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3" r:id="rId2"/>
  </p:sldMasterIdLst>
  <p:notesMasterIdLst>
    <p:notesMasterId r:id="rId20"/>
  </p:notesMasterIdLst>
  <p:sldIdLst>
    <p:sldId id="256" r:id="rId3"/>
    <p:sldId id="257" r:id="rId4"/>
    <p:sldId id="258" r:id="rId5"/>
    <p:sldId id="262" r:id="rId6"/>
    <p:sldId id="263" r:id="rId7"/>
    <p:sldId id="264" r:id="rId8"/>
    <p:sldId id="273" r:id="rId9"/>
    <p:sldId id="274" r:id="rId10"/>
    <p:sldId id="267" r:id="rId11"/>
    <p:sldId id="275" r:id="rId12"/>
    <p:sldId id="277" r:id="rId13"/>
    <p:sldId id="278" r:id="rId14"/>
    <p:sldId id="279" r:id="rId15"/>
    <p:sldId id="280" r:id="rId16"/>
    <p:sldId id="281" r:id="rId17"/>
    <p:sldId id="276" r:id="rId18"/>
    <p:sldId id="282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CDapTKNbu7pEPASH+CCPcgXcjq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ce Johnson" initials="AJ" lastIdx="8" clrIdx="0">
    <p:extLst>
      <p:ext uri="{19B8F6BF-5375-455C-9EA6-DF929625EA0E}">
        <p15:presenceInfo xmlns:p15="http://schemas.microsoft.com/office/powerpoint/2012/main" userId="Alice Johnson" providerId="None"/>
      </p:ext>
    </p:extLst>
  </p:cmAuthor>
  <p:cmAuthor id="2" name="Michelle Schrier" initials="MS" lastIdx="49" clrIdx="2">
    <p:extLst>
      <p:ext uri="{19B8F6BF-5375-455C-9EA6-DF929625EA0E}">
        <p15:presenceInfo xmlns:p15="http://schemas.microsoft.com/office/powerpoint/2012/main" userId="S::mschrier@nationaljournal.com::f1f86784-c9a1-48ff-bd4e-b715b1552cee" providerId="AD"/>
      </p:ext>
    </p:extLst>
  </p:cmAuthor>
  <p:cmAuthor id="3" name="Edwards, Devin" initials="ED" lastIdx="3" clrIdx="3">
    <p:extLst>
      <p:ext uri="{19B8F6BF-5375-455C-9EA6-DF929625EA0E}">
        <p15:presenceInfo xmlns:p15="http://schemas.microsoft.com/office/powerpoint/2012/main" userId="Edwards, Devin" providerId="None"/>
      </p:ext>
    </p:extLst>
  </p:cmAuthor>
  <p:cmAuthor id="4" name="Thieme, Ashley" initials="TA" lastIdx="17" clrIdx="4">
    <p:extLst>
      <p:ext uri="{19B8F6BF-5375-455C-9EA6-DF929625EA0E}">
        <p15:presenceInfo xmlns:p15="http://schemas.microsoft.com/office/powerpoint/2012/main" userId="Thieme, Ashl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093" autoAdjust="0"/>
  </p:normalViewPr>
  <p:slideViewPr>
    <p:cSldViewPr snapToGrid="0">
      <p:cViewPr varScale="1">
        <p:scale>
          <a:sx n="85" d="100"/>
          <a:sy n="85" d="100"/>
        </p:scale>
        <p:origin x="23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7279038342196174E-2"/>
          <c:w val="1"/>
          <c:h val="0.9327209616578038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Pledged Delegates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042274496725335E-2"/>
                  <c:y val="7.089640947497427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C9-4EB8-9040-845BB186C0B4}"/>
                </c:ext>
              </c:extLst>
            </c:dLbl>
            <c:dLbl>
              <c:idx val="1"/>
              <c:layout>
                <c:manualLayout>
                  <c:x val="-1.4856617273586298E-2"/>
                  <c:y val="4.806393657098418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C9-4EB8-9040-845BB186C0B4}"/>
                </c:ext>
              </c:extLst>
            </c:dLbl>
            <c:dLbl>
              <c:idx val="3"/>
              <c:layout>
                <c:manualLayout>
                  <c:x val="2.4341952684610684E-2"/>
                  <c:y val="-3.001281334440577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5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1C-4C18-87D3-A265BB02CE8A}"/>
                </c:ext>
              </c:extLst>
            </c:dLbl>
            <c:dLbl>
              <c:idx val="4"/>
              <c:layout>
                <c:manualLayout>
                  <c:x val="2.7598886786919748E-2"/>
                  <c:y val="-1.5171831627633492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50" b="1" i="0" u="none" strike="noStrike" kern="1200" baseline="0">
                      <a:solidFill>
                        <a:srgbClr val="385054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C9-4EB8-9040-845BB186C0B4}"/>
                </c:ext>
              </c:extLst>
            </c:dLbl>
            <c:dLbl>
              <c:idx val="5"/>
              <c:layout>
                <c:manualLayout>
                  <c:x val="1.6967131655463617E-2"/>
                  <c:y val="4.8063936570984185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50" b="1" i="0" u="none" strike="noStrike" kern="1200" baseline="0">
                      <a:solidFill>
                        <a:srgbClr val="385054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91-4938-876B-9CAD2A14DC1A}"/>
                </c:ext>
              </c:extLst>
            </c:dLbl>
            <c:dLbl>
              <c:idx val="6"/>
              <c:layout>
                <c:manualLayout>
                  <c:x val="1.9777836556246202E-2"/>
                  <c:y val="6.002798990246182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50" b="1" i="0" u="none" strike="noStrike" kern="1200" baseline="0">
                      <a:solidFill>
                        <a:srgbClr val="385054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91-4938-876B-9CAD2A14DC1A}"/>
                </c:ext>
              </c:extLst>
            </c:dLbl>
            <c:dLbl>
              <c:idx val="7"/>
              <c:layout>
                <c:manualLayout>
                  <c:x val="1.673509247066985E-2"/>
                  <c:y val="3.001281334440687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5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D6-43C3-A6CD-91FF44676E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5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Biden</c:v>
                </c:pt>
                <c:pt idx="1">
                  <c:v>Sanders
(dropped out)</c:v>
                </c:pt>
                <c:pt idx="2">
                  <c:v>Warren
(dropped out)</c:v>
                </c:pt>
                <c:pt idx="3">
                  <c:v>Bloomberg 
(dropped out)</c:v>
                </c:pt>
                <c:pt idx="4">
                  <c:v>Buttigieg 
(dropped out)</c:v>
                </c:pt>
                <c:pt idx="5">
                  <c:v>Klobuchar 
(dropped out)</c:v>
                </c:pt>
                <c:pt idx="6">
                  <c:v>Gabbard 
(dropped out)</c:v>
                </c:pt>
                <c:pt idx="7">
                  <c:v>Uncommitted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2671</c:v>
                </c:pt>
                <c:pt idx="1">
                  <c:v>1073</c:v>
                </c:pt>
                <c:pt idx="2">
                  <c:v>63</c:v>
                </c:pt>
                <c:pt idx="3">
                  <c:v>59</c:v>
                </c:pt>
                <c:pt idx="4">
                  <c:v>21</c:v>
                </c:pt>
                <c:pt idx="5">
                  <c:v>7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C0-4616-8A59-7C2FCCEE34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Delegates until 1991</c:v>
                </c:pt>
              </c:strCache>
            </c:strRef>
          </c:tx>
          <c:spPr>
            <a:solidFill>
              <a:srgbClr val="ADC4C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5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Biden</c:v>
                </c:pt>
                <c:pt idx="1">
                  <c:v>Sanders
(dropped out)</c:v>
                </c:pt>
                <c:pt idx="2">
                  <c:v>Warren
(dropped out)</c:v>
                </c:pt>
                <c:pt idx="3">
                  <c:v>Bloomberg 
(dropped out)</c:v>
                </c:pt>
                <c:pt idx="4">
                  <c:v>Buttigieg 
(dropped out)</c:v>
                </c:pt>
                <c:pt idx="5">
                  <c:v>Klobuchar 
(dropped out)</c:v>
                </c:pt>
                <c:pt idx="6">
                  <c:v>Gabbard 
(dropped out)</c:v>
                </c:pt>
                <c:pt idx="7">
                  <c:v>Uncommitted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1">
                  <c:v>918</c:v>
                </c:pt>
                <c:pt idx="2">
                  <c:v>1928</c:v>
                </c:pt>
                <c:pt idx="3">
                  <c:v>1932</c:v>
                </c:pt>
                <c:pt idx="4">
                  <c:v>1970</c:v>
                </c:pt>
                <c:pt idx="5">
                  <c:v>1984</c:v>
                </c:pt>
                <c:pt idx="6">
                  <c:v>1989</c:v>
                </c:pt>
                <c:pt idx="7">
                  <c:v>1989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E2-48A4-9D0D-9B70539D2D6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844951072"/>
        <c:axId val="1844957312"/>
      </c:barChart>
      <c:catAx>
        <c:axId val="18449510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1844957312"/>
        <c:crosses val="autoZero"/>
        <c:auto val="1"/>
        <c:lblAlgn val="ctr"/>
        <c:lblOffset val="100"/>
        <c:noMultiLvlLbl val="0"/>
      </c:catAx>
      <c:valAx>
        <c:axId val="1844957312"/>
        <c:scaling>
          <c:orientation val="minMax"/>
          <c:max val="27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844951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x.com/2020/8/11/21362326/democratic-national-convention-speaker-lineup-how-to-watch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ballotpedia.org/Democratic_National_Convention,_2020#Media_coverage_of_possible_contested_convention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convention.com/press-releases/uniting-america-democrats-announce-themes-for-four-nights-of-conven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demconvention.com/schedule-and-speakers/?_sft_event-day=august-17" TargetMode="External"/><Relationship Id="rId4" Type="http://schemas.openxmlformats.org/officeDocument/2006/relationships/hyperlink" Target="https://www.demconvention.com/press-releases/democratic-national-convention-announces-2020-convention-officers-schedule-of-events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convention.com/press-releases/uniting-america-democrats-announce-themes-for-four-nights-of-conven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demconvention.com/schedule-and-speakers/?_sft_event-day=august-18" TargetMode="External"/><Relationship Id="rId4" Type="http://schemas.openxmlformats.org/officeDocument/2006/relationships/hyperlink" Target="https://www.demconvention.com/press-releases/democratic-national-convention-announces-2020-convention-officers-schedule-of-events/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convention.com/press-releases/uniting-america-democrats-announce-themes-for-four-nights-of-conven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demconvention.com/schedule-and-speakers/?_sft_event-day=august-19" TargetMode="External"/><Relationship Id="rId4" Type="http://schemas.openxmlformats.org/officeDocument/2006/relationships/hyperlink" Target="https://www.demconvention.com/press-releases/democratic-national-convention-announces-2020-convention-officers-schedule-of-events/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convention.com/press-releases/uniting-america-democrats-announce-themes-for-four-nights-of-conven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demconvention.com/schedule-and-speakers/?_sft_event-day=august-20" TargetMode="External"/><Relationship Id="rId4" Type="http://schemas.openxmlformats.org/officeDocument/2006/relationships/hyperlink" Target="https://www.demconvention.com/press-releases/democratic-national-convention-announces-2020-convention-officers-schedule-of-events/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convention.com/press-releases/democratic-national-convention-announces-2020-convention-officers-schedule-of-events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jsonline.com/story/news/politics/elections/2019/03/26/dnc-joe-solmonese-named-chief-executive-2020-milwaukee-convention/3277199002/" TargetMode="External"/><Relationship Id="rId4" Type="http://schemas.openxmlformats.org/officeDocument/2006/relationships/hyperlink" Target="https://www.demconvention.com/press-releases/anchored-in-milwaukee-2020-democratic-national-convention-will-be-a-convention-across-america/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r.org/2020/07/27/895800425/democrats-meet-virtually-to-approve-platform-that-builds-off-of-biden-sanders-ef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allotpedia.org/Democratic_delegate_rules,_202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usa.gov/election" TargetMode="External"/><Relationship Id="rId4" Type="http://schemas.openxmlformats.org/officeDocument/2006/relationships/hyperlink" Target="https://ballotpedia.org/Republican_delegate_rules,_2020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allotpedia.org/Democratic_delegate_rules,_2020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allotpedia.org/Democratic_delegate_rules,_202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interactive/2020/us/elections/delegate-count-primary-results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Ella</a:t>
            </a:r>
            <a:r>
              <a:rPr lang="en-US" baseline="0" dirty="0"/>
              <a:t> Nilsen and Nicole </a:t>
            </a:r>
            <a:r>
              <a:rPr lang="en-US" baseline="0" dirty="0" err="1"/>
              <a:t>Narea</a:t>
            </a:r>
            <a:r>
              <a:rPr lang="en-US" baseline="0" dirty="0"/>
              <a:t>, “The Democratic National Convention just announced its speaker lineup,” </a:t>
            </a:r>
            <a:r>
              <a:rPr lang="en-US" baseline="0" dirty="0" err="1"/>
              <a:t>Vox</a:t>
            </a:r>
            <a:r>
              <a:rPr lang="en-US" baseline="0" dirty="0"/>
              <a:t>, August 11, 2020,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https://www.vox.com/2020/8/11/21362326/democratic-national-convention-speaker-lineup-how-to-watch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Astead</a:t>
            </a:r>
            <a:r>
              <a:rPr lang="en-US" dirty="0"/>
              <a:t> Herndon,</a:t>
            </a:r>
            <a:r>
              <a:rPr lang="en-US" baseline="0" dirty="0"/>
              <a:t> Shane </a:t>
            </a:r>
            <a:r>
              <a:rPr lang="en-US" baseline="0" dirty="0" err="1"/>
              <a:t>Goldmacher</a:t>
            </a:r>
            <a:r>
              <a:rPr lang="en-US" baseline="0" dirty="0"/>
              <a:t> and Jonathan Martin, “Kamala Harris says she’s still ‘in this fight’ but out of the 2020 race,” New York Times, December 6, 2019,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https://www.nytimes.com/2019/12/03/us/politics/kamala-harris-campaign-drops-out.html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“Democratic</a:t>
            </a:r>
            <a:r>
              <a:rPr lang="en-US" baseline="0" dirty="0"/>
              <a:t> National Convention, 2020” Ballotpedia, accessed August 12, 2020,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4"/>
              </a:rPr>
              <a:t>https://ballotpedia.org/Democratic_National_Convention,_2020#Media_coverage_of_possible_contested_convention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“Democratic National Convention</a:t>
            </a:r>
            <a:r>
              <a:rPr lang="en-US" baseline="0" dirty="0"/>
              <a:t> 2020” </a:t>
            </a:r>
            <a:r>
              <a:rPr lang="en-US" baseline="0" dirty="0" err="1"/>
              <a:t>Vox</a:t>
            </a:r>
            <a:r>
              <a:rPr lang="en-US" baseline="0" dirty="0"/>
              <a:t>, accessed August 12, 2020,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https://www.vox.com/2020/8/11/21354671/democratic-national-convention-dnc-news</a:t>
            </a:r>
            <a:endParaRPr dirty="0"/>
          </a:p>
        </p:txBody>
      </p:sp>
      <p:sp>
        <p:nvSpPr>
          <p:cNvPr id="193" name="Google Shape;19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0073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“’Uniting America’—Democrats Announce Themes for Four Nights of Convention,” Democratic National Convention, August 7, 2020, </a:t>
            </a:r>
            <a:r>
              <a:rPr lang="en-US" dirty="0">
                <a:hlinkClick r:id="rId3"/>
              </a:rPr>
              <a:t>https://www.demconvention.com/press-releases/uniting-america-democrats-announce-themes-for-four-nights-of-convention/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“Democratic National Convention Announces 2020 Convention Officers, Schedule of Events,” Democratic National Convention, July 30, 2020, </a:t>
            </a:r>
            <a:r>
              <a:rPr lang="en-US" dirty="0">
                <a:hlinkClick r:id="rId4"/>
              </a:rPr>
              <a:t>https://www.demconvention.com/press-releases/democratic-national-convention-announces-2020-convention-officers-schedule-of-events/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“Democratic National Convention Schedule,” Democratic National Convention, accessed August 12, 2020, </a:t>
            </a:r>
            <a:r>
              <a:rPr lang="en-US" dirty="0">
                <a:hlinkClick r:id="rId5"/>
              </a:rPr>
              <a:t>https://www.demconvention.com/schedule-and-speakers/?_sft_event-day=august-17</a:t>
            </a:r>
            <a:r>
              <a:rPr lang="en-US" dirty="0"/>
              <a:t>.</a:t>
            </a:r>
          </a:p>
        </p:txBody>
      </p:sp>
      <p:sp>
        <p:nvSpPr>
          <p:cNvPr id="193" name="Google Shape;19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8455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“’Uniting America’—Democrats Announce Themes for Four Nights of Convention,” Democratic National Convention, August 7, 2020, </a:t>
            </a:r>
            <a:r>
              <a:rPr lang="en-US" dirty="0">
                <a:hlinkClick r:id="rId3"/>
              </a:rPr>
              <a:t>https://www.demconvention.com/press-releases/uniting-america-democrats-announce-themes-for-four-nights-of-convention/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“Democratic National Convention Announces 2020 Convention Officers, Schedule of Events,” Democratic National Convention, July 30, 2020, </a:t>
            </a:r>
            <a:r>
              <a:rPr lang="en-US" dirty="0">
                <a:hlinkClick r:id="rId4"/>
              </a:rPr>
              <a:t>https://www.demconvention.com/press-releases/democratic-national-convention-announces-2020-convention-officers-schedule-of-events/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“Democratic National Convention Schedule,” Democratic National Convention, accessed August 12, 2020, </a:t>
            </a:r>
            <a:r>
              <a:rPr lang="en-US" dirty="0">
                <a:hlinkClick r:id="rId5"/>
              </a:rPr>
              <a:t>https://www.demconvention.com/schedule-and-speakers/?_sft_event-day=august-18</a:t>
            </a:r>
            <a:r>
              <a:rPr lang="en-US" dirty="0"/>
              <a:t>.</a:t>
            </a:r>
          </a:p>
        </p:txBody>
      </p:sp>
      <p:sp>
        <p:nvSpPr>
          <p:cNvPr id="193" name="Google Shape;19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5922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“’Uniting America’—Democrats Announce Themes for Four Nights of Convention,” Democratic National Convention, August 7, 2020, </a:t>
            </a:r>
            <a:r>
              <a:rPr lang="en-US" dirty="0">
                <a:hlinkClick r:id="rId3"/>
              </a:rPr>
              <a:t>https://www.demconvention.com/press-releases/uniting-america-democrats-announce-themes-for-four-nights-of-convention/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“Democratic National Convention Announces 2020 Convention Officers, Schedule of Events,” Democratic National Convention, July 30, 2020, </a:t>
            </a:r>
            <a:r>
              <a:rPr lang="en-US" dirty="0">
                <a:hlinkClick r:id="rId4"/>
              </a:rPr>
              <a:t>https://www.demconvention.com/press-releases/democratic-national-convention-announces-2020-convention-officers-schedule-of-events/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“Democratic National Convention Schedule,” Democratic National Convention, accessed August 12, 2020, </a:t>
            </a:r>
            <a:r>
              <a:rPr lang="en-US" dirty="0">
                <a:hlinkClick r:id="rId5"/>
              </a:rPr>
              <a:t>https://www.demconvention.com/schedule-and-speakers/?_sft_event-day=august-19</a:t>
            </a:r>
            <a:r>
              <a:rPr lang="en-US" dirty="0"/>
              <a:t>.</a:t>
            </a:r>
          </a:p>
        </p:txBody>
      </p:sp>
      <p:sp>
        <p:nvSpPr>
          <p:cNvPr id="193" name="Google Shape;19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974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“’Uniting America’—Democrats Announce Themes for Four Nights of Convention,” Democratic National Convention, August 7, 2020, </a:t>
            </a:r>
            <a:r>
              <a:rPr lang="en-US" dirty="0">
                <a:hlinkClick r:id="rId3"/>
              </a:rPr>
              <a:t>https://www.demconvention.com/press-releases/uniting-america-democrats-announce-themes-for-four-nights-of-convention/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“Democratic National Convention Announces 2020 Convention Officers, Schedule of Events,” Democratic National Convention, July 30, 2020, </a:t>
            </a:r>
            <a:r>
              <a:rPr lang="en-US" dirty="0">
                <a:hlinkClick r:id="rId4"/>
              </a:rPr>
              <a:t>https://www.demconvention.com/press-releases/democratic-national-convention-announces-2020-convention-officers-schedule-of-events/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“Democratic National Convention Schedule,” Democratic National Convention, accessed August 12, 2020, </a:t>
            </a:r>
            <a:r>
              <a:rPr lang="en-US" dirty="0">
                <a:hlinkClick r:id="rId5"/>
              </a:rPr>
              <a:t>https://www.demconvention.com/schedule-and-speakers/?_sft_event-day=august-20</a:t>
            </a:r>
            <a:r>
              <a:rPr lang="en-US" dirty="0"/>
              <a:t>.</a:t>
            </a:r>
          </a:p>
        </p:txBody>
      </p:sp>
      <p:sp>
        <p:nvSpPr>
          <p:cNvPr id="193" name="Google Shape;19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3074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“Democratic National Convention Announces 2020 Convention Officers, Schedule of Events,” Democratic National Convention, July 30, 2020, </a:t>
            </a:r>
            <a:r>
              <a:rPr lang="en-US" dirty="0">
                <a:hlinkClick r:id="rId3"/>
              </a:rPr>
              <a:t>https://www.demconvention.com/press-releases/democratic-national-convention-announces-2020-convention-officers-schedule-of-events/</a:t>
            </a:r>
            <a:r>
              <a:rPr lang="en-US" dirty="0"/>
              <a:t>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“Anchored in Milwaukee, 2020 Democratic National Convention will be a “Convention Across America,”” Democratic National Convention, June 24, 2020, </a:t>
            </a:r>
            <a:r>
              <a:rPr lang="en-US" dirty="0">
                <a:hlinkClick r:id="rId4"/>
              </a:rPr>
              <a:t>https://www.demconvention.com/press-releases/anchored-in-milwaukee-2020-democratic-national-convention-will-be-a-convention-across-america/</a:t>
            </a:r>
            <a:r>
              <a:rPr lang="en-US" dirty="0"/>
              <a:t>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Bill Glauber, “Joe </a:t>
            </a:r>
            <a:r>
              <a:rPr lang="en-US" dirty="0" err="1"/>
              <a:t>Solmonese</a:t>
            </a:r>
            <a:r>
              <a:rPr lang="en-US" dirty="0"/>
              <a:t> named chief executive of 2020 Milwaukee Democratic convention,” Milwaukee Journal Sentinel, March 26, 2019, </a:t>
            </a:r>
            <a:r>
              <a:rPr lang="en-US" dirty="0">
                <a:hlinkClick r:id="rId5"/>
              </a:rPr>
              <a:t>https://www.jsonline.com/story/news/politics/elections/2019/03/26/dnc-joe-solmonese-named-chief-executive-2020-milwaukee-convention/3277199002/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6A13F-28BC-9E49-9D0E-49492B51710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3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Michael</a:t>
            </a:r>
            <a:r>
              <a:rPr lang="en-US" baseline="0" dirty="0"/>
              <a:t> Scherer, “Democrats propose new draft to party platform, revealing shifts in focus since 2016,” Washington Post, July 22, 2020,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https://www.washingtonpost.com/politics/democrats-propose-new-draft-to-party-platform-revealing-shifts-in-focus-since-2016/2020/07/22/e9fc9062-cbbe-11ea-bc6a-6841b28d9093_story.html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“Call for the 2020 National Convention,” Democratic</a:t>
            </a:r>
            <a:r>
              <a:rPr lang="en-US" baseline="0" dirty="0"/>
              <a:t> Party of the United States, August 25, 2018,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https://democrats.org/wp-content/uploads/sites/2/2019/07/2020-Call-for-Convention-WITH-Attachments-2.26.19.pdf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“The Democratic Party</a:t>
            </a:r>
            <a:r>
              <a:rPr lang="en-US" baseline="0" dirty="0"/>
              <a:t> Platform, 2020” Ballotpedia, accessed August 12, 2020,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https://ballotpedia.org/The_Democratic_Party_Platform,_2020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“The Democratic</a:t>
            </a:r>
            <a:r>
              <a:rPr lang="en-US" baseline="0" dirty="0"/>
              <a:t> Party Platform: Our Roadmap for Moving America Forward,” Democratic National Convention, July 9, 2020,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https://www.demconvention.com/blog/the-democratic-party-platform-our-roadmap-for-moving-america-forward/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Molly</a:t>
            </a:r>
            <a:r>
              <a:rPr lang="en-US" baseline="0" dirty="0"/>
              <a:t> Nagle, Kendall Karson, </a:t>
            </a:r>
            <a:r>
              <a:rPr lang="en-US" baseline="0" dirty="0" err="1"/>
              <a:t>Joghn</a:t>
            </a:r>
            <a:r>
              <a:rPr lang="en-US" baseline="0" dirty="0"/>
              <a:t> </a:t>
            </a:r>
            <a:r>
              <a:rPr lang="en-US" baseline="0" dirty="0" err="1"/>
              <a:t>Verhovek</a:t>
            </a:r>
            <a:r>
              <a:rPr lang="en-US" baseline="0" dirty="0"/>
              <a:t>, and Beatrice Peterson, “Biden will no longer </a:t>
            </a:r>
            <a:r>
              <a:rPr lang="en-US" baseline="0" dirty="0" err="1"/>
              <a:t>tracel</a:t>
            </a:r>
            <a:r>
              <a:rPr lang="en-US" baseline="0" dirty="0"/>
              <a:t> to DNC to accept Democratic nomination amid pandemic,” </a:t>
            </a:r>
            <a:r>
              <a:rPr lang="en-US" baseline="0" dirty="0" err="1"/>
              <a:t>ABCNews</a:t>
            </a:r>
            <a:r>
              <a:rPr lang="en-US" baseline="0" dirty="0"/>
              <a:t>, August 5, 2020,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/>
              <a:t>https://abcnews.go.com/Politics/biden-longer-travel-milwaukee-dnc-convention-amid-coronavirus/story?id=72190484&amp;cid=social_twitter_abcn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3" name="Google Shape;19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6926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Scott </a:t>
            </a:r>
            <a:r>
              <a:rPr lang="en-US" dirty="0" err="1"/>
              <a:t>Detrow</a:t>
            </a:r>
            <a:r>
              <a:rPr lang="en-US" dirty="0"/>
              <a:t>, “</a:t>
            </a:r>
            <a:r>
              <a:rPr lang="en-US" dirty="0" err="1"/>
              <a:t>Deomcrats</a:t>
            </a:r>
            <a:r>
              <a:rPr lang="en-US" dirty="0"/>
              <a:t> meet virtually</a:t>
            </a:r>
            <a:r>
              <a:rPr lang="en-US" baseline="0" dirty="0"/>
              <a:t> to approve platform that builds off Biden-Sanders effort,” NPR, July 27, 2020,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https://www.npr.org/2020/07/27/895800425/democrats-meet-virtually-to-approve-platform-that-builds-off-of-biden-sanders-ef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Michael</a:t>
            </a:r>
            <a:r>
              <a:rPr lang="en-US" baseline="0" dirty="0"/>
              <a:t> Scherer, “Democrats propose new draft to party platform, revealing shifts in focus since 2016,” Washington Post, July 22, 2020,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https://www.washingtonpost.com/politics/democrats-propose-new-draft-to-party-platform-revealing-shifts-in-focus-since-2016/2020/07/22/e9fc9062-cbbe-11ea-bc6a-6841b28d9093_story.html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“Call for the 2020 National Convention,” Democratic</a:t>
            </a:r>
            <a:r>
              <a:rPr lang="en-US" baseline="0" dirty="0"/>
              <a:t> Party of the United States, August 25, 2018,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https://democrats.org/wp-content/uploads/sites/2/2019/07/2020-Call-for-Convention-WITH-Attachments-2.26.19.pdf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“The Democratic Party</a:t>
            </a:r>
            <a:r>
              <a:rPr lang="en-US" baseline="0" dirty="0"/>
              <a:t> Platform, 2020” Ballotpedia, accessed August 12, 2020,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https://ballotpedia.org/The_Democratic_Party_Platform,_2020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“The Democratic</a:t>
            </a:r>
            <a:r>
              <a:rPr lang="en-US" baseline="0" dirty="0"/>
              <a:t> Party Platform: Our Roadmap for Moving America Forward,” Democratic National Convention, July 9, 2020,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https://www.demconvention.com/blog/the-democratic-party-platform-our-roadmap-for-moving-america-forward/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Molly</a:t>
            </a:r>
            <a:r>
              <a:rPr lang="en-US" baseline="0" dirty="0"/>
              <a:t> Nagle, Kendall Karson, </a:t>
            </a:r>
            <a:r>
              <a:rPr lang="en-US" baseline="0" dirty="0" err="1"/>
              <a:t>Joghn</a:t>
            </a:r>
            <a:r>
              <a:rPr lang="en-US" baseline="0" dirty="0"/>
              <a:t> </a:t>
            </a:r>
            <a:r>
              <a:rPr lang="en-US" baseline="0" dirty="0" err="1"/>
              <a:t>Verhovek</a:t>
            </a:r>
            <a:r>
              <a:rPr lang="en-US" baseline="0" dirty="0"/>
              <a:t>, and Beatrice Peterson, “Biden will no longer </a:t>
            </a:r>
            <a:r>
              <a:rPr lang="en-US" baseline="0" dirty="0" err="1"/>
              <a:t>tracel</a:t>
            </a:r>
            <a:r>
              <a:rPr lang="en-US" baseline="0" dirty="0"/>
              <a:t> to DNC to accept Democratic nomination amid pandemic,” </a:t>
            </a:r>
            <a:r>
              <a:rPr lang="en-US" baseline="0" dirty="0" err="1"/>
              <a:t>ABCNews</a:t>
            </a:r>
            <a:r>
              <a:rPr lang="en-US" baseline="0" dirty="0"/>
              <a:t>, August 5, 2020,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/>
              <a:t>https://abcnews.go.com/Politics/biden-longer-travel-milwaukee-dnc-convention-amid-coronavirus/story?id=72190484&amp;cid=social_twitter_abcn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3" name="Google Shape;19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3370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Sources: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“Democratic delegate rules, 2020,” Ballotpedia, Accessed February 13, 2020,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https://ballotpedia.org/Democratic_delegate_rules,_2020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/>
              <a:t>“Republican delegate rules, 2020,” Ballotpedia, Accessed February 13, 2020, </a:t>
            </a:r>
            <a:r>
              <a:rPr lang="en-US" b="0" u="sng">
                <a:solidFill>
                  <a:schemeClr val="hlink"/>
                </a:solidFill>
                <a:hlinkClick r:id="rId4"/>
              </a:rPr>
              <a:t>https://ballotpedia.org/Republican_delegate_rules,_2020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/>
              <a:t>“</a:t>
            </a: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Presidential Election Process,” USA.gov, Accessed February 13, 2020,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https://www.usa.gov/election</a:t>
            </a:r>
            <a:endParaRPr sz="12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“Democratic delegate rules, 2020,” Ballotpedia, Accessed February 13,</a:t>
            </a:r>
            <a:r>
              <a:rPr lang="en-US" baseline="0" dirty="0"/>
              <a:t> 2020, </a:t>
            </a:r>
            <a:r>
              <a:rPr lang="en-US" dirty="0">
                <a:hlinkClick r:id="rId3"/>
              </a:rPr>
              <a:t>https://ballotpedia.org/Democratic_delegate_rules,_2020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AEB27-8661-448A-AB7E-3133C6B343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907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Sources: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“Democratic delegate rules, 2020,” Ballotpedia, Accessed February 13,</a:t>
            </a:r>
            <a:r>
              <a:rPr lang="en-US" baseline="0" dirty="0"/>
              <a:t> 2020, </a:t>
            </a:r>
            <a:r>
              <a:rPr lang="en-US" dirty="0">
                <a:hlinkClick r:id="rId3"/>
              </a:rPr>
              <a:t>https://ballotpedia.org/Democratic_delegate_rules,_2020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AEB27-8661-448A-AB7E-3133C6B343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83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1945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“Democratic Delegate Count and Primary Election Results 2020,” </a:t>
            </a:r>
            <a:r>
              <a:rPr lang="en-US" i="1" dirty="0"/>
              <a:t>The New York Times</a:t>
            </a:r>
            <a:r>
              <a:rPr lang="en-US" i="0" dirty="0"/>
              <a:t>, updated August 12, 2020, </a:t>
            </a:r>
          </a:p>
          <a:p>
            <a:r>
              <a:rPr lang="en-US" dirty="0">
                <a:hlinkClick r:id="rId3"/>
              </a:rPr>
              <a:t>https://www.nytimes.com/interactive/2020/us/elections/delegate-count-primary-results.html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F0B2D-7785-4EC0-9F4A-91A1149DEB6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56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  <a:p>
            <a:r>
              <a:rPr lang="en-US" dirty="0"/>
              <a:t>Associated Press Data, August 12, 2020 at 10:30 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6A13F-28BC-9E49-9D0E-49492B51710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350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2421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>
            <a:spLocks noGrp="1"/>
          </p:cNvSpPr>
          <p:nvPr>
            <p:ph type="ctrTitle"/>
          </p:nvPr>
        </p:nvSpPr>
        <p:spPr>
          <a:xfrm>
            <a:off x="403412" y="1122363"/>
            <a:ext cx="8447980" cy="111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32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ubTitle" idx="1"/>
          </p:nvPr>
        </p:nvSpPr>
        <p:spPr>
          <a:xfrm>
            <a:off x="403412" y="2237931"/>
            <a:ext cx="7140388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body" idx="2"/>
          </p:nvPr>
        </p:nvSpPr>
        <p:spPr>
          <a:xfrm>
            <a:off x="403412" y="3848101"/>
            <a:ext cx="5165538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Georgia"/>
              <a:buNone/>
              <a:defRPr sz="12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body" idx="3"/>
          </p:nvPr>
        </p:nvSpPr>
        <p:spPr>
          <a:xfrm>
            <a:off x="403412" y="4152900"/>
            <a:ext cx="5165538" cy="520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Georgia"/>
              <a:buNone/>
              <a:defRPr sz="12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6457950" y="6302561"/>
            <a:ext cx="22736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401620" y="757881"/>
            <a:ext cx="84124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rgia"/>
              <a:buNone/>
              <a:defRPr sz="2000" b="1"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6603145" y="642710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3412" y="1122363"/>
            <a:ext cx="8447980" cy="1115568"/>
          </a:xfrm>
        </p:spPr>
        <p:txBody>
          <a:bodyPr anchor="t" anchorCtr="0"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ＭＳ Ｐゴシック" charset="-128"/>
                <a:cs typeface="MS PGothic" charset="-128"/>
              </a:rPr>
              <a:t>Presentation Center title </a:t>
            </a:r>
            <a:br>
              <a:rPr lang="en-US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ＭＳ Ｐゴシック" charset="-128"/>
                <a:cs typeface="MS PGothic" charset="-128"/>
              </a:rPr>
            </a:br>
            <a:r>
              <a:rPr lang="en-US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ＭＳ Ｐゴシック" charset="-128"/>
                <a:cs typeface="MS PGothic" charset="-128"/>
              </a:rPr>
              <a:t>[Max 2 line title]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412" y="2237931"/>
            <a:ext cx="7140388" cy="1188720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>
          <a:xfrm>
            <a:off x="403412" y="3848101"/>
            <a:ext cx="5165538" cy="30480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MS PGothic" panose="020B0600070205080204" pitchFamily="34" charset="-128"/>
                <a:cs typeface="Georgia"/>
              </a:rPr>
              <a:t>Month xx, Year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MS PGothic" panose="020B0600070205080204" pitchFamily="34" charset="-128"/>
              <a:cs typeface="Georgia"/>
            </a:endParaRPr>
          </a:p>
        </p:txBody>
      </p:sp>
      <p:sp>
        <p:nvSpPr>
          <p:cNvPr id="5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403412" y="4152900"/>
            <a:ext cx="5165538" cy="52069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Georgia"/>
              </a:rPr>
              <a:t>Producer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Georgia"/>
              </a:rPr>
              <a:t>Johnny Q. Appleseed</a:t>
            </a:r>
          </a:p>
        </p:txBody>
      </p:sp>
    </p:spTree>
    <p:extLst>
      <p:ext uri="{BB962C8B-B14F-4D97-AF65-F5344CB8AC3E}">
        <p14:creationId xmlns:p14="http://schemas.microsoft.com/office/powerpoint/2010/main" val="3714090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20" y="757881"/>
            <a:ext cx="8412480" cy="640080"/>
          </a:xfrm>
        </p:spPr>
        <p:txBody>
          <a:bodyPr anchor="t" anchorCtr="0">
            <a:normAutofit/>
          </a:bodyPr>
          <a:lstStyle>
            <a:lvl1pPr>
              <a:defRPr sz="20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34B8457-10ED-A54A-9E67-2A9E61E8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02561"/>
            <a:ext cx="2273674" cy="365125"/>
          </a:xfrm>
        </p:spPr>
        <p:txBody>
          <a:bodyPr/>
          <a:lstStyle>
            <a:lvl1pPr>
              <a:defRPr sz="800"/>
            </a:lvl1pPr>
          </a:lstStyle>
          <a:p>
            <a:fld id="{067398A3-3D67-41EC-B411-1428348954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84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49AD-CADB-4775-B725-C8FB0A05DB58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02561"/>
            <a:ext cx="2273674" cy="365125"/>
          </a:xfrm>
        </p:spPr>
        <p:txBody>
          <a:bodyPr/>
          <a:lstStyle>
            <a:lvl1pPr>
              <a:defRPr sz="800"/>
            </a:lvl1pPr>
          </a:lstStyle>
          <a:p>
            <a:fld id="{067398A3-3D67-41EC-B411-1428348954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A58510-0239-9545-8865-9C020B96C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20" y="757881"/>
            <a:ext cx="8412480" cy="640080"/>
          </a:xfrm>
        </p:spPr>
        <p:txBody>
          <a:bodyPr anchor="t" anchorCtr="0">
            <a:normAutofit/>
          </a:bodyPr>
          <a:lstStyle>
            <a:lvl1pPr>
              <a:defRPr sz="20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0737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F16902-E129-4B0D-9B9E-A4131C0D4FAE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3145" y="64271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+mj-lt"/>
              </a:defRPr>
            </a:lvl1pPr>
          </a:lstStyle>
          <a:p>
            <a:fld id="{BEFBC90E-502A-A54D-9BAE-6F74229062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00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2_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>
            <a:spLocks noGrp="1"/>
          </p:cNvSpPr>
          <p:nvPr>
            <p:ph type="ctrTitle"/>
          </p:nvPr>
        </p:nvSpPr>
        <p:spPr>
          <a:xfrm>
            <a:off x="403412" y="1122363"/>
            <a:ext cx="8447980" cy="111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32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ubTitle" idx="1"/>
          </p:nvPr>
        </p:nvSpPr>
        <p:spPr>
          <a:xfrm>
            <a:off x="403412" y="2237931"/>
            <a:ext cx="7140388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body" idx="2"/>
          </p:nvPr>
        </p:nvSpPr>
        <p:spPr>
          <a:xfrm>
            <a:off x="403412" y="3848101"/>
            <a:ext cx="5165538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Georgia"/>
              <a:buNone/>
              <a:defRPr sz="12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body" idx="3"/>
          </p:nvPr>
        </p:nvSpPr>
        <p:spPr>
          <a:xfrm>
            <a:off x="403412" y="4152900"/>
            <a:ext cx="5165538" cy="520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Georgia"/>
              <a:buNone/>
              <a:defRPr sz="12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628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3175" y="274320"/>
            <a:ext cx="2080349" cy="2743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10"/>
          <p:cNvCxnSpPr/>
          <p:nvPr/>
        </p:nvCxnSpPr>
        <p:spPr>
          <a:xfrm rot="10800000" flipH="1">
            <a:off x="506211" y="6409705"/>
            <a:ext cx="8134908" cy="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17;p10"/>
          <p:cNvCxnSpPr/>
          <p:nvPr/>
        </p:nvCxnSpPr>
        <p:spPr>
          <a:xfrm>
            <a:off x="502920" y="588898"/>
            <a:ext cx="8138199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7E146-7137-4458-82B3-319C79A7EECB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398A3-3D67-41EC-B411-1428348954E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75" y="274320"/>
            <a:ext cx="2080349" cy="27432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506211" y="6409705"/>
            <a:ext cx="8134908" cy="1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502920" y="588898"/>
            <a:ext cx="813819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529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demconvention.com/watch-the-convention/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jpeg"/><Relationship Id="rId1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2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2.pn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eg"/><Relationship Id="rId11" Type="http://schemas.openxmlformats.org/officeDocument/2006/relationships/image" Target="../media/image2.png"/><Relationship Id="rId5" Type="http://schemas.openxmlformats.org/officeDocument/2006/relationships/image" Target="../media/image45.jpeg"/><Relationship Id="rId10" Type="http://schemas.openxmlformats.org/officeDocument/2006/relationships/image" Target="../media/image49.jpeg"/><Relationship Id="rId4" Type="http://schemas.openxmlformats.org/officeDocument/2006/relationships/image" Target="../media/image44.jpeg"/><Relationship Id="rId9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"/>
          <p:cNvSpPr txBox="1">
            <a:spLocks noGrp="1"/>
          </p:cNvSpPr>
          <p:nvPr>
            <p:ph type="ctrTitle"/>
          </p:nvPr>
        </p:nvSpPr>
        <p:spPr>
          <a:xfrm>
            <a:off x="403412" y="1122363"/>
            <a:ext cx="8447980" cy="111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</a:pPr>
            <a:r>
              <a:rPr lang="en-US" dirty="0"/>
              <a:t>2020 Democratic National Convention</a:t>
            </a:r>
            <a:endParaRPr dirty="0"/>
          </a:p>
        </p:txBody>
      </p:sp>
      <p:sp>
        <p:nvSpPr>
          <p:cNvPr id="43" name="Google Shape;43;p1"/>
          <p:cNvSpPr txBox="1">
            <a:spLocks noGrp="1"/>
          </p:cNvSpPr>
          <p:nvPr>
            <p:ph type="subTitle" idx="1"/>
          </p:nvPr>
        </p:nvSpPr>
        <p:spPr>
          <a:xfrm>
            <a:off x="403412" y="2237931"/>
            <a:ext cx="7423852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en-US" dirty="0">
                <a:latin typeface="Georgia"/>
                <a:ea typeface="Georgia"/>
                <a:cs typeface="Georgia"/>
                <a:sym typeface="Georgia"/>
              </a:rPr>
              <a:t>An overview of the 2020 Democratic National Convention, including the impacts of coronavirus on the convention, key speakers, and the party platform voting process  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" name="Google Shape;44;p1"/>
          <p:cNvSpPr txBox="1"/>
          <p:nvPr/>
        </p:nvSpPr>
        <p:spPr>
          <a:xfrm>
            <a:off x="403412" y="3942054"/>
            <a:ext cx="395745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August 12, 2020</a:t>
            </a:r>
            <a:endParaRPr sz="1200" b="1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Georgia"/>
              <a:buNone/>
            </a:pPr>
            <a:endParaRPr sz="1200" b="1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Producer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</a:pPr>
            <a:r>
              <a:rPr lang="en-US" sz="1200" i="1" dirty="0">
                <a:latin typeface="Georgia"/>
                <a:ea typeface="Georgia"/>
                <a:cs typeface="Georgia"/>
                <a:sym typeface="Georgia"/>
              </a:rPr>
              <a:t>GCSAA Government Affairs</a:t>
            </a:r>
            <a:endParaRPr sz="1200" b="1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Georgia"/>
              <a:buNone/>
            </a:pPr>
            <a:endParaRPr sz="1200" b="1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CF30DD1-71EA-482B-A13C-3C92209283A9}"/>
              </a:ext>
            </a:extLst>
          </p:cNvPr>
          <p:cNvGrpSpPr/>
          <p:nvPr/>
        </p:nvGrpSpPr>
        <p:grpSpPr>
          <a:xfrm>
            <a:off x="403412" y="0"/>
            <a:ext cx="2648013" cy="503434"/>
            <a:chOff x="403412" y="0"/>
            <a:chExt cx="2648013" cy="50343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A7C6C07-007A-41F2-88EA-C51A0EE1C2BF}"/>
                </a:ext>
              </a:extLst>
            </p:cNvPr>
            <p:cNvSpPr/>
            <p:nvPr/>
          </p:nvSpPr>
          <p:spPr>
            <a:xfrm>
              <a:off x="403412" y="0"/>
              <a:ext cx="2648013" cy="503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443A0F19-59B0-4EC5-9961-9BD6B793B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412" y="60065"/>
              <a:ext cx="1695236" cy="4433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 txBox="1">
            <a:spLocks noGrp="1"/>
          </p:cNvSpPr>
          <p:nvPr>
            <p:ph type="title"/>
          </p:nvPr>
        </p:nvSpPr>
        <p:spPr>
          <a:xfrm>
            <a:off x="401620" y="757881"/>
            <a:ext cx="84124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rgia"/>
              <a:buNone/>
            </a:pPr>
            <a:r>
              <a:rPr lang="en-US" dirty="0"/>
              <a:t>Democratic National Convention Overview</a:t>
            </a:r>
            <a:endParaRPr dirty="0"/>
          </a:p>
        </p:txBody>
      </p:sp>
      <p:sp>
        <p:nvSpPr>
          <p:cNvPr id="196" name="Google Shape;196;p9"/>
          <p:cNvSpPr txBox="1">
            <a:spLocks noGrp="1"/>
          </p:cNvSpPr>
          <p:nvPr>
            <p:ph type="sldNum" idx="12"/>
          </p:nvPr>
        </p:nvSpPr>
        <p:spPr>
          <a:xfrm>
            <a:off x="6457950" y="6302561"/>
            <a:ext cx="22736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99" name="Google Shape;199;p9" descr="Official portrait of Vice President Joe Biden in his West Wing ...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35815" t="3560" r="21144" b="62017"/>
          <a:stretch/>
        </p:blipFill>
        <p:spPr>
          <a:xfrm>
            <a:off x="400281" y="1712707"/>
            <a:ext cx="766668" cy="766668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9"/>
          <p:cNvSpPr txBox="1"/>
          <p:nvPr/>
        </p:nvSpPr>
        <p:spPr>
          <a:xfrm>
            <a:off x="401620" y="1408754"/>
            <a:ext cx="272994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Presidential nomination</a:t>
            </a:r>
            <a:endParaRPr b="1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4" name="Google Shape;204;p9"/>
          <p:cNvSpPr txBox="1"/>
          <p:nvPr/>
        </p:nvSpPr>
        <p:spPr>
          <a:xfrm>
            <a:off x="404808" y="6422607"/>
            <a:ext cx="3043242" cy="34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Slide last updated on: August 12, 2020</a:t>
            </a:r>
            <a:endParaRPr sz="7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5" name="Google Shape;205;p9"/>
          <p:cNvSpPr txBox="1"/>
          <p:nvPr/>
        </p:nvSpPr>
        <p:spPr>
          <a:xfrm>
            <a:off x="404807" y="6220588"/>
            <a:ext cx="8247721" cy="191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Sources: </a:t>
            </a:r>
            <a:r>
              <a:rPr lang="en-US" sz="700" b="0" i="0" u="none" strike="noStrike" cap="none" dirty="0" err="1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Vox</a:t>
            </a:r>
            <a:r>
              <a:rPr lang="en-US" sz="700" b="0" i="0" u="none" strike="noStrike" cap="none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, New York Times, Ballotpedia.</a:t>
            </a:r>
            <a:endParaRPr sz="700" b="0" i="0" u="none" strike="noStrike" cap="none" dirty="0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6" name="Google Shape;206;p9"/>
          <p:cNvSpPr txBox="1"/>
          <p:nvPr/>
        </p:nvSpPr>
        <p:spPr>
          <a:xfrm>
            <a:off x="1166949" y="1716490"/>
            <a:ext cx="248194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Former Vice President Joe Biden has amassed </a:t>
            </a:r>
            <a:r>
              <a:rPr lang="en-US" sz="110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2,671</a:t>
            </a:r>
            <a:r>
              <a:rPr lang="en-US" sz="11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delegates; </a:t>
            </a:r>
            <a:r>
              <a:rPr lang="en-US" sz="110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1,991</a:t>
            </a:r>
            <a:r>
              <a:rPr lang="en-US" sz="11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delegates are needed to win the nomination. </a:t>
            </a:r>
            <a:endParaRPr sz="110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2" name="Google Shape;212;p9"/>
          <p:cNvSpPr txBox="1"/>
          <p:nvPr/>
        </p:nvSpPr>
        <p:spPr>
          <a:xfrm>
            <a:off x="400281" y="3393096"/>
            <a:ext cx="270929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Convention information</a:t>
            </a:r>
            <a:endParaRPr b="1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0281" y="3719184"/>
            <a:ext cx="3248610" cy="451648"/>
            <a:chOff x="400281" y="3719184"/>
            <a:chExt cx="3248610" cy="451648"/>
          </a:xfrm>
        </p:grpSpPr>
        <p:sp>
          <p:nvSpPr>
            <p:cNvPr id="4" name="Rectangle 3"/>
            <p:cNvSpPr/>
            <p:nvPr/>
          </p:nvSpPr>
          <p:spPr>
            <a:xfrm>
              <a:off x="400281" y="3719184"/>
              <a:ext cx="3248610" cy="451648"/>
            </a:xfrm>
            <a:prstGeom prst="rect">
              <a:avLst/>
            </a:prstGeom>
            <a:solidFill>
              <a:srgbClr val="E8EEF8"/>
            </a:solidFill>
          </p:spPr>
          <p:txBody>
            <a:bodyPr wrap="square" anchor="ctr">
              <a:noAutofit/>
            </a:bodyPr>
            <a:lstStyle/>
            <a:p>
              <a:pPr marL="287338" lvl="0" indent="169863"/>
              <a:r>
                <a:rPr lang="en-US" sz="1100" b="1" dirty="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Dates:</a:t>
              </a:r>
            </a:p>
            <a:p>
              <a:pPr marL="287338" lvl="0" indent="169863"/>
              <a:r>
                <a:rPr lang="en-US" sz="1100" dirty="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August 17-20, 2020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89" t="15556" r="12362" b="15555"/>
            <a:stretch/>
          </p:blipFill>
          <p:spPr>
            <a:xfrm>
              <a:off x="452395" y="3806657"/>
              <a:ext cx="337230" cy="304675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00281" y="4219341"/>
            <a:ext cx="3248610" cy="450682"/>
            <a:chOff x="591870" y="4275194"/>
            <a:chExt cx="3248610" cy="450682"/>
          </a:xfrm>
        </p:grpSpPr>
        <p:sp>
          <p:nvSpPr>
            <p:cNvPr id="214" name="Google Shape;214;p9"/>
            <p:cNvSpPr txBox="1"/>
            <p:nvPr/>
          </p:nvSpPr>
          <p:spPr>
            <a:xfrm>
              <a:off x="591870" y="4275194"/>
              <a:ext cx="3248610" cy="450682"/>
            </a:xfrm>
            <a:prstGeom prst="rect">
              <a:avLst/>
            </a:prstGeom>
            <a:solidFill>
              <a:srgbClr val="E8EEF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87338" marR="0" lvl="0" indent="169863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 dirty="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Location:</a:t>
              </a:r>
            </a:p>
            <a:p>
              <a:pPr marL="287338" marR="0" lvl="0" indent="169863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Milwaukee, WI</a:t>
              </a:r>
              <a:endParaRPr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50" t="16127" r="18634" b="11365"/>
            <a:stretch/>
          </p:blipFill>
          <p:spPr>
            <a:xfrm>
              <a:off x="678246" y="4340710"/>
              <a:ext cx="268705" cy="341717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00281" y="5348212"/>
            <a:ext cx="3248610" cy="785832"/>
            <a:chOff x="401371" y="4927131"/>
            <a:chExt cx="3248610" cy="785832"/>
          </a:xfrm>
        </p:grpSpPr>
        <p:sp>
          <p:nvSpPr>
            <p:cNvPr id="25" name="Google Shape;214;p9"/>
            <p:cNvSpPr txBox="1"/>
            <p:nvPr/>
          </p:nvSpPr>
          <p:spPr>
            <a:xfrm>
              <a:off x="401371" y="4927131"/>
              <a:ext cx="3248610" cy="785832"/>
            </a:xfrm>
            <a:prstGeom prst="rect">
              <a:avLst/>
            </a:prstGeom>
            <a:solidFill>
              <a:srgbClr val="E8EEF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457200" marR="0" lvl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 dirty="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Available:</a:t>
              </a:r>
            </a:p>
            <a:p>
              <a:pPr marL="457200" marR="0" lvl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Live broadcast 9 p.m. EST each night on major television networks, social media sites, and streamed from the </a:t>
              </a:r>
              <a:r>
                <a:rPr lang="en-US" sz="1050" dirty="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  <a:hlinkClick r:id="rId6"/>
                </a:rPr>
                <a:t>DNC’s website</a:t>
              </a:r>
              <a:endParaRPr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25" t="19933" r="12047" b="16923"/>
            <a:stretch/>
          </p:blipFill>
          <p:spPr>
            <a:xfrm>
              <a:off x="453485" y="5191977"/>
              <a:ext cx="366751" cy="275060"/>
            </a:xfrm>
            <a:prstGeom prst="rect">
              <a:avLst/>
            </a:prstGeom>
          </p:spPr>
        </p:pic>
      </p:grpSp>
      <p:sp>
        <p:nvSpPr>
          <p:cNvPr id="30" name="Google Shape;214;p9"/>
          <p:cNvSpPr txBox="1"/>
          <p:nvPr/>
        </p:nvSpPr>
        <p:spPr>
          <a:xfrm>
            <a:off x="400281" y="4723388"/>
            <a:ext cx="3248610" cy="57145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Key speakers:</a:t>
            </a:r>
          </a:p>
          <a:p>
            <a:pPr marL="457200" marR="0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Michelle Obama, Sen. Bernie Sanders, John Kasich, Bill Clinton, Barack Obama</a:t>
            </a:r>
            <a:endParaRPr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t="17954" r="18070" b="12748"/>
          <a:stretch/>
        </p:blipFill>
        <p:spPr>
          <a:xfrm>
            <a:off x="460374" y="4805323"/>
            <a:ext cx="358772" cy="404900"/>
          </a:xfrm>
          <a:prstGeom prst="rect">
            <a:avLst/>
          </a:prstGeom>
        </p:spPr>
      </p:pic>
      <p:sp>
        <p:nvSpPr>
          <p:cNvPr id="37" name="Google Shape;206;p9"/>
          <p:cNvSpPr txBox="1"/>
          <p:nvPr/>
        </p:nvSpPr>
        <p:spPr>
          <a:xfrm>
            <a:off x="1166949" y="2522656"/>
            <a:ext cx="248194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On August 11, Biden announced that Sen. Kamala Harris (D-CA) would be his running mate. Harris dropped her presidential bid in December.</a:t>
            </a:r>
            <a:endParaRPr sz="110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" name="Google Shape;212;p9"/>
          <p:cNvSpPr txBox="1"/>
          <p:nvPr/>
        </p:nvSpPr>
        <p:spPr>
          <a:xfrm>
            <a:off x="4781550" y="1404971"/>
            <a:ext cx="3950074" cy="307736"/>
          </a:xfrm>
          <a:prstGeom prst="rect">
            <a:avLst/>
          </a:prstGeom>
          <a:solidFill>
            <a:srgbClr val="1F3B6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Impact of coronavirus on the convention</a:t>
            </a:r>
            <a:endParaRPr b="1" dirty="0">
              <a:solidFill>
                <a:schemeClr val="bg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26" name="Picture 2" descr="Kamala D. Harris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8" b="13694"/>
          <a:stretch/>
        </p:blipFill>
        <p:spPr bwMode="auto">
          <a:xfrm>
            <a:off x="398853" y="2584033"/>
            <a:ext cx="768096" cy="76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4421152" y="1761075"/>
            <a:ext cx="4314899" cy="1066897"/>
            <a:chOff x="4421152" y="1761075"/>
            <a:chExt cx="4314899" cy="1066897"/>
          </a:xfrm>
        </p:grpSpPr>
        <p:sp>
          <p:nvSpPr>
            <p:cNvPr id="24" name="Rectangle 23"/>
            <p:cNvSpPr/>
            <p:nvPr/>
          </p:nvSpPr>
          <p:spPr>
            <a:xfrm>
              <a:off x="4781550" y="1761075"/>
              <a:ext cx="3954501" cy="1066897"/>
            </a:xfrm>
            <a:prstGeom prst="rect">
              <a:avLst/>
            </a:prstGeom>
            <a:solidFill>
              <a:srgbClr val="E8EEF8"/>
            </a:solidFill>
            <a:ln>
              <a:solidFill>
                <a:srgbClr val="1F3B63"/>
              </a:solidFill>
            </a:ln>
          </p:spPr>
          <p:txBody>
            <a:bodyPr wrap="square" anchor="ctr">
              <a:noAutofit/>
            </a:bodyPr>
            <a:lstStyle/>
            <a:p>
              <a:pPr marL="342900" lvl="0"/>
              <a:r>
                <a:rPr lang="en-US" sz="1100" b="1" dirty="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Postponed from original dates</a:t>
              </a:r>
            </a:p>
            <a:p>
              <a:pPr marL="457200" lvl="0" indent="-11430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In early April, the Democratic National Committee (DNC) announced that the </a:t>
              </a:r>
              <a:r>
                <a:rPr lang="en-US" sz="1100" b="1" dirty="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convention would be postponed by a month</a:t>
              </a:r>
            </a:p>
            <a:p>
              <a:pPr marL="457200" lvl="0" indent="-11430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The convention was originally scheduled for July 13-16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1152" y="1938317"/>
              <a:ext cx="722376" cy="722376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421152" y="2916565"/>
            <a:ext cx="4314899" cy="1373708"/>
            <a:chOff x="4421152" y="2916565"/>
            <a:chExt cx="4314899" cy="1373708"/>
          </a:xfrm>
        </p:grpSpPr>
        <p:sp>
          <p:nvSpPr>
            <p:cNvPr id="26" name="Rectangle 25"/>
            <p:cNvSpPr/>
            <p:nvPr/>
          </p:nvSpPr>
          <p:spPr>
            <a:xfrm>
              <a:off x="4781551" y="2916565"/>
              <a:ext cx="3954500" cy="1373708"/>
            </a:xfrm>
            <a:prstGeom prst="rect">
              <a:avLst/>
            </a:prstGeom>
            <a:solidFill>
              <a:srgbClr val="E8EEF8"/>
            </a:solidFill>
            <a:ln>
              <a:solidFill>
                <a:srgbClr val="1F3B63"/>
              </a:solidFill>
            </a:ln>
          </p:spPr>
          <p:txBody>
            <a:bodyPr wrap="square" anchor="ctr">
              <a:noAutofit/>
            </a:bodyPr>
            <a:lstStyle/>
            <a:p>
              <a:pPr lvl="0" indent="342900"/>
              <a:r>
                <a:rPr lang="en-US" sz="1100" b="1" dirty="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Changed venue</a:t>
              </a:r>
            </a:p>
            <a:p>
              <a:pPr marL="457200" lvl="0" indent="-11430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In late June, the DNC announced </a:t>
              </a:r>
              <a:r>
                <a:rPr lang="en-US" sz="1100" b="1" dirty="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that state delegations should not plan to travel to Milwaukee </a:t>
              </a:r>
              <a:r>
                <a:rPr lang="en-US" sz="1100" dirty="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and that their business at the convention would be conducted virtually</a:t>
              </a:r>
            </a:p>
            <a:p>
              <a:pPr marL="457200" lvl="0" indent="-11430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The event was moved from the 17,000-seat Fiserv Forum to the Wisconsin Center, which has a 4,500-seat theater and a 12,000-seat arena 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1152" y="3286606"/>
              <a:ext cx="722376" cy="722376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421152" y="4378866"/>
            <a:ext cx="4312683" cy="880752"/>
            <a:chOff x="4421152" y="4378866"/>
            <a:chExt cx="4312683" cy="880752"/>
          </a:xfrm>
        </p:grpSpPr>
        <p:sp>
          <p:nvSpPr>
            <p:cNvPr id="28" name="Rectangle 27"/>
            <p:cNvSpPr/>
            <p:nvPr/>
          </p:nvSpPr>
          <p:spPr>
            <a:xfrm>
              <a:off x="4781550" y="4378866"/>
              <a:ext cx="3952285" cy="880752"/>
            </a:xfrm>
            <a:prstGeom prst="rect">
              <a:avLst/>
            </a:prstGeom>
            <a:solidFill>
              <a:srgbClr val="E8EEF8"/>
            </a:solidFill>
            <a:ln>
              <a:solidFill>
                <a:srgbClr val="1F3B63"/>
              </a:solidFill>
            </a:ln>
          </p:spPr>
          <p:txBody>
            <a:bodyPr wrap="square" anchor="ctr">
              <a:noAutofit/>
            </a:bodyPr>
            <a:lstStyle/>
            <a:p>
              <a:pPr lvl="0" indent="342900"/>
              <a:r>
                <a:rPr lang="en-US" sz="1100" b="1" dirty="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Safety guidelines</a:t>
              </a:r>
            </a:p>
            <a:p>
              <a:pPr marL="457200" lvl="0" indent="-11430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On July 27, the DNC released conventions safety measures, including </a:t>
              </a:r>
              <a:r>
                <a:rPr lang="en-US" sz="1100" b="1" dirty="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daily testing, mask requirements, and self-isolation </a:t>
              </a:r>
              <a:r>
                <a:rPr lang="en-US" sz="1100" dirty="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prior to the event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1152" y="4458054"/>
              <a:ext cx="722376" cy="722376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421152" y="5348211"/>
            <a:ext cx="4310473" cy="785832"/>
            <a:chOff x="4421152" y="5348211"/>
            <a:chExt cx="4310473" cy="785832"/>
          </a:xfrm>
        </p:grpSpPr>
        <p:sp>
          <p:nvSpPr>
            <p:cNvPr id="27" name="Rectangle 26"/>
            <p:cNvSpPr/>
            <p:nvPr/>
          </p:nvSpPr>
          <p:spPr>
            <a:xfrm>
              <a:off x="4781551" y="5348211"/>
              <a:ext cx="3950074" cy="785832"/>
            </a:xfrm>
            <a:prstGeom prst="rect">
              <a:avLst/>
            </a:prstGeom>
            <a:solidFill>
              <a:srgbClr val="E8EEF8"/>
            </a:solidFill>
            <a:ln>
              <a:solidFill>
                <a:srgbClr val="1F3B63"/>
              </a:solidFill>
            </a:ln>
          </p:spPr>
          <p:txBody>
            <a:bodyPr wrap="square" anchor="ctr">
              <a:noAutofit/>
            </a:bodyPr>
            <a:lstStyle/>
            <a:p>
              <a:pPr marL="342900" lvl="0"/>
              <a:r>
                <a:rPr lang="en-US" sz="1100" b="1" dirty="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Virtual speakers</a:t>
              </a:r>
            </a:p>
            <a:p>
              <a:pPr marL="457200" lvl="0" indent="-11430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On Aug. 5, the Democratic National Convention Committee announced that </a:t>
              </a:r>
              <a:r>
                <a:rPr lang="en-US" sz="1100" b="1" dirty="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Biden and other speakers would not travel to Milwaukee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1152" y="5374477"/>
              <a:ext cx="723957" cy="723957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B554674-61EB-43A5-BA11-94A9FD57F333}"/>
              </a:ext>
            </a:extLst>
          </p:cNvPr>
          <p:cNvGrpSpPr/>
          <p:nvPr/>
        </p:nvGrpSpPr>
        <p:grpSpPr>
          <a:xfrm>
            <a:off x="403412" y="0"/>
            <a:ext cx="2648013" cy="503434"/>
            <a:chOff x="403412" y="0"/>
            <a:chExt cx="2648013" cy="50343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EDFC899-5347-47F7-BBDC-B8BE53C91E23}"/>
                </a:ext>
              </a:extLst>
            </p:cNvPr>
            <p:cNvSpPr/>
            <p:nvPr/>
          </p:nvSpPr>
          <p:spPr>
            <a:xfrm>
              <a:off x="403412" y="0"/>
              <a:ext cx="2648013" cy="503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 descr="A close up of a sign&#10;&#10;Description automatically generated">
              <a:extLst>
                <a:ext uri="{FF2B5EF4-FFF2-40B4-BE49-F238E27FC236}">
                  <a16:creationId xmlns:a16="http://schemas.microsoft.com/office/drawing/2014/main" id="{C974A32D-786D-4507-891B-767CA2AB2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03412" y="60065"/>
              <a:ext cx="1695236" cy="443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7447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 txBox="1">
            <a:spLocks noGrp="1"/>
          </p:cNvSpPr>
          <p:nvPr>
            <p:ph type="title"/>
          </p:nvPr>
        </p:nvSpPr>
        <p:spPr>
          <a:xfrm>
            <a:off x="401620" y="757881"/>
            <a:ext cx="84124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rgia"/>
              <a:buNone/>
            </a:pPr>
            <a:r>
              <a:rPr lang="en-US" dirty="0"/>
              <a:t>Monday, August 17: “We the People”</a:t>
            </a:r>
            <a:endParaRPr dirty="0"/>
          </a:p>
        </p:txBody>
      </p:sp>
      <p:sp>
        <p:nvSpPr>
          <p:cNvPr id="196" name="Google Shape;196;p9"/>
          <p:cNvSpPr txBox="1">
            <a:spLocks noGrp="1"/>
          </p:cNvSpPr>
          <p:nvPr>
            <p:ph type="sldNum" idx="12"/>
          </p:nvPr>
        </p:nvSpPr>
        <p:spPr>
          <a:xfrm>
            <a:off x="6457950" y="6302561"/>
            <a:ext cx="22736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04" name="Google Shape;204;p9"/>
          <p:cNvSpPr txBox="1"/>
          <p:nvPr/>
        </p:nvSpPr>
        <p:spPr>
          <a:xfrm>
            <a:off x="404808" y="6422607"/>
            <a:ext cx="3043242" cy="34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Slide last updated on: August 12, 2020</a:t>
            </a:r>
            <a:endParaRPr sz="7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5" name="Google Shape;205;p9"/>
          <p:cNvSpPr txBox="1"/>
          <p:nvPr/>
        </p:nvSpPr>
        <p:spPr>
          <a:xfrm>
            <a:off x="404807" y="6220588"/>
            <a:ext cx="8247721" cy="191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Sources: Democratic National Convention.</a:t>
            </a:r>
            <a:endParaRPr sz="700" b="0" i="0" u="none" strike="noStrike" cap="none" dirty="0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" name="Google Shape;198;p9">
            <a:extLst>
              <a:ext uri="{FF2B5EF4-FFF2-40B4-BE49-F238E27FC236}">
                <a16:creationId xmlns:a16="http://schemas.microsoft.com/office/drawing/2014/main" id="{AD8D2083-128D-4B03-A5C3-0AA86E0D12FA}"/>
              </a:ext>
            </a:extLst>
          </p:cNvPr>
          <p:cNvSpPr txBox="1"/>
          <p:nvPr/>
        </p:nvSpPr>
        <p:spPr>
          <a:xfrm>
            <a:off x="401620" y="1147466"/>
            <a:ext cx="8330004" cy="276999"/>
          </a:xfrm>
          <a:prstGeom prst="rect">
            <a:avLst/>
          </a:prstGeom>
          <a:solidFill>
            <a:srgbClr val="1F3B6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Key events</a:t>
            </a:r>
            <a:endParaRPr sz="12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" name="Google Shape;214;p9">
            <a:extLst>
              <a:ext uri="{FF2B5EF4-FFF2-40B4-BE49-F238E27FC236}">
                <a16:creationId xmlns:a16="http://schemas.microsoft.com/office/drawing/2014/main" id="{29A6DF2B-7595-4FFC-95B3-D978219C0BC4}"/>
              </a:ext>
            </a:extLst>
          </p:cNvPr>
          <p:cNvSpPr txBox="1"/>
          <p:nvPr/>
        </p:nvSpPr>
        <p:spPr>
          <a:xfrm>
            <a:off x="401620" y="1555281"/>
            <a:ext cx="8330004" cy="461624"/>
          </a:xfrm>
          <a:prstGeom prst="rect">
            <a:avLst/>
          </a:prstGeom>
          <a:noFill/>
          <a:ln w="28575">
            <a:solidFill>
              <a:srgbClr val="1F3B63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Opening ceremonies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Committee reports (Credentials, Rules and Platform)</a:t>
            </a:r>
          </a:p>
        </p:txBody>
      </p:sp>
      <p:sp>
        <p:nvSpPr>
          <p:cNvPr id="2" name="Google Shape;198;p9">
            <a:extLst>
              <a:ext uri="{FF2B5EF4-FFF2-40B4-BE49-F238E27FC236}">
                <a16:creationId xmlns:a16="http://schemas.microsoft.com/office/drawing/2014/main" id="{97778068-2E26-4B53-BC92-BD1837C81E2E}"/>
              </a:ext>
            </a:extLst>
          </p:cNvPr>
          <p:cNvSpPr txBox="1"/>
          <p:nvPr/>
        </p:nvSpPr>
        <p:spPr>
          <a:xfrm>
            <a:off x="401620" y="2141595"/>
            <a:ext cx="8330004" cy="276999"/>
          </a:xfrm>
          <a:prstGeom prst="rect">
            <a:avLst/>
          </a:prstGeom>
          <a:solidFill>
            <a:srgbClr val="1F3B6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Confirmed speakers</a:t>
            </a:r>
            <a:endParaRPr sz="12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880910D-7983-4189-98F9-D6A66A43EF02}"/>
              </a:ext>
            </a:extLst>
          </p:cNvPr>
          <p:cNvGrpSpPr/>
          <p:nvPr/>
        </p:nvGrpSpPr>
        <p:grpSpPr>
          <a:xfrm>
            <a:off x="401620" y="2507177"/>
            <a:ext cx="8412479" cy="884450"/>
            <a:chOff x="363139" y="1588182"/>
            <a:chExt cx="8469085" cy="912217"/>
          </a:xfrm>
        </p:grpSpPr>
        <p:sp>
          <p:nvSpPr>
            <p:cNvPr id="17" name="Rounded Rectangle 37">
              <a:extLst>
                <a:ext uri="{FF2B5EF4-FFF2-40B4-BE49-F238E27FC236}">
                  <a16:creationId xmlns:a16="http://schemas.microsoft.com/office/drawing/2014/main" id="{9CF552A6-61FE-4C57-B5E0-FD6B095FA31A}"/>
                </a:ext>
              </a:extLst>
            </p:cNvPr>
            <p:cNvSpPr/>
            <p:nvPr/>
          </p:nvSpPr>
          <p:spPr>
            <a:xfrm>
              <a:off x="5996799" y="1594706"/>
              <a:ext cx="2835425" cy="905691"/>
            </a:xfrm>
            <a:prstGeom prst="roundRect">
              <a:avLst/>
            </a:prstGeom>
            <a:solidFill>
              <a:srgbClr val="D6E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32">
              <a:extLst>
                <a:ext uri="{FF2B5EF4-FFF2-40B4-BE49-F238E27FC236}">
                  <a16:creationId xmlns:a16="http://schemas.microsoft.com/office/drawing/2014/main" id="{7E8DF647-B69F-4A0C-9B6F-CD0C66E9F0EA}"/>
                </a:ext>
              </a:extLst>
            </p:cNvPr>
            <p:cNvSpPr/>
            <p:nvPr/>
          </p:nvSpPr>
          <p:spPr>
            <a:xfrm>
              <a:off x="3108956" y="1588182"/>
              <a:ext cx="2752670" cy="905691"/>
            </a:xfrm>
            <a:prstGeom prst="roundRect">
              <a:avLst/>
            </a:prstGeom>
            <a:solidFill>
              <a:srgbClr val="D6E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6">
              <a:extLst>
                <a:ext uri="{FF2B5EF4-FFF2-40B4-BE49-F238E27FC236}">
                  <a16:creationId xmlns:a16="http://schemas.microsoft.com/office/drawing/2014/main" id="{4214E65C-C511-4A69-B89D-7644C95034B2}"/>
                </a:ext>
              </a:extLst>
            </p:cNvPr>
            <p:cNvSpPr/>
            <p:nvPr/>
          </p:nvSpPr>
          <p:spPr>
            <a:xfrm>
              <a:off x="363139" y="1594708"/>
              <a:ext cx="2610644" cy="905691"/>
            </a:xfrm>
            <a:prstGeom prst="roundRect">
              <a:avLst/>
            </a:prstGeom>
            <a:solidFill>
              <a:srgbClr val="D6E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3C932F6-A6D9-4F42-9207-2FC40F7D68B4}"/>
                </a:ext>
              </a:extLst>
            </p:cNvPr>
            <p:cNvSpPr txBox="1"/>
            <p:nvPr/>
          </p:nvSpPr>
          <p:spPr>
            <a:xfrm>
              <a:off x="1259827" y="1706152"/>
              <a:ext cx="1719133" cy="666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+mj-lt"/>
                </a:rPr>
                <a:t>Former First Lady Michelle Obama</a:t>
              </a:r>
            </a:p>
            <a:p>
              <a:r>
                <a:rPr lang="en-US" sz="1200" i="1" dirty="0">
                  <a:latin typeface="+mj-lt"/>
                </a:rPr>
                <a:t>Keynote speaker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F69BFE3-0713-40FC-93E6-3CC21378B668}"/>
                </a:ext>
              </a:extLst>
            </p:cNvPr>
            <p:cNvSpPr txBox="1"/>
            <p:nvPr/>
          </p:nvSpPr>
          <p:spPr>
            <a:xfrm>
              <a:off x="4001567" y="1700990"/>
              <a:ext cx="1860058" cy="476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+mj-lt"/>
                </a:rPr>
                <a:t>Senator Bernie Sanders (I-VT)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0CDFCF4-8ACD-4177-86A8-4A64DE606142}"/>
                </a:ext>
              </a:extLst>
            </p:cNvPr>
            <p:cNvSpPr txBox="1"/>
            <p:nvPr/>
          </p:nvSpPr>
          <p:spPr>
            <a:xfrm>
              <a:off x="6889454" y="1700990"/>
              <a:ext cx="1860058" cy="476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+mj-lt"/>
                </a:rPr>
                <a:t>Senator Catherine Cortez Masto (D-NV)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BC8BCF3-405B-4341-BA97-752A13F09DC9}"/>
              </a:ext>
            </a:extLst>
          </p:cNvPr>
          <p:cNvGrpSpPr/>
          <p:nvPr/>
        </p:nvGrpSpPr>
        <p:grpSpPr>
          <a:xfrm>
            <a:off x="401620" y="3483621"/>
            <a:ext cx="8412479" cy="884450"/>
            <a:chOff x="363139" y="1588182"/>
            <a:chExt cx="8469085" cy="912217"/>
          </a:xfrm>
        </p:grpSpPr>
        <p:sp>
          <p:nvSpPr>
            <p:cNvPr id="52" name="Rounded Rectangle 37">
              <a:extLst>
                <a:ext uri="{FF2B5EF4-FFF2-40B4-BE49-F238E27FC236}">
                  <a16:creationId xmlns:a16="http://schemas.microsoft.com/office/drawing/2014/main" id="{495C8ED7-BDF0-49D0-90EA-BA16A5BED300}"/>
                </a:ext>
              </a:extLst>
            </p:cNvPr>
            <p:cNvSpPr/>
            <p:nvPr/>
          </p:nvSpPr>
          <p:spPr>
            <a:xfrm>
              <a:off x="5996799" y="1594706"/>
              <a:ext cx="2835425" cy="905691"/>
            </a:xfrm>
            <a:prstGeom prst="roundRect">
              <a:avLst/>
            </a:prstGeom>
            <a:solidFill>
              <a:srgbClr val="D6E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32">
              <a:extLst>
                <a:ext uri="{FF2B5EF4-FFF2-40B4-BE49-F238E27FC236}">
                  <a16:creationId xmlns:a16="http://schemas.microsoft.com/office/drawing/2014/main" id="{74D5A9DC-9F67-4E91-8A52-D0BC0BC845CA}"/>
                </a:ext>
              </a:extLst>
            </p:cNvPr>
            <p:cNvSpPr/>
            <p:nvPr/>
          </p:nvSpPr>
          <p:spPr>
            <a:xfrm>
              <a:off x="3108956" y="1588182"/>
              <a:ext cx="2752670" cy="905691"/>
            </a:xfrm>
            <a:prstGeom prst="roundRect">
              <a:avLst/>
            </a:prstGeom>
            <a:solidFill>
              <a:srgbClr val="D6E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6">
              <a:extLst>
                <a:ext uri="{FF2B5EF4-FFF2-40B4-BE49-F238E27FC236}">
                  <a16:creationId xmlns:a16="http://schemas.microsoft.com/office/drawing/2014/main" id="{E3CAD019-433E-415D-B8E9-589C6BB63C63}"/>
                </a:ext>
              </a:extLst>
            </p:cNvPr>
            <p:cNvSpPr/>
            <p:nvPr/>
          </p:nvSpPr>
          <p:spPr>
            <a:xfrm>
              <a:off x="363139" y="1594708"/>
              <a:ext cx="2610644" cy="905691"/>
            </a:xfrm>
            <a:prstGeom prst="roundRect">
              <a:avLst/>
            </a:prstGeom>
            <a:solidFill>
              <a:srgbClr val="D6E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2A3DEF5-CE45-4E9C-B047-31DAC5111204}"/>
                </a:ext>
              </a:extLst>
            </p:cNvPr>
            <p:cNvSpPr txBox="1"/>
            <p:nvPr/>
          </p:nvSpPr>
          <p:spPr>
            <a:xfrm>
              <a:off x="1259827" y="1695766"/>
              <a:ext cx="1719133" cy="476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+mj-lt"/>
                </a:rPr>
                <a:t>Governor Andrew Cuomo (D-NY)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04A3399-2596-402B-A77A-2805AA69025A}"/>
                </a:ext>
              </a:extLst>
            </p:cNvPr>
            <p:cNvSpPr txBox="1"/>
            <p:nvPr/>
          </p:nvSpPr>
          <p:spPr>
            <a:xfrm>
              <a:off x="4001567" y="1691444"/>
              <a:ext cx="1860058" cy="476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+mj-lt"/>
                </a:rPr>
                <a:t>Governor Gretchen Whitmer (D-MI)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D8D664A-8F74-4CCC-BE90-075AA484C7B7}"/>
                </a:ext>
              </a:extLst>
            </p:cNvPr>
            <p:cNvSpPr txBox="1"/>
            <p:nvPr/>
          </p:nvSpPr>
          <p:spPr>
            <a:xfrm>
              <a:off x="6889454" y="1698898"/>
              <a:ext cx="1860058" cy="476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+mj-lt"/>
                </a:rPr>
                <a:t>Rep. Jim Clyburn (D-SC-06)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7CCE17F-7D55-4C13-9F9E-15D5A2831E90}"/>
              </a:ext>
            </a:extLst>
          </p:cNvPr>
          <p:cNvGrpSpPr/>
          <p:nvPr/>
        </p:nvGrpSpPr>
        <p:grpSpPr>
          <a:xfrm>
            <a:off x="401620" y="4437385"/>
            <a:ext cx="8412479" cy="895242"/>
            <a:chOff x="363139" y="1588182"/>
            <a:chExt cx="8469085" cy="923348"/>
          </a:xfrm>
        </p:grpSpPr>
        <p:sp>
          <p:nvSpPr>
            <p:cNvPr id="59" name="Rounded Rectangle 37">
              <a:extLst>
                <a:ext uri="{FF2B5EF4-FFF2-40B4-BE49-F238E27FC236}">
                  <a16:creationId xmlns:a16="http://schemas.microsoft.com/office/drawing/2014/main" id="{646DFEC6-4BE5-480D-9558-153695F96920}"/>
                </a:ext>
              </a:extLst>
            </p:cNvPr>
            <p:cNvSpPr/>
            <p:nvPr/>
          </p:nvSpPr>
          <p:spPr>
            <a:xfrm>
              <a:off x="5996799" y="1594705"/>
              <a:ext cx="2835425" cy="905691"/>
            </a:xfrm>
            <a:prstGeom prst="roundRect">
              <a:avLst/>
            </a:prstGeom>
            <a:solidFill>
              <a:srgbClr val="D6E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32">
              <a:extLst>
                <a:ext uri="{FF2B5EF4-FFF2-40B4-BE49-F238E27FC236}">
                  <a16:creationId xmlns:a16="http://schemas.microsoft.com/office/drawing/2014/main" id="{22A58D37-4EBC-4097-A36D-8E60980F0C77}"/>
                </a:ext>
              </a:extLst>
            </p:cNvPr>
            <p:cNvSpPr/>
            <p:nvPr/>
          </p:nvSpPr>
          <p:spPr>
            <a:xfrm>
              <a:off x="3108956" y="1588182"/>
              <a:ext cx="2752670" cy="905691"/>
            </a:xfrm>
            <a:prstGeom prst="roundRect">
              <a:avLst/>
            </a:prstGeom>
            <a:solidFill>
              <a:srgbClr val="D6E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ed Rectangle 6">
              <a:extLst>
                <a:ext uri="{FF2B5EF4-FFF2-40B4-BE49-F238E27FC236}">
                  <a16:creationId xmlns:a16="http://schemas.microsoft.com/office/drawing/2014/main" id="{D4CB7FEF-8283-4FAB-A631-673686B2FCE8}"/>
                </a:ext>
              </a:extLst>
            </p:cNvPr>
            <p:cNvSpPr/>
            <p:nvPr/>
          </p:nvSpPr>
          <p:spPr>
            <a:xfrm>
              <a:off x="363139" y="1594708"/>
              <a:ext cx="2610644" cy="905691"/>
            </a:xfrm>
            <a:prstGeom prst="roundRect">
              <a:avLst/>
            </a:prstGeom>
            <a:solidFill>
              <a:srgbClr val="D6E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B235492-484D-447F-ACC6-520E75AB24CF}"/>
                </a:ext>
              </a:extLst>
            </p:cNvPr>
            <p:cNvSpPr txBox="1"/>
            <p:nvPr/>
          </p:nvSpPr>
          <p:spPr>
            <a:xfrm>
              <a:off x="1254650" y="1654444"/>
              <a:ext cx="1719133" cy="857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+mj-lt"/>
                </a:rPr>
                <a:t>Convention Chair Rep. Bennie Thompson (D-MS-02)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C2DA97B-26AC-48F5-B0F7-2C25635168A8}"/>
                </a:ext>
              </a:extLst>
            </p:cNvPr>
            <p:cNvSpPr txBox="1"/>
            <p:nvPr/>
          </p:nvSpPr>
          <p:spPr>
            <a:xfrm>
              <a:off x="4001567" y="1676977"/>
              <a:ext cx="1860058" cy="476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+mj-lt"/>
                </a:rPr>
                <a:t>Rep. Gwen Moore (D-WI-04)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B36C24F-545D-4B71-8206-70AB9DC9DAF8}"/>
                </a:ext>
              </a:extLst>
            </p:cNvPr>
            <p:cNvSpPr txBox="1"/>
            <p:nvPr/>
          </p:nvSpPr>
          <p:spPr>
            <a:xfrm>
              <a:off x="6889454" y="1675715"/>
              <a:ext cx="1860058" cy="476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+mj-lt"/>
                </a:rPr>
                <a:t>Former Governor John Kasich (R-OH)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9309199-B461-4402-BCB8-97B91B8BFC69}"/>
              </a:ext>
            </a:extLst>
          </p:cNvPr>
          <p:cNvGrpSpPr/>
          <p:nvPr/>
        </p:nvGrpSpPr>
        <p:grpSpPr>
          <a:xfrm>
            <a:off x="1876992" y="5390109"/>
            <a:ext cx="5475950" cy="884450"/>
            <a:chOff x="363139" y="1588182"/>
            <a:chExt cx="5512797" cy="912217"/>
          </a:xfrm>
        </p:grpSpPr>
        <p:sp>
          <p:nvSpPr>
            <p:cNvPr id="67" name="Rounded Rectangle 32">
              <a:extLst>
                <a:ext uri="{FF2B5EF4-FFF2-40B4-BE49-F238E27FC236}">
                  <a16:creationId xmlns:a16="http://schemas.microsoft.com/office/drawing/2014/main" id="{FA29E0F9-B65C-45B1-B531-654D1B372B1E}"/>
                </a:ext>
              </a:extLst>
            </p:cNvPr>
            <p:cNvSpPr/>
            <p:nvPr/>
          </p:nvSpPr>
          <p:spPr>
            <a:xfrm>
              <a:off x="3108956" y="1588182"/>
              <a:ext cx="2752670" cy="905691"/>
            </a:xfrm>
            <a:prstGeom prst="roundRect">
              <a:avLst/>
            </a:prstGeom>
            <a:solidFill>
              <a:srgbClr val="D6E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">
              <a:extLst>
                <a:ext uri="{FF2B5EF4-FFF2-40B4-BE49-F238E27FC236}">
                  <a16:creationId xmlns:a16="http://schemas.microsoft.com/office/drawing/2014/main" id="{373373FC-2DB7-4EEB-8586-FF8365647E55}"/>
                </a:ext>
              </a:extLst>
            </p:cNvPr>
            <p:cNvSpPr/>
            <p:nvPr/>
          </p:nvSpPr>
          <p:spPr>
            <a:xfrm>
              <a:off x="363139" y="1594708"/>
              <a:ext cx="2610644" cy="905691"/>
            </a:xfrm>
            <a:prstGeom prst="roundRect">
              <a:avLst/>
            </a:prstGeom>
            <a:solidFill>
              <a:srgbClr val="D6E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86D89C0-0F4F-4CA5-A308-3043D84E3874}"/>
                </a:ext>
              </a:extLst>
            </p:cNvPr>
            <p:cNvSpPr txBox="1"/>
            <p:nvPr/>
          </p:nvSpPr>
          <p:spPr>
            <a:xfrm>
              <a:off x="1269894" y="1676329"/>
              <a:ext cx="1719133" cy="476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+mj-lt"/>
                </a:rPr>
                <a:t>Senator Doug Jones (D-AL)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D1ABCAC-002B-4BEB-8457-8EE05F5BF197}"/>
                </a:ext>
              </a:extLst>
            </p:cNvPr>
            <p:cNvSpPr txBox="1"/>
            <p:nvPr/>
          </p:nvSpPr>
          <p:spPr>
            <a:xfrm>
              <a:off x="4015878" y="1676329"/>
              <a:ext cx="1860058" cy="476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+mj-lt"/>
                </a:rPr>
                <a:t>Senator Amy Klobuchar (D-MN)</a:t>
              </a:r>
            </a:p>
          </p:txBody>
        </p:sp>
      </p:grpSp>
      <p:pic>
        <p:nvPicPr>
          <p:cNvPr id="7" name="Picture 16" descr="Michelle Obama - Wikipedia">
            <a:extLst>
              <a:ext uri="{FF2B5EF4-FFF2-40B4-BE49-F238E27FC236}">
                <a16:creationId xmlns:a16="http://schemas.microsoft.com/office/drawing/2014/main" id="{05BE1511-BCCD-4B2E-8D56-2E6DC06C7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636" y="2580619"/>
            <a:ext cx="731520" cy="731520"/>
          </a:xfrm>
          <a:prstGeom prst="ellipse">
            <a:avLst/>
          </a:prstGeom>
          <a:noFill/>
          <a:ln w="19050">
            <a:solidFill>
              <a:srgbClr val="284D8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54B7C7CE-B184-4F61-BFCC-76D557CF61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2050" y="2578428"/>
            <a:ext cx="731520" cy="731520"/>
          </a:xfrm>
          <a:prstGeom prst="ellipse">
            <a:avLst/>
          </a:prstGeom>
          <a:noFill/>
          <a:ln w="19050">
            <a:solidFill>
              <a:srgbClr val="284D8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9B9DC38-CC5B-4F3E-97B0-7AE297166D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70635" y="2582928"/>
            <a:ext cx="731520" cy="731520"/>
          </a:xfrm>
          <a:prstGeom prst="ellipse">
            <a:avLst/>
          </a:prstGeom>
          <a:noFill/>
          <a:ln w="19050">
            <a:solidFill>
              <a:srgbClr val="284D8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Governor Andrew M. Cuomo">
            <a:extLst>
              <a:ext uri="{FF2B5EF4-FFF2-40B4-BE49-F238E27FC236}">
                <a16:creationId xmlns:a16="http://schemas.microsoft.com/office/drawing/2014/main" id="{CFBA9444-9951-4997-9A24-D02D270CF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636" y="3563247"/>
            <a:ext cx="731520" cy="731520"/>
          </a:xfrm>
          <a:prstGeom prst="ellipse">
            <a:avLst/>
          </a:prstGeom>
          <a:noFill/>
          <a:ln w="19050">
            <a:solidFill>
              <a:srgbClr val="284D8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7E0B507-8E1A-4454-A7BD-1E55A94D2C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2050" y="3556343"/>
            <a:ext cx="731520" cy="731520"/>
          </a:xfrm>
          <a:prstGeom prst="ellipse">
            <a:avLst/>
          </a:prstGeom>
          <a:noFill/>
          <a:ln w="19050">
            <a:solidFill>
              <a:srgbClr val="284D8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ngressman James E. Clyburn">
            <a:extLst>
              <a:ext uri="{FF2B5EF4-FFF2-40B4-BE49-F238E27FC236}">
                <a16:creationId xmlns:a16="http://schemas.microsoft.com/office/drawing/2014/main" id="{2F0E9665-7BBC-4A78-8F53-980DAE62A0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70635" y="3556343"/>
            <a:ext cx="731520" cy="731520"/>
          </a:xfrm>
          <a:prstGeom prst="ellipse">
            <a:avLst/>
          </a:prstGeom>
          <a:noFill/>
          <a:ln w="19050">
            <a:solidFill>
              <a:srgbClr val="284D8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p.Bennie Thompson">
            <a:extLst>
              <a:ext uri="{FF2B5EF4-FFF2-40B4-BE49-F238E27FC236}">
                <a16:creationId xmlns:a16="http://schemas.microsoft.com/office/drawing/2014/main" id="{972331D1-4756-4D49-9F9D-3142A13D69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068" y="4522254"/>
            <a:ext cx="731520" cy="731520"/>
          </a:xfrm>
          <a:prstGeom prst="ellipse">
            <a:avLst/>
          </a:prstGeom>
          <a:noFill/>
          <a:ln w="19050">
            <a:solidFill>
              <a:srgbClr val="284D8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B8C3E545-2D5E-4145-B0CC-94582DE759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2050" y="4522254"/>
            <a:ext cx="731520" cy="731520"/>
          </a:xfrm>
          <a:prstGeom prst="ellipse">
            <a:avLst/>
          </a:prstGeom>
          <a:noFill/>
          <a:ln w="19050">
            <a:solidFill>
              <a:srgbClr val="284D8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John Kasich - Wikipedia">
            <a:extLst>
              <a:ext uri="{FF2B5EF4-FFF2-40B4-BE49-F238E27FC236}">
                <a16:creationId xmlns:a16="http://schemas.microsoft.com/office/drawing/2014/main" id="{6AEE35D7-7A66-411B-917D-C8BF7CEC5F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8"/>
          <a:stretch/>
        </p:blipFill>
        <p:spPr bwMode="auto">
          <a:xfrm>
            <a:off x="6070635" y="4522254"/>
            <a:ext cx="731520" cy="731520"/>
          </a:xfrm>
          <a:prstGeom prst="ellipse">
            <a:avLst/>
          </a:prstGeom>
          <a:noFill/>
          <a:ln w="19050">
            <a:solidFill>
              <a:srgbClr val="8F271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1B35F6FF-8F32-4226-AE5F-917A8C194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3890" y="5457164"/>
            <a:ext cx="731520" cy="731520"/>
          </a:xfrm>
          <a:prstGeom prst="ellipse">
            <a:avLst/>
          </a:prstGeom>
          <a:noFill/>
          <a:ln w="19050">
            <a:solidFill>
              <a:srgbClr val="284D8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my Klobuchar - Ballotpedia">
            <a:extLst>
              <a:ext uri="{FF2B5EF4-FFF2-40B4-BE49-F238E27FC236}">
                <a16:creationId xmlns:a16="http://schemas.microsoft.com/office/drawing/2014/main" id="{A97A8F50-0A26-48F4-8144-857C2D52AC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03"/>
          <a:stretch/>
        </p:blipFill>
        <p:spPr bwMode="auto">
          <a:xfrm>
            <a:off x="4692447" y="5457164"/>
            <a:ext cx="731520" cy="731520"/>
          </a:xfrm>
          <a:prstGeom prst="ellipse">
            <a:avLst/>
          </a:prstGeom>
          <a:noFill/>
          <a:ln w="19050">
            <a:solidFill>
              <a:srgbClr val="284D8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DECB6B96-6990-4FD7-AD18-FD05B55B0991}"/>
              </a:ext>
            </a:extLst>
          </p:cNvPr>
          <p:cNvGrpSpPr/>
          <p:nvPr/>
        </p:nvGrpSpPr>
        <p:grpSpPr>
          <a:xfrm>
            <a:off x="403412" y="0"/>
            <a:ext cx="2648013" cy="503434"/>
            <a:chOff x="403412" y="0"/>
            <a:chExt cx="2648013" cy="503434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54E4A10-9B22-487D-B8B4-3783D23E6C61}"/>
                </a:ext>
              </a:extLst>
            </p:cNvPr>
            <p:cNvSpPr/>
            <p:nvPr/>
          </p:nvSpPr>
          <p:spPr>
            <a:xfrm>
              <a:off x="403412" y="0"/>
              <a:ext cx="2648013" cy="503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47" descr="A close up of a sign&#10;&#10;Description automatically generated">
              <a:extLst>
                <a:ext uri="{FF2B5EF4-FFF2-40B4-BE49-F238E27FC236}">
                  <a16:creationId xmlns:a16="http://schemas.microsoft.com/office/drawing/2014/main" id="{BE20EB83-702B-409A-ACF5-EF9CEFBA9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03412" y="60065"/>
              <a:ext cx="1695236" cy="443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2986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 txBox="1">
            <a:spLocks noGrp="1"/>
          </p:cNvSpPr>
          <p:nvPr>
            <p:ph type="title"/>
          </p:nvPr>
        </p:nvSpPr>
        <p:spPr>
          <a:xfrm>
            <a:off x="401620" y="757881"/>
            <a:ext cx="84124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rgia"/>
              <a:buNone/>
            </a:pPr>
            <a:r>
              <a:rPr lang="en-US" dirty="0"/>
              <a:t>Tuesday, August 18: “Leadership Matters”</a:t>
            </a:r>
            <a:endParaRPr dirty="0"/>
          </a:p>
        </p:txBody>
      </p:sp>
      <p:sp>
        <p:nvSpPr>
          <p:cNvPr id="196" name="Google Shape;196;p9"/>
          <p:cNvSpPr txBox="1">
            <a:spLocks noGrp="1"/>
          </p:cNvSpPr>
          <p:nvPr>
            <p:ph type="sldNum" idx="12"/>
          </p:nvPr>
        </p:nvSpPr>
        <p:spPr>
          <a:xfrm>
            <a:off x="6457950" y="6302561"/>
            <a:ext cx="22736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04" name="Google Shape;204;p9"/>
          <p:cNvSpPr txBox="1"/>
          <p:nvPr/>
        </p:nvSpPr>
        <p:spPr>
          <a:xfrm>
            <a:off x="404808" y="6422607"/>
            <a:ext cx="3043242" cy="34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Slide last updated on: August 12, 2020</a:t>
            </a:r>
            <a:endParaRPr sz="7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5" name="Google Shape;205;p9"/>
          <p:cNvSpPr txBox="1"/>
          <p:nvPr/>
        </p:nvSpPr>
        <p:spPr>
          <a:xfrm>
            <a:off x="404807" y="6220588"/>
            <a:ext cx="8247721" cy="191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Sources: Democratic National Convention.</a:t>
            </a:r>
            <a:endParaRPr sz="700" b="0" i="0" u="none" strike="noStrike" cap="none" dirty="0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" name="Google Shape;198;p9">
            <a:extLst>
              <a:ext uri="{FF2B5EF4-FFF2-40B4-BE49-F238E27FC236}">
                <a16:creationId xmlns:a16="http://schemas.microsoft.com/office/drawing/2014/main" id="{AD8D2083-128D-4B03-A5C3-0AA86E0D12FA}"/>
              </a:ext>
            </a:extLst>
          </p:cNvPr>
          <p:cNvSpPr txBox="1"/>
          <p:nvPr/>
        </p:nvSpPr>
        <p:spPr>
          <a:xfrm>
            <a:off x="401620" y="1147466"/>
            <a:ext cx="8330004" cy="276999"/>
          </a:xfrm>
          <a:prstGeom prst="rect">
            <a:avLst/>
          </a:prstGeom>
          <a:solidFill>
            <a:srgbClr val="1F3B6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Key events</a:t>
            </a:r>
            <a:endParaRPr sz="12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" name="Google Shape;214;p9">
            <a:extLst>
              <a:ext uri="{FF2B5EF4-FFF2-40B4-BE49-F238E27FC236}">
                <a16:creationId xmlns:a16="http://schemas.microsoft.com/office/drawing/2014/main" id="{29A6DF2B-7595-4FFC-95B3-D978219C0BC4}"/>
              </a:ext>
            </a:extLst>
          </p:cNvPr>
          <p:cNvSpPr txBox="1"/>
          <p:nvPr/>
        </p:nvSpPr>
        <p:spPr>
          <a:xfrm>
            <a:off x="401620" y="1639041"/>
            <a:ext cx="8330004" cy="646290"/>
          </a:xfrm>
          <a:prstGeom prst="rect">
            <a:avLst/>
          </a:prstGeom>
          <a:noFill/>
          <a:ln w="28575">
            <a:solidFill>
              <a:srgbClr val="1F3B63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Keynote address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Presidential candidate nominating and seconding speeches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Roll call vote for the presidential nominee</a:t>
            </a:r>
          </a:p>
        </p:txBody>
      </p:sp>
      <p:sp>
        <p:nvSpPr>
          <p:cNvPr id="2" name="Google Shape;198;p9">
            <a:extLst>
              <a:ext uri="{FF2B5EF4-FFF2-40B4-BE49-F238E27FC236}">
                <a16:creationId xmlns:a16="http://schemas.microsoft.com/office/drawing/2014/main" id="{97778068-2E26-4B53-BC92-BD1837C81E2E}"/>
              </a:ext>
            </a:extLst>
          </p:cNvPr>
          <p:cNvSpPr txBox="1"/>
          <p:nvPr/>
        </p:nvSpPr>
        <p:spPr>
          <a:xfrm>
            <a:off x="401620" y="2499908"/>
            <a:ext cx="8330004" cy="276999"/>
          </a:xfrm>
          <a:prstGeom prst="rect">
            <a:avLst/>
          </a:prstGeom>
          <a:solidFill>
            <a:srgbClr val="1F3B6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Confirmed speakers</a:t>
            </a:r>
            <a:endParaRPr sz="12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" name="Rounded Rectangle 37">
            <a:extLst>
              <a:ext uri="{FF2B5EF4-FFF2-40B4-BE49-F238E27FC236}">
                <a16:creationId xmlns:a16="http://schemas.microsoft.com/office/drawing/2014/main" id="{9CF552A6-61FE-4C57-B5E0-FD6B095FA31A}"/>
              </a:ext>
            </a:extLst>
          </p:cNvPr>
          <p:cNvSpPr/>
          <p:nvPr/>
        </p:nvSpPr>
        <p:spPr>
          <a:xfrm>
            <a:off x="5997626" y="2914246"/>
            <a:ext cx="2816473" cy="878123"/>
          </a:xfrm>
          <a:prstGeom prst="roundRect">
            <a:avLst/>
          </a:prstGeom>
          <a:solidFill>
            <a:srgbClr val="D6E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32">
            <a:extLst>
              <a:ext uri="{FF2B5EF4-FFF2-40B4-BE49-F238E27FC236}">
                <a16:creationId xmlns:a16="http://schemas.microsoft.com/office/drawing/2014/main" id="{7E8DF647-B69F-4A0C-9B6F-CD0C66E9F0EA}"/>
              </a:ext>
            </a:extLst>
          </p:cNvPr>
          <p:cNvSpPr/>
          <p:nvPr/>
        </p:nvSpPr>
        <p:spPr>
          <a:xfrm>
            <a:off x="3129084" y="2907921"/>
            <a:ext cx="2734272" cy="878123"/>
          </a:xfrm>
          <a:prstGeom prst="roundRect">
            <a:avLst/>
          </a:prstGeom>
          <a:solidFill>
            <a:srgbClr val="D6E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4214E65C-C511-4A69-B89D-7644C95034B2}"/>
              </a:ext>
            </a:extLst>
          </p:cNvPr>
          <p:cNvSpPr/>
          <p:nvPr/>
        </p:nvSpPr>
        <p:spPr>
          <a:xfrm>
            <a:off x="401619" y="4811972"/>
            <a:ext cx="2593195" cy="878123"/>
          </a:xfrm>
          <a:prstGeom prst="roundRect">
            <a:avLst/>
          </a:prstGeom>
          <a:solidFill>
            <a:srgbClr val="D6E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C932F6-A6D9-4F42-9207-2FC40F7D68B4}"/>
              </a:ext>
            </a:extLst>
          </p:cNvPr>
          <p:cNvSpPr txBox="1"/>
          <p:nvPr/>
        </p:nvSpPr>
        <p:spPr>
          <a:xfrm>
            <a:off x="1287170" y="4921028"/>
            <a:ext cx="1707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Former Acting U.S. Attorney General Sally Yates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69BFE3-0713-40FC-93E6-3CC21378B668}"/>
              </a:ext>
            </a:extLst>
          </p:cNvPr>
          <p:cNvSpPr txBox="1"/>
          <p:nvPr/>
        </p:nvSpPr>
        <p:spPr>
          <a:xfrm>
            <a:off x="4015729" y="3040065"/>
            <a:ext cx="1847626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Minority Leader Chuck Schumer (D-NY)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CDFCF4-8ACD-4177-86A8-4A64DE606142}"/>
              </a:ext>
            </a:extLst>
          </p:cNvPr>
          <p:cNvSpPr txBox="1"/>
          <p:nvPr/>
        </p:nvSpPr>
        <p:spPr>
          <a:xfrm>
            <a:off x="6884314" y="3036177"/>
            <a:ext cx="1847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Former Secretary of State John Kerry 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BC8BCF3-405B-4341-BA97-752A13F09DC9}"/>
              </a:ext>
            </a:extLst>
          </p:cNvPr>
          <p:cNvGrpSpPr/>
          <p:nvPr/>
        </p:nvGrpSpPr>
        <p:grpSpPr>
          <a:xfrm>
            <a:off x="401620" y="3862231"/>
            <a:ext cx="8412479" cy="884450"/>
            <a:chOff x="363139" y="1588182"/>
            <a:chExt cx="8469085" cy="912217"/>
          </a:xfrm>
        </p:grpSpPr>
        <p:sp>
          <p:nvSpPr>
            <p:cNvPr id="52" name="Rounded Rectangle 37">
              <a:extLst>
                <a:ext uri="{FF2B5EF4-FFF2-40B4-BE49-F238E27FC236}">
                  <a16:creationId xmlns:a16="http://schemas.microsoft.com/office/drawing/2014/main" id="{495C8ED7-BDF0-49D0-90EA-BA16A5BED300}"/>
                </a:ext>
              </a:extLst>
            </p:cNvPr>
            <p:cNvSpPr/>
            <p:nvPr/>
          </p:nvSpPr>
          <p:spPr>
            <a:xfrm>
              <a:off x="5996799" y="1594706"/>
              <a:ext cx="2835425" cy="905691"/>
            </a:xfrm>
            <a:prstGeom prst="roundRect">
              <a:avLst/>
            </a:prstGeom>
            <a:solidFill>
              <a:srgbClr val="D6E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32">
              <a:extLst>
                <a:ext uri="{FF2B5EF4-FFF2-40B4-BE49-F238E27FC236}">
                  <a16:creationId xmlns:a16="http://schemas.microsoft.com/office/drawing/2014/main" id="{74D5A9DC-9F67-4E91-8A52-D0BC0BC845CA}"/>
                </a:ext>
              </a:extLst>
            </p:cNvPr>
            <p:cNvSpPr/>
            <p:nvPr/>
          </p:nvSpPr>
          <p:spPr>
            <a:xfrm>
              <a:off x="3108956" y="1588182"/>
              <a:ext cx="2752670" cy="905691"/>
            </a:xfrm>
            <a:prstGeom prst="roundRect">
              <a:avLst/>
            </a:prstGeom>
            <a:solidFill>
              <a:srgbClr val="D6E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6">
              <a:extLst>
                <a:ext uri="{FF2B5EF4-FFF2-40B4-BE49-F238E27FC236}">
                  <a16:creationId xmlns:a16="http://schemas.microsoft.com/office/drawing/2014/main" id="{E3CAD019-433E-415D-B8E9-589C6BB63C63}"/>
                </a:ext>
              </a:extLst>
            </p:cNvPr>
            <p:cNvSpPr/>
            <p:nvPr/>
          </p:nvSpPr>
          <p:spPr>
            <a:xfrm>
              <a:off x="363139" y="1594708"/>
              <a:ext cx="2610644" cy="905691"/>
            </a:xfrm>
            <a:prstGeom prst="roundRect">
              <a:avLst/>
            </a:prstGeom>
            <a:solidFill>
              <a:srgbClr val="D6E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2A3DEF5-CE45-4E9C-B047-31DAC5111204}"/>
                </a:ext>
              </a:extLst>
            </p:cNvPr>
            <p:cNvSpPr txBox="1"/>
            <p:nvPr/>
          </p:nvSpPr>
          <p:spPr>
            <a:xfrm>
              <a:off x="1254649" y="1705981"/>
              <a:ext cx="1719133" cy="666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+mj-lt"/>
                </a:rPr>
                <a:t>Rep. Alexandria Ocasio-Cortez (D-NY-14)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04A3399-2596-402B-A77A-2805AA69025A}"/>
                </a:ext>
              </a:extLst>
            </p:cNvPr>
            <p:cNvSpPr txBox="1"/>
            <p:nvPr/>
          </p:nvSpPr>
          <p:spPr>
            <a:xfrm>
              <a:off x="4001567" y="1713101"/>
              <a:ext cx="1860058" cy="666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+mj-lt"/>
                </a:rPr>
                <a:t>Rep. Lisa Blunt Rochester (D-DE-AL)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D8D664A-8F74-4CCC-BE90-075AA484C7B7}"/>
                </a:ext>
              </a:extLst>
            </p:cNvPr>
            <p:cNvSpPr txBox="1"/>
            <p:nvPr/>
          </p:nvSpPr>
          <p:spPr>
            <a:xfrm>
              <a:off x="6889454" y="1720465"/>
              <a:ext cx="1860058" cy="476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+mj-lt"/>
                </a:rPr>
                <a:t>Former President Bill Clinton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7CCE17F-7D55-4C13-9F9E-15D5A2831E90}"/>
              </a:ext>
            </a:extLst>
          </p:cNvPr>
          <p:cNvGrpSpPr/>
          <p:nvPr/>
        </p:nvGrpSpPr>
        <p:grpSpPr>
          <a:xfrm>
            <a:off x="400643" y="2918817"/>
            <a:ext cx="2594170" cy="878123"/>
            <a:chOff x="3156182" y="1599420"/>
            <a:chExt cx="2611625" cy="905691"/>
          </a:xfrm>
        </p:grpSpPr>
        <p:sp>
          <p:nvSpPr>
            <p:cNvPr id="60" name="Rounded Rectangle 32">
              <a:extLst>
                <a:ext uri="{FF2B5EF4-FFF2-40B4-BE49-F238E27FC236}">
                  <a16:creationId xmlns:a16="http://schemas.microsoft.com/office/drawing/2014/main" id="{22A58D37-4EBC-4097-A36D-8E60980F0C77}"/>
                </a:ext>
              </a:extLst>
            </p:cNvPr>
            <p:cNvSpPr/>
            <p:nvPr/>
          </p:nvSpPr>
          <p:spPr>
            <a:xfrm>
              <a:off x="3156182" y="1599420"/>
              <a:ext cx="2611625" cy="905691"/>
            </a:xfrm>
            <a:prstGeom prst="roundRect">
              <a:avLst/>
            </a:prstGeom>
            <a:solidFill>
              <a:srgbClr val="D6E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C2DA97B-26AC-48F5-B0F7-2C25635168A8}"/>
                </a:ext>
              </a:extLst>
            </p:cNvPr>
            <p:cNvSpPr txBox="1"/>
            <p:nvPr/>
          </p:nvSpPr>
          <p:spPr>
            <a:xfrm>
              <a:off x="4048794" y="1738342"/>
              <a:ext cx="1719013" cy="666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+mj-lt"/>
                </a:rPr>
                <a:t>Former Second Lady Dr. Jill Biden</a:t>
              </a:r>
            </a:p>
            <a:p>
              <a:r>
                <a:rPr lang="en-US" sz="1200" i="1" dirty="0">
                  <a:latin typeface="+mj-lt"/>
                </a:rPr>
                <a:t>Keynote speaker</a:t>
              </a:r>
            </a:p>
          </p:txBody>
        </p:sp>
      </p:grpSp>
      <p:pic>
        <p:nvPicPr>
          <p:cNvPr id="6146" name="Picture 2" descr="Sally Yates - Wikipedia">
            <a:extLst>
              <a:ext uri="{FF2B5EF4-FFF2-40B4-BE49-F238E27FC236}">
                <a16:creationId xmlns:a16="http://schemas.microsoft.com/office/drawing/2014/main" id="{CC6DA20E-DE72-4EB1-8000-C8E27A7DBB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8"/>
          <a:stretch/>
        </p:blipFill>
        <p:spPr bwMode="auto">
          <a:xfrm>
            <a:off x="478635" y="4885271"/>
            <a:ext cx="731520" cy="731520"/>
          </a:xfrm>
          <a:prstGeom prst="ellipse">
            <a:avLst/>
          </a:prstGeom>
          <a:noFill/>
          <a:ln w="19050">
            <a:solidFill>
              <a:srgbClr val="284D8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99000128-6E32-445E-9CA5-67A71FC94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2050" y="2987547"/>
            <a:ext cx="731520" cy="731520"/>
          </a:xfrm>
          <a:prstGeom prst="ellipse">
            <a:avLst/>
          </a:prstGeom>
          <a:noFill/>
          <a:ln w="19050">
            <a:solidFill>
              <a:srgbClr val="284D8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John Kerry - Wikipedia">
            <a:extLst>
              <a:ext uri="{FF2B5EF4-FFF2-40B4-BE49-F238E27FC236}">
                <a16:creationId xmlns:a16="http://schemas.microsoft.com/office/drawing/2014/main" id="{E22FA8F6-FBF0-4E75-8DE6-1CBB0A27B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6"/>
          <a:stretch/>
        </p:blipFill>
        <p:spPr bwMode="auto">
          <a:xfrm>
            <a:off x="6070635" y="2991230"/>
            <a:ext cx="731520" cy="731520"/>
          </a:xfrm>
          <a:prstGeom prst="ellipse">
            <a:avLst/>
          </a:prstGeom>
          <a:noFill/>
          <a:ln w="19050">
            <a:solidFill>
              <a:srgbClr val="284D8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p. Ocasio-Cortez ">
            <a:extLst>
              <a:ext uri="{FF2B5EF4-FFF2-40B4-BE49-F238E27FC236}">
                <a16:creationId xmlns:a16="http://schemas.microsoft.com/office/drawing/2014/main" id="{B653C345-8585-4266-B995-BB4EF7110A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636" y="3933849"/>
            <a:ext cx="731520" cy="731520"/>
          </a:xfrm>
          <a:prstGeom prst="ellipse">
            <a:avLst/>
          </a:prstGeom>
          <a:noFill/>
          <a:ln w="19050">
            <a:solidFill>
              <a:srgbClr val="284D8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2D1948A8-9BFF-466F-8C0A-887F0078B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05"/>
          <a:stretch/>
        </p:blipFill>
        <p:spPr bwMode="auto">
          <a:xfrm>
            <a:off x="3202050" y="3930609"/>
            <a:ext cx="731520" cy="731520"/>
          </a:xfrm>
          <a:prstGeom prst="ellipse">
            <a:avLst/>
          </a:prstGeom>
          <a:noFill/>
          <a:ln w="19050">
            <a:solidFill>
              <a:srgbClr val="284D8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Bill Clinton - Wikipedia">
            <a:extLst>
              <a:ext uri="{FF2B5EF4-FFF2-40B4-BE49-F238E27FC236}">
                <a16:creationId xmlns:a16="http://schemas.microsoft.com/office/drawing/2014/main" id="{640D352D-BC00-4EEC-8C09-78DF9AD7A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70635" y="3930609"/>
            <a:ext cx="731520" cy="731520"/>
          </a:xfrm>
          <a:prstGeom prst="ellipse">
            <a:avLst/>
          </a:prstGeom>
          <a:noFill/>
          <a:ln w="19050">
            <a:solidFill>
              <a:srgbClr val="284D8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7D6D097-ABC8-447A-AA38-41BB7979D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6698" y="2995701"/>
            <a:ext cx="731520" cy="731520"/>
          </a:xfrm>
          <a:prstGeom prst="ellipse">
            <a:avLst/>
          </a:prstGeom>
          <a:noFill/>
          <a:ln w="19050">
            <a:solidFill>
              <a:srgbClr val="284D8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D2758DF8-464E-4E97-8E95-48CF10915080}"/>
              </a:ext>
            </a:extLst>
          </p:cNvPr>
          <p:cNvGrpSpPr/>
          <p:nvPr/>
        </p:nvGrpSpPr>
        <p:grpSpPr>
          <a:xfrm>
            <a:off x="403412" y="0"/>
            <a:ext cx="2648013" cy="503434"/>
            <a:chOff x="403412" y="0"/>
            <a:chExt cx="2648013" cy="50343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B41B70B-7AED-4398-A416-27A68B682F74}"/>
                </a:ext>
              </a:extLst>
            </p:cNvPr>
            <p:cNvSpPr/>
            <p:nvPr/>
          </p:nvSpPr>
          <p:spPr>
            <a:xfrm>
              <a:off x="403412" y="0"/>
              <a:ext cx="2648013" cy="503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A close up of a sign&#10;&#10;Description automatically generated">
              <a:extLst>
                <a:ext uri="{FF2B5EF4-FFF2-40B4-BE49-F238E27FC236}">
                  <a16:creationId xmlns:a16="http://schemas.microsoft.com/office/drawing/2014/main" id="{F2566D12-B1A4-4F31-BDE5-6E15A0E16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3412" y="60065"/>
              <a:ext cx="1695236" cy="443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2855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 txBox="1">
            <a:spLocks noGrp="1"/>
          </p:cNvSpPr>
          <p:nvPr>
            <p:ph type="title"/>
          </p:nvPr>
        </p:nvSpPr>
        <p:spPr>
          <a:xfrm>
            <a:off x="401620" y="757881"/>
            <a:ext cx="84124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rgia"/>
              <a:buNone/>
            </a:pPr>
            <a:r>
              <a:rPr lang="en-US" dirty="0"/>
              <a:t>Wednesday, August 19: “A More Perfect Union”</a:t>
            </a:r>
            <a:endParaRPr dirty="0"/>
          </a:p>
        </p:txBody>
      </p:sp>
      <p:sp>
        <p:nvSpPr>
          <p:cNvPr id="196" name="Google Shape;196;p9"/>
          <p:cNvSpPr txBox="1">
            <a:spLocks noGrp="1"/>
          </p:cNvSpPr>
          <p:nvPr>
            <p:ph type="sldNum" idx="12"/>
          </p:nvPr>
        </p:nvSpPr>
        <p:spPr>
          <a:xfrm>
            <a:off x="6457950" y="6302561"/>
            <a:ext cx="22736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04" name="Google Shape;204;p9"/>
          <p:cNvSpPr txBox="1"/>
          <p:nvPr/>
        </p:nvSpPr>
        <p:spPr>
          <a:xfrm>
            <a:off x="404808" y="6422607"/>
            <a:ext cx="3043242" cy="34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Slide last updated on: August 12, 2020</a:t>
            </a:r>
            <a:endParaRPr sz="7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5" name="Google Shape;205;p9"/>
          <p:cNvSpPr txBox="1"/>
          <p:nvPr/>
        </p:nvSpPr>
        <p:spPr>
          <a:xfrm>
            <a:off x="404807" y="6220588"/>
            <a:ext cx="8247721" cy="191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Sources: Democratic National Convention.</a:t>
            </a:r>
            <a:endParaRPr sz="700" b="0" i="0" u="none" strike="noStrike" cap="none" dirty="0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" name="Google Shape;198;p9">
            <a:extLst>
              <a:ext uri="{FF2B5EF4-FFF2-40B4-BE49-F238E27FC236}">
                <a16:creationId xmlns:a16="http://schemas.microsoft.com/office/drawing/2014/main" id="{AD8D2083-128D-4B03-A5C3-0AA86E0D12FA}"/>
              </a:ext>
            </a:extLst>
          </p:cNvPr>
          <p:cNvSpPr txBox="1"/>
          <p:nvPr/>
        </p:nvSpPr>
        <p:spPr>
          <a:xfrm>
            <a:off x="401620" y="1147466"/>
            <a:ext cx="8330004" cy="276999"/>
          </a:xfrm>
          <a:prstGeom prst="rect">
            <a:avLst/>
          </a:prstGeom>
          <a:solidFill>
            <a:srgbClr val="1F3B6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Key events</a:t>
            </a:r>
            <a:endParaRPr sz="12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" name="Google Shape;214;p9">
            <a:extLst>
              <a:ext uri="{FF2B5EF4-FFF2-40B4-BE49-F238E27FC236}">
                <a16:creationId xmlns:a16="http://schemas.microsoft.com/office/drawing/2014/main" id="{29A6DF2B-7595-4FFC-95B3-D978219C0BC4}"/>
              </a:ext>
            </a:extLst>
          </p:cNvPr>
          <p:cNvSpPr txBox="1"/>
          <p:nvPr/>
        </p:nvSpPr>
        <p:spPr>
          <a:xfrm>
            <a:off x="401620" y="1537938"/>
            <a:ext cx="8330004" cy="830956"/>
          </a:xfrm>
          <a:prstGeom prst="rect">
            <a:avLst/>
          </a:prstGeom>
          <a:noFill/>
          <a:ln w="28575">
            <a:solidFill>
              <a:srgbClr val="1F3B63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Vice presidential candidate nomination and acclamation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Acceptance speech by vice presidential nominee Senator Kamala Harris (D-CA)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" name="Google Shape;198;p9">
            <a:extLst>
              <a:ext uri="{FF2B5EF4-FFF2-40B4-BE49-F238E27FC236}">
                <a16:creationId xmlns:a16="http://schemas.microsoft.com/office/drawing/2014/main" id="{97778068-2E26-4B53-BC92-BD1837C81E2E}"/>
              </a:ext>
            </a:extLst>
          </p:cNvPr>
          <p:cNvSpPr txBox="1"/>
          <p:nvPr/>
        </p:nvSpPr>
        <p:spPr>
          <a:xfrm>
            <a:off x="401620" y="2499908"/>
            <a:ext cx="8330004" cy="276999"/>
          </a:xfrm>
          <a:prstGeom prst="rect">
            <a:avLst/>
          </a:prstGeom>
          <a:solidFill>
            <a:srgbClr val="1F3B6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Confirmed speakers</a:t>
            </a:r>
            <a:endParaRPr sz="12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880910D-7983-4189-98F9-D6A66A43EF02}"/>
              </a:ext>
            </a:extLst>
          </p:cNvPr>
          <p:cNvGrpSpPr/>
          <p:nvPr/>
        </p:nvGrpSpPr>
        <p:grpSpPr>
          <a:xfrm>
            <a:off x="401620" y="2907921"/>
            <a:ext cx="8412479" cy="884450"/>
            <a:chOff x="363139" y="1588182"/>
            <a:chExt cx="8469085" cy="912217"/>
          </a:xfrm>
        </p:grpSpPr>
        <p:sp>
          <p:nvSpPr>
            <p:cNvPr id="17" name="Rounded Rectangle 37">
              <a:extLst>
                <a:ext uri="{FF2B5EF4-FFF2-40B4-BE49-F238E27FC236}">
                  <a16:creationId xmlns:a16="http://schemas.microsoft.com/office/drawing/2014/main" id="{9CF552A6-61FE-4C57-B5E0-FD6B095FA31A}"/>
                </a:ext>
              </a:extLst>
            </p:cNvPr>
            <p:cNvSpPr/>
            <p:nvPr/>
          </p:nvSpPr>
          <p:spPr>
            <a:xfrm>
              <a:off x="5996799" y="1594706"/>
              <a:ext cx="2835425" cy="905691"/>
            </a:xfrm>
            <a:prstGeom prst="roundRect">
              <a:avLst/>
            </a:prstGeom>
            <a:solidFill>
              <a:srgbClr val="D6E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32">
              <a:extLst>
                <a:ext uri="{FF2B5EF4-FFF2-40B4-BE49-F238E27FC236}">
                  <a16:creationId xmlns:a16="http://schemas.microsoft.com/office/drawing/2014/main" id="{7E8DF647-B69F-4A0C-9B6F-CD0C66E9F0EA}"/>
                </a:ext>
              </a:extLst>
            </p:cNvPr>
            <p:cNvSpPr/>
            <p:nvPr/>
          </p:nvSpPr>
          <p:spPr>
            <a:xfrm>
              <a:off x="3108956" y="1588182"/>
              <a:ext cx="2752670" cy="905691"/>
            </a:xfrm>
            <a:prstGeom prst="roundRect">
              <a:avLst/>
            </a:prstGeom>
            <a:solidFill>
              <a:srgbClr val="D6E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6">
              <a:extLst>
                <a:ext uri="{FF2B5EF4-FFF2-40B4-BE49-F238E27FC236}">
                  <a16:creationId xmlns:a16="http://schemas.microsoft.com/office/drawing/2014/main" id="{4214E65C-C511-4A69-B89D-7644C95034B2}"/>
                </a:ext>
              </a:extLst>
            </p:cNvPr>
            <p:cNvSpPr/>
            <p:nvPr/>
          </p:nvSpPr>
          <p:spPr>
            <a:xfrm>
              <a:off x="363139" y="1594708"/>
              <a:ext cx="2610644" cy="905691"/>
            </a:xfrm>
            <a:prstGeom prst="roundRect">
              <a:avLst/>
            </a:prstGeom>
            <a:solidFill>
              <a:srgbClr val="D6E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3C932F6-A6D9-4F42-9207-2FC40F7D68B4}"/>
                </a:ext>
              </a:extLst>
            </p:cNvPr>
            <p:cNvSpPr txBox="1"/>
            <p:nvPr/>
          </p:nvSpPr>
          <p:spPr>
            <a:xfrm>
              <a:off x="1254649" y="1720464"/>
              <a:ext cx="1719133" cy="476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+mj-lt"/>
                </a:rPr>
                <a:t>Senator Kamala Harris (D-CA)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F69BFE3-0713-40FC-93E6-3CC21378B668}"/>
                </a:ext>
              </a:extLst>
            </p:cNvPr>
            <p:cNvSpPr txBox="1"/>
            <p:nvPr/>
          </p:nvSpPr>
          <p:spPr>
            <a:xfrm>
              <a:off x="4001567" y="1723366"/>
              <a:ext cx="1860058" cy="476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+mj-lt"/>
                </a:rPr>
                <a:t>Speaker Nancy Pelosi (D-CA-12)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0CDFCF4-8ACD-4177-86A8-4A64DE606142}"/>
                </a:ext>
              </a:extLst>
            </p:cNvPr>
            <p:cNvSpPr txBox="1"/>
            <p:nvPr/>
          </p:nvSpPr>
          <p:spPr>
            <a:xfrm>
              <a:off x="6889454" y="1720465"/>
              <a:ext cx="1860058" cy="476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+mj-lt"/>
                </a:rPr>
                <a:t>Former Secretary of State Hillary Clinton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BC8BCF3-405B-4341-BA97-752A13F09DC9}"/>
              </a:ext>
            </a:extLst>
          </p:cNvPr>
          <p:cNvGrpSpPr/>
          <p:nvPr/>
        </p:nvGrpSpPr>
        <p:grpSpPr>
          <a:xfrm>
            <a:off x="401620" y="3862231"/>
            <a:ext cx="8412479" cy="884450"/>
            <a:chOff x="363139" y="1588182"/>
            <a:chExt cx="8469085" cy="912217"/>
          </a:xfrm>
        </p:grpSpPr>
        <p:sp>
          <p:nvSpPr>
            <p:cNvPr id="52" name="Rounded Rectangle 37">
              <a:extLst>
                <a:ext uri="{FF2B5EF4-FFF2-40B4-BE49-F238E27FC236}">
                  <a16:creationId xmlns:a16="http://schemas.microsoft.com/office/drawing/2014/main" id="{495C8ED7-BDF0-49D0-90EA-BA16A5BED300}"/>
                </a:ext>
              </a:extLst>
            </p:cNvPr>
            <p:cNvSpPr/>
            <p:nvPr/>
          </p:nvSpPr>
          <p:spPr>
            <a:xfrm>
              <a:off x="5996799" y="1594706"/>
              <a:ext cx="2835425" cy="905691"/>
            </a:xfrm>
            <a:prstGeom prst="roundRect">
              <a:avLst/>
            </a:prstGeom>
            <a:solidFill>
              <a:srgbClr val="D6E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32">
              <a:extLst>
                <a:ext uri="{FF2B5EF4-FFF2-40B4-BE49-F238E27FC236}">
                  <a16:creationId xmlns:a16="http://schemas.microsoft.com/office/drawing/2014/main" id="{74D5A9DC-9F67-4E91-8A52-D0BC0BC845CA}"/>
                </a:ext>
              </a:extLst>
            </p:cNvPr>
            <p:cNvSpPr/>
            <p:nvPr/>
          </p:nvSpPr>
          <p:spPr>
            <a:xfrm>
              <a:off x="3108956" y="1588182"/>
              <a:ext cx="2752670" cy="905691"/>
            </a:xfrm>
            <a:prstGeom prst="roundRect">
              <a:avLst/>
            </a:prstGeom>
            <a:solidFill>
              <a:srgbClr val="D6E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6">
              <a:extLst>
                <a:ext uri="{FF2B5EF4-FFF2-40B4-BE49-F238E27FC236}">
                  <a16:creationId xmlns:a16="http://schemas.microsoft.com/office/drawing/2014/main" id="{E3CAD019-433E-415D-B8E9-589C6BB63C63}"/>
                </a:ext>
              </a:extLst>
            </p:cNvPr>
            <p:cNvSpPr/>
            <p:nvPr/>
          </p:nvSpPr>
          <p:spPr>
            <a:xfrm>
              <a:off x="363139" y="1594708"/>
              <a:ext cx="2610644" cy="905691"/>
            </a:xfrm>
            <a:prstGeom prst="roundRect">
              <a:avLst/>
            </a:prstGeom>
            <a:solidFill>
              <a:srgbClr val="D6E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2A3DEF5-CE45-4E9C-B047-31DAC5111204}"/>
                </a:ext>
              </a:extLst>
            </p:cNvPr>
            <p:cNvSpPr txBox="1"/>
            <p:nvPr/>
          </p:nvSpPr>
          <p:spPr>
            <a:xfrm>
              <a:off x="1254649" y="1705981"/>
              <a:ext cx="1719133" cy="476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+mj-lt"/>
                </a:rPr>
                <a:t>Senator Elizabeth Warren (D-MA)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04A3399-2596-402B-A77A-2805AA69025A}"/>
                </a:ext>
              </a:extLst>
            </p:cNvPr>
            <p:cNvSpPr txBox="1"/>
            <p:nvPr/>
          </p:nvSpPr>
          <p:spPr>
            <a:xfrm>
              <a:off x="4001567" y="1713101"/>
              <a:ext cx="1860058" cy="476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+mj-lt"/>
                </a:rPr>
                <a:t>Governor Tony Evers (D-WI)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D8D664A-8F74-4CCC-BE90-075AA484C7B7}"/>
                </a:ext>
              </a:extLst>
            </p:cNvPr>
            <p:cNvSpPr txBox="1"/>
            <p:nvPr/>
          </p:nvSpPr>
          <p:spPr>
            <a:xfrm>
              <a:off x="6889454" y="1720464"/>
              <a:ext cx="1860058" cy="666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+mj-lt"/>
                </a:rPr>
                <a:t>Governor Michelle Lujan-Grisham (D-NM)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7CCE17F-7D55-4C13-9F9E-15D5A2831E90}"/>
              </a:ext>
            </a:extLst>
          </p:cNvPr>
          <p:cNvGrpSpPr/>
          <p:nvPr/>
        </p:nvGrpSpPr>
        <p:grpSpPr>
          <a:xfrm>
            <a:off x="3129085" y="4814893"/>
            <a:ext cx="2734272" cy="878123"/>
            <a:chOff x="3108956" y="1588182"/>
            <a:chExt cx="2752670" cy="905691"/>
          </a:xfrm>
        </p:grpSpPr>
        <p:sp>
          <p:nvSpPr>
            <p:cNvPr id="60" name="Rounded Rectangle 32">
              <a:extLst>
                <a:ext uri="{FF2B5EF4-FFF2-40B4-BE49-F238E27FC236}">
                  <a16:creationId xmlns:a16="http://schemas.microsoft.com/office/drawing/2014/main" id="{22A58D37-4EBC-4097-A36D-8E60980F0C77}"/>
                </a:ext>
              </a:extLst>
            </p:cNvPr>
            <p:cNvSpPr/>
            <p:nvPr/>
          </p:nvSpPr>
          <p:spPr>
            <a:xfrm>
              <a:off x="3108956" y="1588182"/>
              <a:ext cx="2752670" cy="905691"/>
            </a:xfrm>
            <a:prstGeom prst="roundRect">
              <a:avLst/>
            </a:prstGeom>
            <a:solidFill>
              <a:srgbClr val="D6E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C2DA97B-26AC-48F5-B0F7-2C25635168A8}"/>
                </a:ext>
              </a:extLst>
            </p:cNvPr>
            <p:cNvSpPr txBox="1"/>
            <p:nvPr/>
          </p:nvSpPr>
          <p:spPr>
            <a:xfrm>
              <a:off x="4001566" y="1707715"/>
              <a:ext cx="1860058" cy="666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+mj-lt"/>
                </a:rPr>
                <a:t>Former Rep. Gabrielle </a:t>
              </a:r>
              <a:r>
                <a:rPr lang="en-US" sz="1200" b="1" dirty="0" err="1">
                  <a:latin typeface="+mj-lt"/>
                </a:rPr>
                <a:t>Giffords</a:t>
              </a:r>
              <a:r>
                <a:rPr lang="en-US" sz="1200" b="1" dirty="0">
                  <a:latin typeface="+mj-lt"/>
                </a:rPr>
                <a:t> (D-AZ-08)</a:t>
              </a:r>
            </a:p>
          </p:txBody>
        </p:sp>
      </p:grpSp>
      <p:pic>
        <p:nvPicPr>
          <p:cNvPr id="7" name="Picture 2" descr="Kamala Harris - Spotlight on Poverty and Opportunity">
            <a:extLst>
              <a:ext uri="{FF2B5EF4-FFF2-40B4-BE49-F238E27FC236}">
                <a16:creationId xmlns:a16="http://schemas.microsoft.com/office/drawing/2014/main" id="{9F6433E0-5C47-47F7-9533-F24298ADB3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636" y="2981222"/>
            <a:ext cx="731520" cy="731520"/>
          </a:xfrm>
          <a:prstGeom prst="ellipse">
            <a:avLst/>
          </a:prstGeom>
          <a:noFill/>
          <a:ln w="19050">
            <a:solidFill>
              <a:srgbClr val="284D8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045E4505-AB7E-4020-8463-0CBE4B6873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22"/>
          <a:stretch/>
        </p:blipFill>
        <p:spPr bwMode="auto">
          <a:xfrm>
            <a:off x="3202050" y="2991230"/>
            <a:ext cx="731520" cy="731520"/>
          </a:xfrm>
          <a:prstGeom prst="ellipse">
            <a:avLst/>
          </a:prstGeom>
          <a:noFill/>
          <a:ln w="19050">
            <a:solidFill>
              <a:srgbClr val="284D8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illary Clinton | Biography, Politics, &amp; Facts | Britannica">
            <a:extLst>
              <a:ext uri="{FF2B5EF4-FFF2-40B4-BE49-F238E27FC236}">
                <a16:creationId xmlns:a16="http://schemas.microsoft.com/office/drawing/2014/main" id="{2902B2A6-C068-42D1-B165-3B513C6EC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70635" y="2981222"/>
            <a:ext cx="731520" cy="731520"/>
          </a:xfrm>
          <a:prstGeom prst="ellipse">
            <a:avLst/>
          </a:prstGeom>
          <a:noFill/>
          <a:ln w="19050">
            <a:solidFill>
              <a:srgbClr val="284D8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Elizabeth Warren Is Completely Serious - The New York Times">
            <a:extLst>
              <a:ext uri="{FF2B5EF4-FFF2-40B4-BE49-F238E27FC236}">
                <a16:creationId xmlns:a16="http://schemas.microsoft.com/office/drawing/2014/main" id="{7C3EE765-6F23-4C5E-8ADD-2628A5F69B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636" y="3941857"/>
            <a:ext cx="731520" cy="731520"/>
          </a:xfrm>
          <a:prstGeom prst="ellipse">
            <a:avLst/>
          </a:prstGeom>
          <a:noFill/>
          <a:ln w="19050">
            <a:solidFill>
              <a:srgbClr val="284D8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0169A288-34B3-440A-B33D-7EB4C016C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1357" y="3941857"/>
            <a:ext cx="731520" cy="731520"/>
          </a:xfrm>
          <a:prstGeom prst="ellipse">
            <a:avLst/>
          </a:prstGeom>
          <a:noFill/>
          <a:ln w="19050">
            <a:solidFill>
              <a:srgbClr val="284D8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Michelle Lujan Grisham - Wikipedia">
            <a:extLst>
              <a:ext uri="{FF2B5EF4-FFF2-40B4-BE49-F238E27FC236}">
                <a16:creationId xmlns:a16="http://schemas.microsoft.com/office/drawing/2014/main" id="{792BE24E-41D6-4882-A299-AAE0895D1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70635" y="3935532"/>
            <a:ext cx="731520" cy="731520"/>
          </a:xfrm>
          <a:prstGeom prst="ellipse">
            <a:avLst/>
          </a:prstGeom>
          <a:noFill/>
          <a:ln w="19050">
            <a:solidFill>
              <a:srgbClr val="284D8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F841CB23-B295-4CD6-9B18-7B17201A2F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79"/>
          <a:stretch/>
        </p:blipFill>
        <p:spPr bwMode="auto">
          <a:xfrm>
            <a:off x="3201357" y="4888193"/>
            <a:ext cx="731520" cy="731520"/>
          </a:xfrm>
          <a:prstGeom prst="ellipse">
            <a:avLst/>
          </a:prstGeom>
          <a:noFill/>
          <a:ln w="19050">
            <a:solidFill>
              <a:srgbClr val="284D8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2AF4BE73-2503-4BDB-96CF-2F6D13A76D03}"/>
              </a:ext>
            </a:extLst>
          </p:cNvPr>
          <p:cNvGrpSpPr/>
          <p:nvPr/>
        </p:nvGrpSpPr>
        <p:grpSpPr>
          <a:xfrm>
            <a:off x="403412" y="0"/>
            <a:ext cx="2648013" cy="503434"/>
            <a:chOff x="403412" y="0"/>
            <a:chExt cx="2648013" cy="50343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07131B2-68CE-473D-B610-C61CC58802B5}"/>
                </a:ext>
              </a:extLst>
            </p:cNvPr>
            <p:cNvSpPr/>
            <p:nvPr/>
          </p:nvSpPr>
          <p:spPr>
            <a:xfrm>
              <a:off x="403412" y="0"/>
              <a:ext cx="2648013" cy="503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A close up of a sign&#10;&#10;Description automatically generated">
              <a:extLst>
                <a:ext uri="{FF2B5EF4-FFF2-40B4-BE49-F238E27FC236}">
                  <a16:creationId xmlns:a16="http://schemas.microsoft.com/office/drawing/2014/main" id="{FE195C6A-F674-4460-8315-E4D8379EA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3412" y="60065"/>
              <a:ext cx="1695236" cy="443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9376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 txBox="1">
            <a:spLocks noGrp="1"/>
          </p:cNvSpPr>
          <p:nvPr>
            <p:ph type="title"/>
          </p:nvPr>
        </p:nvSpPr>
        <p:spPr>
          <a:xfrm>
            <a:off x="401620" y="757881"/>
            <a:ext cx="84124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rgia"/>
              <a:buNone/>
            </a:pPr>
            <a:r>
              <a:rPr lang="en-US" dirty="0"/>
              <a:t>Thursday, August 20: “America’s Promise”</a:t>
            </a:r>
            <a:endParaRPr dirty="0"/>
          </a:p>
        </p:txBody>
      </p:sp>
      <p:sp>
        <p:nvSpPr>
          <p:cNvPr id="196" name="Google Shape;196;p9"/>
          <p:cNvSpPr txBox="1">
            <a:spLocks noGrp="1"/>
          </p:cNvSpPr>
          <p:nvPr>
            <p:ph type="sldNum" idx="12"/>
          </p:nvPr>
        </p:nvSpPr>
        <p:spPr>
          <a:xfrm>
            <a:off x="6457950" y="6302561"/>
            <a:ext cx="22736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04" name="Google Shape;204;p9"/>
          <p:cNvSpPr txBox="1"/>
          <p:nvPr/>
        </p:nvSpPr>
        <p:spPr>
          <a:xfrm>
            <a:off x="404808" y="6422607"/>
            <a:ext cx="3043242" cy="34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Slide last updated on: August 12, 2020</a:t>
            </a:r>
            <a:endParaRPr sz="7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5" name="Google Shape;205;p9"/>
          <p:cNvSpPr txBox="1"/>
          <p:nvPr/>
        </p:nvSpPr>
        <p:spPr>
          <a:xfrm>
            <a:off x="404807" y="6220588"/>
            <a:ext cx="8247721" cy="191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Sources: Democratic National Convention.</a:t>
            </a:r>
            <a:endParaRPr sz="700" b="0" i="0" u="none" strike="noStrike" cap="none" dirty="0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" name="Google Shape;198;p9">
            <a:extLst>
              <a:ext uri="{FF2B5EF4-FFF2-40B4-BE49-F238E27FC236}">
                <a16:creationId xmlns:a16="http://schemas.microsoft.com/office/drawing/2014/main" id="{AD8D2083-128D-4B03-A5C3-0AA86E0D12FA}"/>
              </a:ext>
            </a:extLst>
          </p:cNvPr>
          <p:cNvSpPr txBox="1"/>
          <p:nvPr/>
        </p:nvSpPr>
        <p:spPr>
          <a:xfrm>
            <a:off x="401620" y="1147466"/>
            <a:ext cx="8330004" cy="276999"/>
          </a:xfrm>
          <a:prstGeom prst="rect">
            <a:avLst/>
          </a:prstGeom>
          <a:solidFill>
            <a:srgbClr val="1F3B6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Key events</a:t>
            </a:r>
            <a:endParaRPr sz="12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" name="Google Shape;214;p9">
            <a:extLst>
              <a:ext uri="{FF2B5EF4-FFF2-40B4-BE49-F238E27FC236}">
                <a16:creationId xmlns:a16="http://schemas.microsoft.com/office/drawing/2014/main" id="{29A6DF2B-7595-4FFC-95B3-D978219C0BC4}"/>
              </a:ext>
            </a:extLst>
          </p:cNvPr>
          <p:cNvSpPr txBox="1"/>
          <p:nvPr/>
        </p:nvSpPr>
        <p:spPr>
          <a:xfrm>
            <a:off x="401620" y="1537938"/>
            <a:ext cx="8330004" cy="830956"/>
          </a:xfrm>
          <a:prstGeom prst="rect">
            <a:avLst/>
          </a:prstGeom>
          <a:noFill/>
          <a:ln w="28575">
            <a:solidFill>
              <a:srgbClr val="1F3B63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Acceptance speech by presidential nominee Joe Biden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Adjournment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" name="Google Shape;198;p9">
            <a:extLst>
              <a:ext uri="{FF2B5EF4-FFF2-40B4-BE49-F238E27FC236}">
                <a16:creationId xmlns:a16="http://schemas.microsoft.com/office/drawing/2014/main" id="{97778068-2E26-4B53-BC92-BD1837C81E2E}"/>
              </a:ext>
            </a:extLst>
          </p:cNvPr>
          <p:cNvSpPr txBox="1"/>
          <p:nvPr/>
        </p:nvSpPr>
        <p:spPr>
          <a:xfrm>
            <a:off x="401620" y="2499908"/>
            <a:ext cx="8330004" cy="276999"/>
          </a:xfrm>
          <a:prstGeom prst="rect">
            <a:avLst/>
          </a:prstGeom>
          <a:solidFill>
            <a:srgbClr val="1F3B6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Confirmed speakers</a:t>
            </a:r>
            <a:endParaRPr sz="12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880910D-7983-4189-98F9-D6A66A43EF02}"/>
              </a:ext>
            </a:extLst>
          </p:cNvPr>
          <p:cNvGrpSpPr/>
          <p:nvPr/>
        </p:nvGrpSpPr>
        <p:grpSpPr>
          <a:xfrm>
            <a:off x="401620" y="2907921"/>
            <a:ext cx="8412479" cy="884450"/>
            <a:chOff x="363139" y="1588182"/>
            <a:chExt cx="8469085" cy="912217"/>
          </a:xfrm>
        </p:grpSpPr>
        <p:sp>
          <p:nvSpPr>
            <p:cNvPr id="17" name="Rounded Rectangle 37">
              <a:extLst>
                <a:ext uri="{FF2B5EF4-FFF2-40B4-BE49-F238E27FC236}">
                  <a16:creationId xmlns:a16="http://schemas.microsoft.com/office/drawing/2014/main" id="{9CF552A6-61FE-4C57-B5E0-FD6B095FA31A}"/>
                </a:ext>
              </a:extLst>
            </p:cNvPr>
            <p:cNvSpPr/>
            <p:nvPr/>
          </p:nvSpPr>
          <p:spPr>
            <a:xfrm>
              <a:off x="5996799" y="1594706"/>
              <a:ext cx="2835425" cy="905691"/>
            </a:xfrm>
            <a:prstGeom prst="roundRect">
              <a:avLst/>
            </a:prstGeom>
            <a:solidFill>
              <a:srgbClr val="D6E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32">
              <a:extLst>
                <a:ext uri="{FF2B5EF4-FFF2-40B4-BE49-F238E27FC236}">
                  <a16:creationId xmlns:a16="http://schemas.microsoft.com/office/drawing/2014/main" id="{7E8DF647-B69F-4A0C-9B6F-CD0C66E9F0EA}"/>
                </a:ext>
              </a:extLst>
            </p:cNvPr>
            <p:cNvSpPr/>
            <p:nvPr/>
          </p:nvSpPr>
          <p:spPr>
            <a:xfrm>
              <a:off x="3108956" y="1588182"/>
              <a:ext cx="2752670" cy="905691"/>
            </a:xfrm>
            <a:prstGeom prst="roundRect">
              <a:avLst/>
            </a:prstGeom>
            <a:solidFill>
              <a:srgbClr val="D6E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6">
              <a:extLst>
                <a:ext uri="{FF2B5EF4-FFF2-40B4-BE49-F238E27FC236}">
                  <a16:creationId xmlns:a16="http://schemas.microsoft.com/office/drawing/2014/main" id="{4214E65C-C511-4A69-B89D-7644C95034B2}"/>
                </a:ext>
              </a:extLst>
            </p:cNvPr>
            <p:cNvSpPr/>
            <p:nvPr/>
          </p:nvSpPr>
          <p:spPr>
            <a:xfrm>
              <a:off x="363139" y="1594708"/>
              <a:ext cx="2610644" cy="905691"/>
            </a:xfrm>
            <a:prstGeom prst="roundRect">
              <a:avLst/>
            </a:prstGeom>
            <a:solidFill>
              <a:srgbClr val="D6E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3C932F6-A6D9-4F42-9207-2FC40F7D68B4}"/>
                </a:ext>
              </a:extLst>
            </p:cNvPr>
            <p:cNvSpPr txBox="1"/>
            <p:nvPr/>
          </p:nvSpPr>
          <p:spPr>
            <a:xfrm>
              <a:off x="1254649" y="1720464"/>
              <a:ext cx="1719133" cy="666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+mj-lt"/>
                </a:rPr>
                <a:t>Former Vice President Joe Biden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F69BFE3-0713-40FC-93E6-3CC21378B668}"/>
                </a:ext>
              </a:extLst>
            </p:cNvPr>
            <p:cNvSpPr txBox="1"/>
            <p:nvPr/>
          </p:nvSpPr>
          <p:spPr>
            <a:xfrm>
              <a:off x="4001567" y="1723366"/>
              <a:ext cx="1860058" cy="476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+mj-lt"/>
                </a:rPr>
                <a:t>Senator Cory Booker (D-NJ)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0CDFCF4-8ACD-4177-86A8-4A64DE606142}"/>
                </a:ext>
              </a:extLst>
            </p:cNvPr>
            <p:cNvSpPr txBox="1"/>
            <p:nvPr/>
          </p:nvSpPr>
          <p:spPr>
            <a:xfrm>
              <a:off x="6889454" y="1720465"/>
              <a:ext cx="1860058" cy="476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+mj-lt"/>
                </a:rPr>
                <a:t>Governor Gavin Newsom (D-CA)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BC8BCF3-405B-4341-BA97-752A13F09DC9}"/>
              </a:ext>
            </a:extLst>
          </p:cNvPr>
          <p:cNvGrpSpPr/>
          <p:nvPr/>
        </p:nvGrpSpPr>
        <p:grpSpPr>
          <a:xfrm>
            <a:off x="401620" y="3862231"/>
            <a:ext cx="8412479" cy="884450"/>
            <a:chOff x="363139" y="1588182"/>
            <a:chExt cx="8469085" cy="912217"/>
          </a:xfrm>
        </p:grpSpPr>
        <p:sp>
          <p:nvSpPr>
            <p:cNvPr id="52" name="Rounded Rectangle 37">
              <a:extLst>
                <a:ext uri="{FF2B5EF4-FFF2-40B4-BE49-F238E27FC236}">
                  <a16:creationId xmlns:a16="http://schemas.microsoft.com/office/drawing/2014/main" id="{495C8ED7-BDF0-49D0-90EA-BA16A5BED300}"/>
                </a:ext>
              </a:extLst>
            </p:cNvPr>
            <p:cNvSpPr/>
            <p:nvPr/>
          </p:nvSpPr>
          <p:spPr>
            <a:xfrm>
              <a:off x="5996799" y="1594706"/>
              <a:ext cx="2835425" cy="905691"/>
            </a:xfrm>
            <a:prstGeom prst="roundRect">
              <a:avLst/>
            </a:prstGeom>
            <a:solidFill>
              <a:srgbClr val="D6E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32">
              <a:extLst>
                <a:ext uri="{FF2B5EF4-FFF2-40B4-BE49-F238E27FC236}">
                  <a16:creationId xmlns:a16="http://schemas.microsoft.com/office/drawing/2014/main" id="{74D5A9DC-9F67-4E91-8A52-D0BC0BC845CA}"/>
                </a:ext>
              </a:extLst>
            </p:cNvPr>
            <p:cNvSpPr/>
            <p:nvPr/>
          </p:nvSpPr>
          <p:spPr>
            <a:xfrm>
              <a:off x="3108956" y="1588182"/>
              <a:ext cx="2752670" cy="905691"/>
            </a:xfrm>
            <a:prstGeom prst="roundRect">
              <a:avLst/>
            </a:prstGeom>
            <a:solidFill>
              <a:srgbClr val="D6E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6">
              <a:extLst>
                <a:ext uri="{FF2B5EF4-FFF2-40B4-BE49-F238E27FC236}">
                  <a16:creationId xmlns:a16="http://schemas.microsoft.com/office/drawing/2014/main" id="{E3CAD019-433E-415D-B8E9-589C6BB63C63}"/>
                </a:ext>
              </a:extLst>
            </p:cNvPr>
            <p:cNvSpPr/>
            <p:nvPr/>
          </p:nvSpPr>
          <p:spPr>
            <a:xfrm>
              <a:off x="363139" y="1594708"/>
              <a:ext cx="2610644" cy="905691"/>
            </a:xfrm>
            <a:prstGeom prst="roundRect">
              <a:avLst/>
            </a:prstGeom>
            <a:solidFill>
              <a:srgbClr val="D6E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2A3DEF5-CE45-4E9C-B047-31DAC5111204}"/>
                </a:ext>
              </a:extLst>
            </p:cNvPr>
            <p:cNvSpPr txBox="1"/>
            <p:nvPr/>
          </p:nvSpPr>
          <p:spPr>
            <a:xfrm>
              <a:off x="1254649" y="1705981"/>
              <a:ext cx="1719133" cy="666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+mj-lt"/>
                </a:rPr>
                <a:t>Atlanta Mayor Keisha Lance Bottoms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04A3399-2596-402B-A77A-2805AA69025A}"/>
                </a:ext>
              </a:extLst>
            </p:cNvPr>
            <p:cNvSpPr txBox="1"/>
            <p:nvPr/>
          </p:nvSpPr>
          <p:spPr>
            <a:xfrm>
              <a:off x="4001567" y="1713101"/>
              <a:ext cx="1860058" cy="476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+mj-lt"/>
                </a:rPr>
                <a:t>Senator Tammy Baldwin (D-WI)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D8D664A-8F74-4CCC-BE90-075AA484C7B7}"/>
                </a:ext>
              </a:extLst>
            </p:cNvPr>
            <p:cNvSpPr txBox="1"/>
            <p:nvPr/>
          </p:nvSpPr>
          <p:spPr>
            <a:xfrm>
              <a:off x="6889454" y="1720465"/>
              <a:ext cx="1860058" cy="476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+mj-lt"/>
                </a:rPr>
                <a:t>Senator Tammy Duckworth (D-IL)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7CCE17F-7D55-4C13-9F9E-15D5A2831E90}"/>
              </a:ext>
            </a:extLst>
          </p:cNvPr>
          <p:cNvGrpSpPr/>
          <p:nvPr/>
        </p:nvGrpSpPr>
        <p:grpSpPr>
          <a:xfrm>
            <a:off x="4604456" y="4806165"/>
            <a:ext cx="2734272" cy="878123"/>
            <a:chOff x="3108956" y="1588182"/>
            <a:chExt cx="2752670" cy="905691"/>
          </a:xfrm>
        </p:grpSpPr>
        <p:sp>
          <p:nvSpPr>
            <p:cNvPr id="60" name="Rounded Rectangle 32">
              <a:extLst>
                <a:ext uri="{FF2B5EF4-FFF2-40B4-BE49-F238E27FC236}">
                  <a16:creationId xmlns:a16="http://schemas.microsoft.com/office/drawing/2014/main" id="{22A58D37-4EBC-4097-A36D-8E60980F0C77}"/>
                </a:ext>
              </a:extLst>
            </p:cNvPr>
            <p:cNvSpPr/>
            <p:nvPr/>
          </p:nvSpPr>
          <p:spPr>
            <a:xfrm>
              <a:off x="3108956" y="1588182"/>
              <a:ext cx="2752670" cy="905691"/>
            </a:xfrm>
            <a:prstGeom prst="roundRect">
              <a:avLst/>
            </a:prstGeom>
            <a:solidFill>
              <a:srgbClr val="D6E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C2DA97B-26AC-48F5-B0F7-2C25635168A8}"/>
                </a:ext>
              </a:extLst>
            </p:cNvPr>
            <p:cNvSpPr txBox="1"/>
            <p:nvPr/>
          </p:nvSpPr>
          <p:spPr>
            <a:xfrm>
              <a:off x="4001566" y="1707715"/>
              <a:ext cx="1860058" cy="476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+mj-lt"/>
                </a:rPr>
                <a:t>Senator Kamala Harris (D-CA)</a:t>
              </a: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0C8C304-4F8A-4500-9126-665AE933155B}"/>
              </a:ext>
            </a:extLst>
          </p:cNvPr>
          <p:cNvSpPr/>
          <p:nvPr/>
        </p:nvSpPr>
        <p:spPr>
          <a:xfrm>
            <a:off x="1876991" y="4806164"/>
            <a:ext cx="2593195" cy="878122"/>
          </a:xfrm>
          <a:prstGeom prst="roundRect">
            <a:avLst/>
          </a:prstGeom>
          <a:solidFill>
            <a:srgbClr val="D6E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12E428-DD16-4AAC-AB36-E269B6CEC021}"/>
              </a:ext>
            </a:extLst>
          </p:cNvPr>
          <p:cNvSpPr txBox="1"/>
          <p:nvPr/>
        </p:nvSpPr>
        <p:spPr>
          <a:xfrm>
            <a:off x="2762542" y="4926315"/>
            <a:ext cx="1707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Senator Chris Coons (D-DE)</a:t>
            </a:r>
          </a:p>
        </p:txBody>
      </p:sp>
      <p:pic>
        <p:nvPicPr>
          <p:cNvPr id="7170" name="Picture 2" descr="Official portrait of Vice President Joe Biden in his West Wing ...">
            <a:extLst>
              <a:ext uri="{FF2B5EF4-FFF2-40B4-BE49-F238E27FC236}">
                <a16:creationId xmlns:a16="http://schemas.microsoft.com/office/drawing/2014/main" id="{E2BA69BC-C275-4A95-B162-A94A6DD038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7702" y="2995773"/>
            <a:ext cx="731520" cy="731520"/>
          </a:xfrm>
          <a:prstGeom prst="ellipse">
            <a:avLst/>
          </a:prstGeom>
          <a:noFill/>
          <a:ln w="19050">
            <a:solidFill>
              <a:srgbClr val="284D8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2FA1994E-2DA6-429D-B739-D89B079CB0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1"/>
          <a:stretch/>
        </p:blipFill>
        <p:spPr bwMode="auto">
          <a:xfrm>
            <a:off x="3202050" y="2991230"/>
            <a:ext cx="731520" cy="731520"/>
          </a:xfrm>
          <a:prstGeom prst="ellipse">
            <a:avLst/>
          </a:prstGeom>
          <a:noFill/>
          <a:ln w="19050">
            <a:solidFill>
              <a:srgbClr val="284D8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Gavin Newsom - Wikipedia">
            <a:extLst>
              <a:ext uri="{FF2B5EF4-FFF2-40B4-BE49-F238E27FC236}">
                <a16:creationId xmlns:a16="http://schemas.microsoft.com/office/drawing/2014/main" id="{C423E057-5E98-4618-99EA-8CB2A3D990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70635" y="3001071"/>
            <a:ext cx="731520" cy="731520"/>
          </a:xfrm>
          <a:prstGeom prst="ellipse">
            <a:avLst/>
          </a:prstGeom>
          <a:noFill/>
          <a:ln w="19050">
            <a:solidFill>
              <a:srgbClr val="284D8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6" descr="Meet the Mayor | Atlanta, GA">
            <a:extLst>
              <a:ext uri="{FF2B5EF4-FFF2-40B4-BE49-F238E27FC236}">
                <a16:creationId xmlns:a16="http://schemas.microsoft.com/office/drawing/2014/main" id="{2D98792F-9F82-4411-93AE-CC964B68A4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7702" y="3930609"/>
            <a:ext cx="731520" cy="731520"/>
          </a:xfrm>
          <a:prstGeom prst="ellipse">
            <a:avLst/>
          </a:prstGeom>
          <a:noFill/>
          <a:ln w="19050">
            <a:solidFill>
              <a:srgbClr val="284D8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Tammy Baldwin — LPAC">
            <a:extLst>
              <a:ext uri="{FF2B5EF4-FFF2-40B4-BE49-F238E27FC236}">
                <a16:creationId xmlns:a16="http://schemas.microsoft.com/office/drawing/2014/main" id="{72A3D2B8-4817-44A4-B616-F9B1B357B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2050" y="3933213"/>
            <a:ext cx="731520" cy="731520"/>
          </a:xfrm>
          <a:prstGeom prst="ellipse">
            <a:avLst/>
          </a:prstGeom>
          <a:noFill/>
          <a:ln w="19050">
            <a:solidFill>
              <a:srgbClr val="284D8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File:Tammy Duckworth, official portrait, 113th Congress.jpg ...">
            <a:extLst>
              <a:ext uri="{FF2B5EF4-FFF2-40B4-BE49-F238E27FC236}">
                <a16:creationId xmlns:a16="http://schemas.microsoft.com/office/drawing/2014/main" id="{2B389D6B-9900-4183-830A-EBFC306D4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70635" y="3936091"/>
            <a:ext cx="731520" cy="731520"/>
          </a:xfrm>
          <a:prstGeom prst="ellipse">
            <a:avLst/>
          </a:prstGeom>
          <a:noFill/>
          <a:ln w="19050">
            <a:solidFill>
              <a:srgbClr val="284D8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Kamala Harris - Spotlight on Poverty and Opportunity">
            <a:extLst>
              <a:ext uri="{FF2B5EF4-FFF2-40B4-BE49-F238E27FC236}">
                <a16:creationId xmlns:a16="http://schemas.microsoft.com/office/drawing/2014/main" id="{B2F65B41-4863-46D5-AC5B-41E19F01A6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7421" y="4879465"/>
            <a:ext cx="731520" cy="731520"/>
          </a:xfrm>
          <a:prstGeom prst="ellipse">
            <a:avLst/>
          </a:prstGeom>
          <a:noFill/>
          <a:ln w="19050">
            <a:solidFill>
              <a:srgbClr val="284D8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285C632F-B35E-477B-8B3B-36E46A315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53073" y="4879465"/>
            <a:ext cx="731520" cy="731520"/>
          </a:xfrm>
          <a:prstGeom prst="ellipse">
            <a:avLst/>
          </a:prstGeom>
          <a:noFill/>
          <a:ln w="19050">
            <a:solidFill>
              <a:srgbClr val="284D8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7E6E986F-0091-4D96-BF9C-C9D2577C5153}"/>
              </a:ext>
            </a:extLst>
          </p:cNvPr>
          <p:cNvGrpSpPr/>
          <p:nvPr/>
        </p:nvGrpSpPr>
        <p:grpSpPr>
          <a:xfrm>
            <a:off x="403412" y="0"/>
            <a:ext cx="2648013" cy="503434"/>
            <a:chOff x="403412" y="0"/>
            <a:chExt cx="2648013" cy="50343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7339B27-7617-4725-B32A-E3FE55A2B539}"/>
                </a:ext>
              </a:extLst>
            </p:cNvPr>
            <p:cNvSpPr/>
            <p:nvPr/>
          </p:nvSpPr>
          <p:spPr>
            <a:xfrm>
              <a:off x="403412" y="0"/>
              <a:ext cx="2648013" cy="503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 descr="A close up of a sign&#10;&#10;Description automatically generated">
              <a:extLst>
                <a:ext uri="{FF2B5EF4-FFF2-40B4-BE49-F238E27FC236}">
                  <a16:creationId xmlns:a16="http://schemas.microsoft.com/office/drawing/2014/main" id="{7023279B-D87A-4DF5-B925-6B6403CAA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3412" y="60065"/>
              <a:ext cx="1695236" cy="443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3903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8"/>
          <p:cNvSpPr txBox="1">
            <a:spLocks/>
          </p:cNvSpPr>
          <p:nvPr/>
        </p:nvSpPr>
        <p:spPr bwMode="auto">
          <a:xfrm>
            <a:off x="404807" y="6223093"/>
            <a:ext cx="8247721" cy="25026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Georgia"/>
              </a:rPr>
              <a:t>Sources: Democratic National Convention, Milwaukee Journal Sentinel.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2" name="Text Placeholder 18"/>
          <p:cNvSpPr txBox="1">
            <a:spLocks/>
          </p:cNvSpPr>
          <p:nvPr/>
        </p:nvSpPr>
        <p:spPr bwMode="auto">
          <a:xfrm>
            <a:off x="404808" y="6422607"/>
            <a:ext cx="3043242" cy="34059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dirty="0">
                <a:latin typeface="+mj-lt"/>
                <a:cs typeface="Georgia"/>
              </a:rPr>
              <a:t>Slide last updated on: August 10, 2020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274320" y="5447089"/>
            <a:ext cx="1645920" cy="752380"/>
          </a:xfrm>
          <a:prstGeom prst="roundRect">
            <a:avLst>
              <a:gd name="adj" fmla="val 2525"/>
            </a:avLst>
          </a:prstGeom>
          <a:solidFill>
            <a:srgbClr val="D6E1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pPr lvl="0" algn="ctr"/>
            <a:r>
              <a:rPr lang="en-US" sz="1050" b="1" dirty="0">
                <a:solidFill>
                  <a:schemeClr val="tx1"/>
                </a:solidFill>
                <a:latin typeface="+mj-lt"/>
              </a:rPr>
              <a:t>Jason Rae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Secretary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023110" y="5447089"/>
            <a:ext cx="1645920" cy="752380"/>
          </a:xfrm>
          <a:prstGeom prst="roundRect">
            <a:avLst>
              <a:gd name="adj" fmla="val 2525"/>
            </a:avLst>
          </a:prstGeom>
          <a:solidFill>
            <a:srgbClr val="D6E1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pPr lvl="0" algn="ctr"/>
            <a:r>
              <a:rPr lang="en-US" sz="1050" b="1" dirty="0">
                <a:solidFill>
                  <a:schemeClr val="tx1"/>
                </a:solidFill>
                <a:latin typeface="+mj-lt"/>
              </a:rPr>
              <a:t>Rep. Steny Hoyer (D-MD-05)</a:t>
            </a:r>
          </a:p>
          <a:p>
            <a:pPr algn="ctr"/>
            <a:r>
              <a:rPr lang="en-US" sz="1050" i="1" dirty="0">
                <a:solidFill>
                  <a:schemeClr val="tx1"/>
                </a:solidFill>
              </a:rPr>
              <a:t>Parliamentarian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771900" y="5447088"/>
            <a:ext cx="1645920" cy="752381"/>
          </a:xfrm>
          <a:prstGeom prst="roundRect">
            <a:avLst>
              <a:gd name="adj" fmla="val 2525"/>
            </a:avLst>
          </a:prstGeom>
          <a:solidFill>
            <a:srgbClr val="D6E1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pPr lvl="0" algn="ctr"/>
            <a:r>
              <a:rPr lang="en-US" sz="1050" b="1" dirty="0">
                <a:solidFill>
                  <a:schemeClr val="tx1"/>
                </a:solidFill>
                <a:latin typeface="+mj-lt"/>
              </a:rPr>
              <a:t>Helen McFadden</a:t>
            </a:r>
          </a:p>
          <a:p>
            <a:pPr lvl="0" algn="ctr">
              <a:spcAft>
                <a:spcPts val="400"/>
              </a:spcAft>
            </a:pPr>
            <a:r>
              <a:rPr lang="en-US" sz="1050" i="1" dirty="0">
                <a:solidFill>
                  <a:schemeClr val="tx1"/>
                </a:solidFill>
              </a:rPr>
              <a:t>Parliamentarian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5520690" y="5447087"/>
            <a:ext cx="1645920" cy="752381"/>
          </a:xfrm>
          <a:prstGeom prst="roundRect">
            <a:avLst>
              <a:gd name="adj" fmla="val 2525"/>
            </a:avLst>
          </a:prstGeom>
          <a:solidFill>
            <a:srgbClr val="D6E1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pPr lvl="0" algn="ctr">
              <a:spcAft>
                <a:spcPts val="400"/>
              </a:spcAft>
            </a:pPr>
            <a:r>
              <a:rPr lang="en-US" sz="1050" b="1" dirty="0">
                <a:solidFill>
                  <a:schemeClr val="tx1"/>
                </a:solidFill>
                <a:latin typeface="+mj-lt"/>
              </a:rPr>
              <a:t>Sarah Merkel</a:t>
            </a:r>
          </a:p>
          <a:p>
            <a:pPr algn="ctr">
              <a:spcAft>
                <a:spcPts val="400"/>
              </a:spcAft>
            </a:pPr>
            <a:r>
              <a:rPr lang="en-US" sz="1050" i="1" dirty="0">
                <a:solidFill>
                  <a:schemeClr val="tx1"/>
                </a:solidFill>
              </a:rPr>
              <a:t>Parliamentarian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269480" y="5447087"/>
            <a:ext cx="1645920" cy="752382"/>
          </a:xfrm>
          <a:prstGeom prst="roundRect">
            <a:avLst>
              <a:gd name="adj" fmla="val 2525"/>
            </a:avLst>
          </a:prstGeom>
          <a:solidFill>
            <a:srgbClr val="D6E1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pPr lvl="0" algn="ctr"/>
            <a:r>
              <a:rPr lang="en-US" sz="1050" b="1" dirty="0">
                <a:solidFill>
                  <a:schemeClr val="tx1"/>
                </a:solidFill>
                <a:latin typeface="+mj-lt"/>
              </a:rPr>
              <a:t>State Senator </a:t>
            </a:r>
            <a:r>
              <a:rPr lang="en-US" sz="1050" b="1" dirty="0" err="1">
                <a:solidFill>
                  <a:schemeClr val="tx1"/>
                </a:solidFill>
                <a:latin typeface="+mj-lt"/>
              </a:rPr>
              <a:t>Yvanna</a:t>
            </a:r>
            <a:r>
              <a:rPr lang="en-US" sz="105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050" b="1" dirty="0" err="1">
                <a:solidFill>
                  <a:schemeClr val="tx1"/>
                </a:solidFill>
                <a:latin typeface="+mj-lt"/>
              </a:rPr>
              <a:t>Cancela</a:t>
            </a:r>
            <a:r>
              <a:rPr lang="en-US" sz="1050" b="1" dirty="0">
                <a:solidFill>
                  <a:schemeClr val="tx1"/>
                </a:solidFill>
                <a:latin typeface="+mj-lt"/>
              </a:rPr>
              <a:t> (NV)</a:t>
            </a:r>
          </a:p>
          <a:p>
            <a:pPr algn="ctr"/>
            <a:r>
              <a:rPr lang="en-US" sz="1050" i="1" dirty="0">
                <a:solidFill>
                  <a:schemeClr val="tx1"/>
                </a:solidFill>
              </a:rPr>
              <a:t>Parliamentarian</a:t>
            </a:r>
            <a:endParaRPr lang="en-US" sz="1050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4320" y="2949430"/>
            <a:ext cx="8641080" cy="2404171"/>
            <a:chOff x="274320" y="2315746"/>
            <a:chExt cx="8641080" cy="2404171"/>
          </a:xfrm>
        </p:grpSpPr>
        <p:sp>
          <p:nvSpPr>
            <p:cNvPr id="20" name="Rounded Rectangle 19"/>
            <p:cNvSpPr/>
            <p:nvPr/>
          </p:nvSpPr>
          <p:spPr>
            <a:xfrm>
              <a:off x="274320" y="2315747"/>
              <a:ext cx="1645920" cy="860169"/>
            </a:xfrm>
            <a:prstGeom prst="roundRect">
              <a:avLst>
                <a:gd name="adj" fmla="val 2525"/>
              </a:avLst>
            </a:prstGeom>
            <a:solidFill>
              <a:srgbClr val="D6E1F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Autofit/>
            </a:bodyPr>
            <a:lstStyle/>
            <a:p>
              <a:pPr lvl="0" algn="ctr">
                <a:spcAft>
                  <a:spcPts val="400"/>
                </a:spcAft>
              </a:pPr>
              <a:r>
                <a:rPr lang="en-US" sz="1050" b="1" dirty="0">
                  <a:solidFill>
                    <a:schemeClr val="tx1"/>
                  </a:solidFill>
                  <a:latin typeface="+mj-lt"/>
                </a:rPr>
                <a:t>Speaker Nancy Pelosi (D-CA-12) and Min. Leader Chuck Schumer (D-NY)</a:t>
              </a:r>
            </a:p>
            <a:p>
              <a:pPr algn="ctr">
                <a:spcAft>
                  <a:spcPts val="400"/>
                </a:spcAft>
              </a:pPr>
              <a:r>
                <a:rPr lang="en-US" sz="1050" i="1" dirty="0">
                  <a:solidFill>
                    <a:schemeClr val="tx1"/>
                  </a:solidFill>
                </a:rPr>
                <a:t>Honorary Chairs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023110" y="2315747"/>
              <a:ext cx="1645920" cy="860169"/>
            </a:xfrm>
            <a:prstGeom prst="roundRect">
              <a:avLst>
                <a:gd name="adj" fmla="val 2525"/>
              </a:avLst>
            </a:prstGeom>
            <a:solidFill>
              <a:srgbClr val="D6E1F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Autofit/>
            </a:bodyPr>
            <a:lstStyle/>
            <a:p>
              <a:pPr lvl="0" algn="ctr">
                <a:spcAft>
                  <a:spcPts val="400"/>
                </a:spcAft>
              </a:pPr>
              <a:r>
                <a:rPr lang="en-US" sz="1050" b="1" dirty="0">
                  <a:solidFill>
                    <a:schemeClr val="tx1"/>
                  </a:solidFill>
                  <a:latin typeface="+mj-lt"/>
                </a:rPr>
                <a:t>Governor Phil Murphy (NJ)</a:t>
              </a:r>
            </a:p>
            <a:p>
              <a:pPr algn="ctr">
                <a:spcAft>
                  <a:spcPts val="400"/>
                </a:spcAft>
              </a:pPr>
              <a:r>
                <a:rPr lang="en-US" sz="1050" i="1" dirty="0">
                  <a:solidFill>
                    <a:schemeClr val="tx1"/>
                  </a:solidFill>
                </a:rPr>
                <a:t>Permanent Co-chair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269480" y="2315746"/>
              <a:ext cx="1645920" cy="860170"/>
            </a:xfrm>
            <a:prstGeom prst="roundRect">
              <a:avLst>
                <a:gd name="adj" fmla="val 2525"/>
              </a:avLst>
            </a:prstGeom>
            <a:solidFill>
              <a:srgbClr val="D6E1F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Autofit/>
            </a:bodyPr>
            <a:lstStyle/>
            <a:p>
              <a:pPr lvl="0" algn="ctr">
                <a:spcAft>
                  <a:spcPts val="400"/>
                </a:spcAft>
              </a:pPr>
              <a:r>
                <a:rPr lang="en-US" sz="1050" b="1" dirty="0">
                  <a:solidFill>
                    <a:schemeClr val="tx1"/>
                  </a:solidFill>
                  <a:latin typeface="+mj-lt"/>
                </a:rPr>
                <a:t>Milwaukee Mayor Tom Barrett</a:t>
              </a:r>
            </a:p>
            <a:p>
              <a:pPr lvl="0" algn="ctr">
                <a:spcAft>
                  <a:spcPts val="400"/>
                </a:spcAft>
              </a:pPr>
              <a:r>
                <a:rPr lang="en-US" sz="1050" i="1" dirty="0">
                  <a:solidFill>
                    <a:schemeClr val="tx1"/>
                  </a:solidFill>
                </a:rPr>
                <a:t>Permanent Co-chair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771900" y="2315748"/>
              <a:ext cx="1645920" cy="860168"/>
            </a:xfrm>
            <a:prstGeom prst="roundRect">
              <a:avLst>
                <a:gd name="adj" fmla="val 2525"/>
              </a:avLst>
            </a:prstGeom>
            <a:solidFill>
              <a:srgbClr val="D6E1F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Autofit/>
            </a:bodyPr>
            <a:lstStyle/>
            <a:p>
              <a:pPr lvl="0" algn="ctr"/>
              <a:r>
                <a:rPr lang="en-US" sz="1050" b="1" dirty="0">
                  <a:solidFill>
                    <a:schemeClr val="tx1"/>
                  </a:solidFill>
                  <a:latin typeface="+mj-lt"/>
                </a:rPr>
                <a:t>Senator Tammy Duckworth (D-IL)</a:t>
              </a:r>
            </a:p>
            <a:p>
              <a:pPr algn="ctr"/>
              <a:r>
                <a:rPr lang="en-US" sz="1050" i="1" dirty="0">
                  <a:solidFill>
                    <a:schemeClr val="tx1"/>
                  </a:solidFill>
                </a:rPr>
                <a:t>Permanent Co-chair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520690" y="2315748"/>
              <a:ext cx="1645920" cy="860168"/>
            </a:xfrm>
            <a:prstGeom prst="roundRect">
              <a:avLst>
                <a:gd name="adj" fmla="val 2525"/>
              </a:avLst>
            </a:prstGeom>
            <a:solidFill>
              <a:srgbClr val="D6E1F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Autofit/>
            </a:bodyPr>
            <a:lstStyle/>
            <a:p>
              <a:pPr lvl="0" algn="ctr">
                <a:spcAft>
                  <a:spcPts val="400"/>
                </a:spcAft>
              </a:pPr>
              <a:r>
                <a:rPr lang="en-US" sz="1050" b="1" dirty="0">
                  <a:solidFill>
                    <a:schemeClr val="tx1"/>
                  </a:solidFill>
                </a:rPr>
                <a:t>Senator Tom Carper (D-DE)</a:t>
              </a:r>
            </a:p>
            <a:p>
              <a:pPr algn="ctr">
                <a:spcAft>
                  <a:spcPts val="400"/>
                </a:spcAft>
              </a:pPr>
              <a:r>
                <a:rPr lang="en-US" sz="1050" i="1" dirty="0">
                  <a:solidFill>
                    <a:schemeClr val="tx1"/>
                  </a:solidFill>
                </a:rPr>
                <a:t>Permanent Co-chair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74320" y="4025243"/>
              <a:ext cx="1645920" cy="688375"/>
            </a:xfrm>
            <a:prstGeom prst="roundRect">
              <a:avLst>
                <a:gd name="adj" fmla="val 2525"/>
              </a:avLst>
            </a:prstGeom>
            <a:solidFill>
              <a:srgbClr val="D6E1F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Autofit/>
            </a:bodyPr>
            <a:lstStyle/>
            <a:p>
              <a:pPr lvl="0" algn="ctr">
                <a:spcAft>
                  <a:spcPts val="400"/>
                </a:spcAft>
              </a:pPr>
              <a:r>
                <a:rPr lang="en-US" sz="1050" b="1" dirty="0">
                  <a:solidFill>
                    <a:schemeClr val="tx1"/>
                  </a:solidFill>
                </a:rPr>
                <a:t>Former Rep. Carol Shea-Porter (D-NH-01)</a:t>
              </a:r>
            </a:p>
            <a:p>
              <a:pPr lvl="0" algn="ctr">
                <a:spcAft>
                  <a:spcPts val="400"/>
                </a:spcAft>
              </a:pPr>
              <a:r>
                <a:rPr lang="en-US" sz="1050" i="1" dirty="0">
                  <a:solidFill>
                    <a:schemeClr val="tx1"/>
                  </a:solidFill>
                </a:rPr>
                <a:t>Vice Chair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3771900" y="3249796"/>
              <a:ext cx="1645920" cy="688375"/>
            </a:xfrm>
            <a:prstGeom prst="roundRect">
              <a:avLst>
                <a:gd name="adj" fmla="val 2525"/>
              </a:avLst>
            </a:prstGeom>
            <a:solidFill>
              <a:srgbClr val="D6E1F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Autofit/>
            </a:bodyPr>
            <a:lstStyle/>
            <a:p>
              <a:pPr lvl="0" algn="ctr"/>
              <a:r>
                <a:rPr lang="en-US" sz="1050" b="1" dirty="0">
                  <a:solidFill>
                    <a:schemeClr val="tx1"/>
                  </a:solidFill>
                  <a:latin typeface="+mj-lt"/>
                </a:rPr>
                <a:t>Senator Bob Casey (D-PA)</a:t>
              </a:r>
            </a:p>
            <a:p>
              <a:pPr lvl="0" algn="ctr"/>
              <a:r>
                <a:rPr lang="en-US" sz="1050" i="1" dirty="0">
                  <a:solidFill>
                    <a:schemeClr val="tx1"/>
                  </a:solidFill>
                </a:rPr>
                <a:t>Vice Chair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520690" y="3249796"/>
              <a:ext cx="1645920" cy="688376"/>
            </a:xfrm>
            <a:prstGeom prst="roundRect">
              <a:avLst>
                <a:gd name="adj" fmla="val 2525"/>
              </a:avLst>
            </a:prstGeom>
            <a:solidFill>
              <a:srgbClr val="D6E1F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Autofit/>
            </a:bodyPr>
            <a:lstStyle/>
            <a:p>
              <a:pPr lvl="0" algn="ctr">
                <a:spcAft>
                  <a:spcPts val="400"/>
                </a:spcAft>
              </a:pPr>
              <a:r>
                <a:rPr lang="en-US" sz="1050" b="1" dirty="0">
                  <a:solidFill>
                    <a:schemeClr val="tx1"/>
                  </a:solidFill>
                  <a:latin typeface="+mj-lt"/>
                </a:rPr>
                <a:t>Rep. Sharice </a:t>
              </a:r>
              <a:r>
                <a:rPr lang="en-US" sz="1050" b="1" dirty="0" err="1">
                  <a:solidFill>
                    <a:schemeClr val="tx1"/>
                  </a:solidFill>
                  <a:latin typeface="+mj-lt"/>
                </a:rPr>
                <a:t>Davids</a:t>
              </a:r>
              <a:r>
                <a:rPr lang="en-US" sz="1050" b="1" dirty="0">
                  <a:solidFill>
                    <a:schemeClr val="tx1"/>
                  </a:solidFill>
                  <a:latin typeface="+mj-lt"/>
                </a:rPr>
                <a:t> (D-KS-03)</a:t>
              </a:r>
            </a:p>
            <a:p>
              <a:pPr lvl="0" algn="ctr">
                <a:spcAft>
                  <a:spcPts val="400"/>
                </a:spcAft>
              </a:pPr>
              <a:r>
                <a:rPr lang="en-US" sz="1050" i="1" dirty="0">
                  <a:solidFill>
                    <a:schemeClr val="tx1"/>
                  </a:solidFill>
                </a:rPr>
                <a:t>Vice Chair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7269480" y="3249795"/>
              <a:ext cx="1645920" cy="688375"/>
            </a:xfrm>
            <a:prstGeom prst="roundRect">
              <a:avLst>
                <a:gd name="adj" fmla="val 2525"/>
              </a:avLst>
            </a:prstGeom>
            <a:solidFill>
              <a:srgbClr val="D6E1F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Autofit/>
            </a:bodyPr>
            <a:lstStyle/>
            <a:p>
              <a:pPr lvl="0" algn="ctr">
                <a:spcAft>
                  <a:spcPts val="400"/>
                </a:spcAft>
              </a:pPr>
              <a:r>
                <a:rPr lang="en-US" sz="1050" b="1" dirty="0">
                  <a:solidFill>
                    <a:schemeClr val="tx1"/>
                  </a:solidFill>
                </a:rPr>
                <a:t>Rep. Donna Shalala (D-FL-27)</a:t>
              </a:r>
            </a:p>
            <a:p>
              <a:pPr lvl="0" algn="ctr">
                <a:spcAft>
                  <a:spcPts val="400"/>
                </a:spcAft>
              </a:pPr>
              <a:r>
                <a:rPr lang="en-US" sz="1050" i="1" dirty="0">
                  <a:solidFill>
                    <a:schemeClr val="tx1"/>
                  </a:solidFill>
                </a:rPr>
                <a:t>Vice Chair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2023110" y="3249795"/>
              <a:ext cx="1645920" cy="688376"/>
            </a:xfrm>
            <a:prstGeom prst="roundRect">
              <a:avLst>
                <a:gd name="adj" fmla="val 2525"/>
              </a:avLst>
            </a:prstGeom>
            <a:solidFill>
              <a:srgbClr val="D6E1F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Autofit/>
            </a:bodyPr>
            <a:lstStyle/>
            <a:p>
              <a:pPr lvl="0" algn="ctr"/>
              <a:r>
                <a:rPr lang="en-US" sz="1050" b="1" dirty="0">
                  <a:solidFill>
                    <a:schemeClr val="tx1"/>
                  </a:solidFill>
                  <a:latin typeface="+mj-lt"/>
                </a:rPr>
                <a:t>Rep. Tony Cárdenas (D-CA-29)</a:t>
              </a:r>
            </a:p>
            <a:p>
              <a:pPr lvl="0" algn="ctr"/>
              <a:r>
                <a:rPr lang="en-US" sz="1050" i="1" dirty="0">
                  <a:solidFill>
                    <a:schemeClr val="tx1"/>
                  </a:solidFill>
                </a:rPr>
                <a:t>Permanent Co-chair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74320" y="3257767"/>
              <a:ext cx="1645920" cy="688375"/>
            </a:xfrm>
            <a:prstGeom prst="roundRect">
              <a:avLst>
                <a:gd name="adj" fmla="val 2525"/>
              </a:avLst>
            </a:prstGeom>
            <a:solidFill>
              <a:srgbClr val="D6E1F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Autofit/>
            </a:bodyPr>
            <a:lstStyle/>
            <a:p>
              <a:pPr lvl="0" algn="ctr">
                <a:spcAft>
                  <a:spcPts val="400"/>
                </a:spcAft>
              </a:pPr>
              <a:r>
                <a:rPr lang="en-US" sz="1050" b="1" dirty="0">
                  <a:solidFill>
                    <a:schemeClr val="tx1"/>
                  </a:solidFill>
                </a:rPr>
                <a:t>Atlanta Mayor Keisha Lance Bottoms</a:t>
              </a:r>
            </a:p>
            <a:p>
              <a:pPr lvl="0" algn="ctr">
                <a:spcAft>
                  <a:spcPts val="400"/>
                </a:spcAft>
              </a:pPr>
              <a:r>
                <a:rPr lang="en-US" sz="1050" i="1" dirty="0">
                  <a:solidFill>
                    <a:schemeClr val="tx1"/>
                  </a:solidFill>
                </a:rPr>
                <a:t>Permanent Co-chair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2023110" y="4031541"/>
              <a:ext cx="1645920" cy="688375"/>
            </a:xfrm>
            <a:prstGeom prst="roundRect">
              <a:avLst>
                <a:gd name="adj" fmla="val 2525"/>
              </a:avLst>
            </a:prstGeom>
            <a:solidFill>
              <a:srgbClr val="D6E1F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Autofit/>
            </a:bodyPr>
            <a:lstStyle/>
            <a:p>
              <a:pPr lvl="0" algn="ctr"/>
              <a:r>
                <a:rPr lang="en-US" sz="1050" b="1" dirty="0">
                  <a:solidFill>
                    <a:schemeClr val="tx1"/>
                  </a:solidFill>
                </a:rPr>
                <a:t>Lt. Governor Mandela Barnes (WI)</a:t>
              </a:r>
            </a:p>
            <a:p>
              <a:pPr lvl="0" algn="ctr"/>
              <a:r>
                <a:rPr lang="en-US" sz="1050" i="1" dirty="0">
                  <a:solidFill>
                    <a:schemeClr val="tx1"/>
                  </a:solidFill>
                </a:rPr>
                <a:t>Vice Chair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771900" y="4031541"/>
              <a:ext cx="1645920" cy="688376"/>
            </a:xfrm>
            <a:prstGeom prst="roundRect">
              <a:avLst>
                <a:gd name="adj" fmla="val 2525"/>
              </a:avLst>
            </a:prstGeom>
            <a:solidFill>
              <a:srgbClr val="D6E1F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Autofit/>
            </a:bodyPr>
            <a:lstStyle/>
            <a:p>
              <a:pPr lvl="0" algn="ctr">
                <a:spcAft>
                  <a:spcPts val="400"/>
                </a:spcAft>
              </a:pPr>
              <a:r>
                <a:rPr lang="en-US" sz="1050" b="1" dirty="0">
                  <a:solidFill>
                    <a:schemeClr val="tx1"/>
                  </a:solidFill>
                  <a:latin typeface="+mj-lt"/>
                </a:rPr>
                <a:t>Lt. Governor Kate Marshall (NV)</a:t>
              </a:r>
            </a:p>
            <a:p>
              <a:pPr lvl="0" algn="ctr">
                <a:spcAft>
                  <a:spcPts val="400"/>
                </a:spcAft>
              </a:pPr>
              <a:r>
                <a:rPr lang="en-US" sz="1050" i="1" dirty="0">
                  <a:solidFill>
                    <a:schemeClr val="tx1"/>
                  </a:solidFill>
                </a:rPr>
                <a:t>Vice Chair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5520690" y="4031540"/>
              <a:ext cx="1645920" cy="688375"/>
            </a:xfrm>
            <a:prstGeom prst="roundRect">
              <a:avLst>
                <a:gd name="adj" fmla="val 2525"/>
              </a:avLst>
            </a:prstGeom>
            <a:solidFill>
              <a:srgbClr val="D6E1F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Autofit/>
            </a:bodyPr>
            <a:lstStyle/>
            <a:p>
              <a:pPr lvl="0" algn="ctr"/>
              <a:r>
                <a:rPr lang="en-US" sz="1050" b="1" dirty="0">
                  <a:solidFill>
                    <a:schemeClr val="tx1"/>
                  </a:solidFill>
                  <a:latin typeface="+mj-lt"/>
                </a:rPr>
                <a:t>Lt. Governor Garlin Gilchrist (MI)</a:t>
              </a:r>
            </a:p>
            <a:p>
              <a:pPr lvl="0" algn="ctr"/>
              <a:r>
                <a:rPr lang="en-US" sz="1050" i="1" dirty="0">
                  <a:solidFill>
                    <a:schemeClr val="tx1"/>
                  </a:solidFill>
                </a:rPr>
                <a:t>Vice Chair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7269480" y="4031540"/>
              <a:ext cx="1645920" cy="688376"/>
            </a:xfrm>
            <a:prstGeom prst="roundRect">
              <a:avLst>
                <a:gd name="adj" fmla="val 2525"/>
              </a:avLst>
            </a:prstGeom>
            <a:solidFill>
              <a:srgbClr val="D6E1F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Autofit/>
            </a:bodyPr>
            <a:lstStyle/>
            <a:p>
              <a:pPr lvl="0" algn="ctr">
                <a:spcAft>
                  <a:spcPts val="400"/>
                </a:spcAft>
              </a:pPr>
              <a:r>
                <a:rPr lang="en-US" sz="1050" b="1" dirty="0">
                  <a:solidFill>
                    <a:schemeClr val="tx1"/>
                  </a:solidFill>
                  <a:latin typeface="+mj-lt"/>
                </a:rPr>
                <a:t>Former Rep. Tony Coelho (D-CA-15)</a:t>
              </a:r>
            </a:p>
            <a:p>
              <a:pPr algn="ctr">
                <a:spcAft>
                  <a:spcPts val="400"/>
                </a:spcAft>
              </a:pPr>
              <a:r>
                <a:rPr lang="en-US" sz="1050" i="1" dirty="0">
                  <a:solidFill>
                    <a:schemeClr val="tx1"/>
                  </a:solidFill>
                </a:rPr>
                <a:t>Vice Chair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07" y="715544"/>
            <a:ext cx="8412480" cy="379712"/>
          </a:xfrm>
        </p:spPr>
        <p:txBody>
          <a:bodyPr>
            <a:normAutofit/>
          </a:bodyPr>
          <a:lstStyle/>
          <a:p>
            <a:r>
              <a:rPr lang="en-US" dirty="0"/>
              <a:t>2020 Democratic National Convention leadership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4153275-8956-4BB9-940E-2B18B6139BAE}"/>
              </a:ext>
            </a:extLst>
          </p:cNvPr>
          <p:cNvCxnSpPr/>
          <p:nvPr/>
        </p:nvCxnSpPr>
        <p:spPr>
          <a:xfrm>
            <a:off x="404807" y="2663580"/>
            <a:ext cx="8412480" cy="0"/>
          </a:xfrm>
          <a:prstGeom prst="line">
            <a:avLst/>
          </a:prstGeom>
          <a:ln w="38100">
            <a:solidFill>
              <a:srgbClr val="1F3B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29">
            <a:extLst>
              <a:ext uri="{FF2B5EF4-FFF2-40B4-BE49-F238E27FC236}">
                <a16:creationId xmlns:a16="http://schemas.microsoft.com/office/drawing/2014/main" id="{A2ED8B86-3C65-48D0-A7A3-67D66CE2519B}"/>
              </a:ext>
            </a:extLst>
          </p:cNvPr>
          <p:cNvSpPr/>
          <p:nvPr/>
        </p:nvSpPr>
        <p:spPr>
          <a:xfrm>
            <a:off x="2191988" y="2487700"/>
            <a:ext cx="4907121" cy="264140"/>
          </a:xfrm>
          <a:prstGeom prst="roundRect">
            <a:avLst>
              <a:gd name="adj" fmla="val 2525"/>
            </a:avLst>
          </a:prstGeom>
          <a:solidFill>
            <a:schemeClr val="bg1"/>
          </a:solidFill>
          <a:ln w="28575">
            <a:solidFill>
              <a:srgbClr val="1F3B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lvl="0" algn="ctr">
              <a:spcAft>
                <a:spcPts val="400"/>
              </a:spcAft>
            </a:pPr>
            <a:r>
              <a:rPr lang="en-US" sz="1100" b="1" dirty="0">
                <a:solidFill>
                  <a:schemeClr val="tx1"/>
                </a:solidFill>
                <a:latin typeface="+mj-lt"/>
              </a:rPr>
              <a:t>Permanent Officers of the 2020 Democratic National Convention</a:t>
            </a:r>
          </a:p>
        </p:txBody>
      </p:sp>
      <p:pic>
        <p:nvPicPr>
          <p:cNvPr id="9" name="Picture 2" descr="Tom Perez - Wikipedia">
            <a:extLst>
              <a:ext uri="{FF2B5EF4-FFF2-40B4-BE49-F238E27FC236}">
                <a16:creationId xmlns:a16="http://schemas.microsoft.com/office/drawing/2014/main" id="{60480D48-FB26-4DA2-8474-DFA9EF4B5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936" y="1069093"/>
            <a:ext cx="932688" cy="93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Joe Solmonese, Chief Executive Officer of the 2020 Democratic National Convention Committee.">
            <a:extLst>
              <a:ext uri="{FF2B5EF4-FFF2-40B4-BE49-F238E27FC236}">
                <a16:creationId xmlns:a16="http://schemas.microsoft.com/office/drawing/2014/main" id="{9E1093EC-8F67-4130-8AB5-9F11C67B2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62656" y="1085152"/>
            <a:ext cx="932688" cy="93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ep.Bennie Thompson">
            <a:extLst>
              <a:ext uri="{FF2B5EF4-FFF2-40B4-BE49-F238E27FC236}">
                <a16:creationId xmlns:a16="http://schemas.microsoft.com/office/drawing/2014/main" id="{77AF346C-8E11-421B-B366-6BE803459E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4376" y="1089073"/>
            <a:ext cx="932688" cy="93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206;p9">
            <a:extLst>
              <a:ext uri="{FF2B5EF4-FFF2-40B4-BE49-F238E27FC236}">
                <a16:creationId xmlns:a16="http://schemas.microsoft.com/office/drawing/2014/main" id="{553251FA-1463-4B04-AA70-5C053D06D9BA}"/>
              </a:ext>
            </a:extLst>
          </p:cNvPr>
          <p:cNvSpPr txBox="1"/>
          <p:nvPr/>
        </p:nvSpPr>
        <p:spPr>
          <a:xfrm>
            <a:off x="448367" y="2012698"/>
            <a:ext cx="1297826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Tom Perez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DNC Chair</a:t>
            </a:r>
            <a:endParaRPr sz="1100" i="1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206;p9">
            <a:extLst>
              <a:ext uri="{FF2B5EF4-FFF2-40B4-BE49-F238E27FC236}">
                <a16:creationId xmlns:a16="http://schemas.microsoft.com/office/drawing/2014/main" id="{2E470D60-A23D-45DB-B91F-9E4BB69EB425}"/>
              </a:ext>
            </a:extLst>
          </p:cNvPr>
          <p:cNvSpPr txBox="1"/>
          <p:nvPr/>
        </p:nvSpPr>
        <p:spPr>
          <a:xfrm>
            <a:off x="2711943" y="1999992"/>
            <a:ext cx="147221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Joe </a:t>
            </a:r>
            <a:r>
              <a:rPr lang="en-US" sz="1100" b="1" dirty="0" err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Solmonese</a:t>
            </a:r>
            <a:endParaRPr lang="en-US" sz="1100" b="1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Convention CEO</a:t>
            </a:r>
            <a:endParaRPr sz="1100" i="1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" name="Google Shape;206;p9">
            <a:extLst>
              <a:ext uri="{FF2B5EF4-FFF2-40B4-BE49-F238E27FC236}">
                <a16:creationId xmlns:a16="http://schemas.microsoft.com/office/drawing/2014/main" id="{0AB56D73-4FE1-4F2F-8914-F9C15217569F}"/>
              </a:ext>
            </a:extLst>
          </p:cNvPr>
          <p:cNvSpPr txBox="1"/>
          <p:nvPr/>
        </p:nvSpPr>
        <p:spPr>
          <a:xfrm>
            <a:off x="4645548" y="1999599"/>
            <a:ext cx="2306463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Bennie Thompson (D-MS-02)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Permanent convention chair</a:t>
            </a:r>
            <a:endParaRPr sz="1100" i="1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098" name="Picture 2" descr="Ricky Kirshner Emmy Awards">
            <a:extLst>
              <a:ext uri="{FF2B5EF4-FFF2-40B4-BE49-F238E27FC236}">
                <a16:creationId xmlns:a16="http://schemas.microsoft.com/office/drawing/2014/main" id="{8A9018FC-B191-4218-9528-13B53F901B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6096" y="1067287"/>
            <a:ext cx="932688" cy="93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6;p9">
            <a:extLst>
              <a:ext uri="{FF2B5EF4-FFF2-40B4-BE49-F238E27FC236}">
                <a16:creationId xmlns:a16="http://schemas.microsoft.com/office/drawing/2014/main" id="{F00338F5-4A20-4671-9E27-F2ABFD5300F7}"/>
              </a:ext>
            </a:extLst>
          </p:cNvPr>
          <p:cNvSpPr txBox="1"/>
          <p:nvPr/>
        </p:nvSpPr>
        <p:spPr>
          <a:xfrm>
            <a:off x="7442428" y="2000192"/>
            <a:ext cx="1300023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Ricky Kirshner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Programming</a:t>
            </a:r>
            <a:endParaRPr sz="1100" i="1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212863E-FE08-455C-9DC5-1723C19F2F41}"/>
              </a:ext>
            </a:extLst>
          </p:cNvPr>
          <p:cNvGrpSpPr/>
          <p:nvPr/>
        </p:nvGrpSpPr>
        <p:grpSpPr>
          <a:xfrm>
            <a:off x="403412" y="0"/>
            <a:ext cx="2648013" cy="503434"/>
            <a:chOff x="403412" y="0"/>
            <a:chExt cx="2648013" cy="50343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561DAED-9C26-4577-BD07-6416BD3F369C}"/>
                </a:ext>
              </a:extLst>
            </p:cNvPr>
            <p:cNvSpPr/>
            <p:nvPr/>
          </p:nvSpPr>
          <p:spPr>
            <a:xfrm>
              <a:off x="403412" y="0"/>
              <a:ext cx="2648013" cy="503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 descr="A close up of a sign&#10;&#10;Description automatically generated">
              <a:extLst>
                <a:ext uri="{FF2B5EF4-FFF2-40B4-BE49-F238E27FC236}">
                  <a16:creationId xmlns:a16="http://schemas.microsoft.com/office/drawing/2014/main" id="{FE9A99FD-5172-4313-9771-03D50A760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3412" y="60065"/>
              <a:ext cx="1695236" cy="443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4538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 txBox="1">
            <a:spLocks noGrp="1"/>
          </p:cNvSpPr>
          <p:nvPr>
            <p:ph type="title"/>
          </p:nvPr>
        </p:nvSpPr>
        <p:spPr>
          <a:xfrm>
            <a:off x="401620" y="757881"/>
            <a:ext cx="84124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rgia"/>
              <a:buNone/>
            </a:pPr>
            <a:r>
              <a:rPr lang="en-US" dirty="0"/>
              <a:t>Committee and party platform overview</a:t>
            </a:r>
            <a:endParaRPr dirty="0"/>
          </a:p>
        </p:txBody>
      </p:sp>
      <p:sp>
        <p:nvSpPr>
          <p:cNvPr id="196" name="Google Shape;196;p9"/>
          <p:cNvSpPr txBox="1">
            <a:spLocks noGrp="1"/>
          </p:cNvSpPr>
          <p:nvPr>
            <p:ph type="sldNum" idx="12"/>
          </p:nvPr>
        </p:nvSpPr>
        <p:spPr>
          <a:xfrm>
            <a:off x="6457950" y="6302561"/>
            <a:ext cx="22736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04" name="Google Shape;204;p9"/>
          <p:cNvSpPr txBox="1"/>
          <p:nvPr/>
        </p:nvSpPr>
        <p:spPr>
          <a:xfrm>
            <a:off x="404808" y="6422607"/>
            <a:ext cx="3043242" cy="34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Slide last updated on: August 12, 2020</a:t>
            </a:r>
            <a:endParaRPr sz="7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5" name="Google Shape;205;p9"/>
          <p:cNvSpPr txBox="1"/>
          <p:nvPr/>
        </p:nvSpPr>
        <p:spPr>
          <a:xfrm>
            <a:off x="404807" y="6220588"/>
            <a:ext cx="8247721" cy="191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Sources: Democratic Party of the United States, Washington Post, Ballotpedia, Democratic National Convention, </a:t>
            </a:r>
            <a:r>
              <a:rPr lang="en-US" sz="700" b="0" i="0" u="none" strike="noStrike" cap="none" dirty="0" err="1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ABCNews</a:t>
            </a:r>
            <a:r>
              <a:rPr lang="en-US" sz="700" b="0" i="0" u="none" strike="noStrike" cap="none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. </a:t>
            </a:r>
            <a:endParaRPr sz="700" b="0" i="0" u="none" strike="noStrike" cap="none" dirty="0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620" y="1585268"/>
            <a:ext cx="8330004" cy="1246495"/>
          </a:xfrm>
          <a:prstGeom prst="rect">
            <a:avLst/>
          </a:prstGeom>
          <a:noFill/>
          <a:ln w="19050">
            <a:solidFill>
              <a:srgbClr val="1F3B63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Committees</a:t>
            </a:r>
          </a:p>
          <a:p>
            <a:pPr marL="171450" lvl="8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+mj-lt"/>
              </a:rPr>
              <a:t>162 base members, casting a total 158.25 votes, with the same distribution formula used to allocate delegates to the convention and elected by each state’s National Convention delegates</a:t>
            </a:r>
          </a:p>
          <a:p>
            <a:pPr marL="171450" lvl="5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+mj-lt"/>
              </a:rPr>
              <a:t>25 PLEOs, who are party leaders and elected officials that cast one vote each, elected by the Executive Committee of the Democratic National Committee (DNC)</a:t>
            </a:r>
          </a:p>
          <a:p>
            <a:pPr marL="171450" lvl="5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+mj-lt"/>
              </a:rPr>
              <a:t>Members do not necessarily need to be delegates or alternates to the Democratic National Convention</a:t>
            </a:r>
          </a:p>
          <a:p>
            <a:pPr marL="171450" lvl="5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+mj-lt"/>
              </a:rPr>
              <a:t>All three committees issue final reports that are voted on by the delegation as a whole</a:t>
            </a:r>
          </a:p>
        </p:txBody>
      </p:sp>
      <p:cxnSp>
        <p:nvCxnSpPr>
          <p:cNvPr id="27" name="Elbow Connector 26"/>
          <p:cNvCxnSpPr>
            <a:endCxn id="50" idx="2"/>
          </p:cNvCxnSpPr>
          <p:nvPr/>
        </p:nvCxnSpPr>
        <p:spPr>
          <a:xfrm rot="16200000" flipH="1">
            <a:off x="269331" y="3171440"/>
            <a:ext cx="764001" cy="194316"/>
          </a:xfrm>
          <a:prstGeom prst="bentConnector2">
            <a:avLst/>
          </a:prstGeom>
          <a:ln w="19050">
            <a:solidFill>
              <a:srgbClr val="1F3B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endCxn id="51" idx="2"/>
          </p:cNvCxnSpPr>
          <p:nvPr/>
        </p:nvCxnSpPr>
        <p:spPr>
          <a:xfrm rot="16200000" flipH="1">
            <a:off x="-263599" y="3640239"/>
            <a:ext cx="1829860" cy="194315"/>
          </a:xfrm>
          <a:prstGeom prst="bentConnector2">
            <a:avLst/>
          </a:prstGeom>
          <a:ln w="19050">
            <a:solidFill>
              <a:srgbClr val="1F3B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endCxn id="43" idx="2"/>
          </p:cNvCxnSpPr>
          <p:nvPr/>
        </p:nvCxnSpPr>
        <p:spPr>
          <a:xfrm rot="16200000" flipH="1">
            <a:off x="-661332" y="4046767"/>
            <a:ext cx="2625330" cy="194312"/>
          </a:xfrm>
          <a:prstGeom prst="bentConnector2">
            <a:avLst/>
          </a:prstGeom>
          <a:ln w="19050">
            <a:solidFill>
              <a:srgbClr val="1F3B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748489" y="3140521"/>
            <a:ext cx="7983137" cy="1061829"/>
            <a:chOff x="748489" y="3140521"/>
            <a:chExt cx="7983137" cy="1061829"/>
          </a:xfrm>
        </p:grpSpPr>
        <p:sp>
          <p:nvSpPr>
            <p:cNvPr id="11" name="TextBox 10"/>
            <p:cNvSpPr txBox="1"/>
            <p:nvPr/>
          </p:nvSpPr>
          <p:spPr>
            <a:xfrm>
              <a:off x="1019176" y="3140521"/>
              <a:ext cx="7712450" cy="1061829"/>
            </a:xfrm>
            <a:prstGeom prst="rect">
              <a:avLst/>
            </a:prstGeom>
            <a:solidFill>
              <a:srgbClr val="E8EEF8"/>
            </a:solidFill>
          </p:spPr>
          <p:txBody>
            <a:bodyPr wrap="square" rtlCol="0">
              <a:spAutoFit/>
            </a:bodyPr>
            <a:lstStyle/>
            <a:p>
              <a:pPr marL="400050"/>
              <a:r>
                <a:rPr lang="en-US" sz="1050" b="1" dirty="0">
                  <a:latin typeface="+mj-lt"/>
                </a:rPr>
                <a:t>Platform Committee: </a:t>
              </a:r>
              <a:r>
                <a:rPr lang="en-US" sz="1050" dirty="0">
                  <a:latin typeface="+mj-lt"/>
                </a:rPr>
                <a:t>Responsible for drafting and recommending the Platform of the Democratic Party to the Democratic National Convention</a:t>
              </a:r>
            </a:p>
            <a:p>
              <a:pPr marL="400050">
                <a:tabLst>
                  <a:tab pos="742950" algn="l"/>
                </a:tabLst>
              </a:pPr>
              <a:r>
                <a:rPr lang="en-US" sz="1050" b="1" dirty="0">
                  <a:latin typeface="+mj-lt"/>
                </a:rPr>
                <a:t>Co-Chairs: Julie Chavez Rodriguez, </a:t>
              </a:r>
              <a:r>
                <a:rPr lang="en-US" sz="1050" dirty="0">
                  <a:latin typeface="+mj-lt"/>
                </a:rPr>
                <a:t>Obama administration White House executive</a:t>
              </a:r>
              <a:endParaRPr lang="en-US" sz="1050" b="1" dirty="0">
                <a:latin typeface="+mj-lt"/>
              </a:endParaRPr>
            </a:p>
            <a:p>
              <a:pPr marL="400050">
                <a:tabLst>
                  <a:tab pos="1143000" algn="l"/>
                </a:tabLst>
              </a:pPr>
              <a:r>
                <a:rPr lang="en-US" sz="1050" b="1" dirty="0">
                  <a:latin typeface="+mj-lt"/>
                </a:rPr>
                <a:t>	Dennis McDonough, </a:t>
              </a:r>
              <a:r>
                <a:rPr lang="en-US" sz="1050" dirty="0">
                  <a:latin typeface="+mj-lt"/>
                </a:rPr>
                <a:t>Obama administration White House Chief of Staff</a:t>
              </a:r>
              <a:endParaRPr lang="en-US" sz="1050" b="1" dirty="0">
                <a:latin typeface="+mj-lt"/>
              </a:endParaRPr>
            </a:p>
            <a:p>
              <a:pPr marL="400050"/>
              <a:r>
                <a:rPr lang="en-US" sz="1050" b="1" dirty="0">
                  <a:latin typeface="+mj-lt"/>
                </a:rPr>
                <a:t>Platform Drafting Subcommittee</a:t>
              </a:r>
              <a:r>
                <a:rPr lang="en-US" sz="1050" dirty="0">
                  <a:latin typeface="+mj-lt"/>
                </a:rPr>
                <a:t>: 15 members appointed by the Platform Committee Chair and DNC Chair; each presidential candidate may also appoint one non-voting member</a:t>
              </a:r>
            </a:p>
          </p:txBody>
        </p:sp>
        <p:sp>
          <p:nvSpPr>
            <p:cNvPr id="50" name="Flowchart: Connector 49"/>
            <p:cNvSpPr>
              <a:spLocks noChangeAspect="1"/>
            </p:cNvSpPr>
            <p:nvPr/>
          </p:nvSpPr>
          <p:spPr>
            <a:xfrm>
              <a:off x="748489" y="3351338"/>
              <a:ext cx="598521" cy="598521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rgbClr val="1F3B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95" y="3353562"/>
              <a:ext cx="600075" cy="60007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719836" y="4279813"/>
            <a:ext cx="8011790" cy="738664"/>
            <a:chOff x="719836" y="4279813"/>
            <a:chExt cx="8011790" cy="738664"/>
          </a:xfrm>
        </p:grpSpPr>
        <p:sp>
          <p:nvSpPr>
            <p:cNvPr id="16" name="TextBox 15"/>
            <p:cNvSpPr txBox="1"/>
            <p:nvPr/>
          </p:nvSpPr>
          <p:spPr>
            <a:xfrm>
              <a:off x="1019176" y="4279813"/>
              <a:ext cx="7712450" cy="738664"/>
            </a:xfrm>
            <a:prstGeom prst="rect">
              <a:avLst/>
            </a:prstGeom>
            <a:solidFill>
              <a:srgbClr val="E8EEF8"/>
            </a:solidFill>
          </p:spPr>
          <p:txBody>
            <a:bodyPr wrap="square" rtlCol="0">
              <a:spAutoFit/>
            </a:bodyPr>
            <a:lstStyle/>
            <a:p>
              <a:pPr marL="400050"/>
              <a:r>
                <a:rPr lang="en-US" sz="1050" b="1" dirty="0">
                  <a:latin typeface="+mj-lt"/>
                </a:rPr>
                <a:t>Rules Committee: </a:t>
              </a:r>
              <a:r>
                <a:rPr lang="en-US" sz="1050" dirty="0">
                  <a:latin typeface="+mj-lt"/>
                </a:rPr>
                <a:t>Issues a report to the Democratic National Convention, recommending Permanent Rules of the Convention, Convention agenda and amendments to the Charter of the Democratic Party of the United States</a:t>
              </a:r>
            </a:p>
            <a:p>
              <a:pPr marL="400050">
                <a:tabLst>
                  <a:tab pos="742950" algn="l"/>
                </a:tabLst>
              </a:pPr>
              <a:r>
                <a:rPr lang="en-US" sz="1050" b="1" dirty="0">
                  <a:latin typeface="+mj-lt"/>
                </a:rPr>
                <a:t>Co-Chairs: Maria Cardona, </a:t>
              </a:r>
              <a:r>
                <a:rPr lang="en-US" sz="1050" dirty="0">
                  <a:latin typeface="+mj-lt"/>
                </a:rPr>
                <a:t>political strategist</a:t>
              </a:r>
              <a:endParaRPr lang="en-US" sz="1050" b="1" dirty="0">
                <a:latin typeface="+mj-lt"/>
              </a:endParaRPr>
            </a:p>
            <a:p>
              <a:pPr marL="400050">
                <a:tabLst>
                  <a:tab pos="1143000" algn="l"/>
                </a:tabLst>
              </a:pPr>
              <a:r>
                <a:rPr lang="en-US" sz="1050" dirty="0">
                  <a:latin typeface="+mj-lt"/>
                </a:rPr>
                <a:t>	</a:t>
              </a:r>
              <a:r>
                <a:rPr lang="en-US" sz="1050" b="1" dirty="0">
                  <a:latin typeface="+mj-lt"/>
                </a:rPr>
                <a:t>Barney Frank, </a:t>
              </a:r>
              <a:r>
                <a:rPr lang="en-US" sz="1050" dirty="0">
                  <a:latin typeface="+mj-lt"/>
                </a:rPr>
                <a:t>former US Representative (D-MA-4)</a:t>
              </a:r>
              <a:endParaRPr lang="en-US" sz="1050" b="1" dirty="0">
                <a:latin typeface="+mj-lt"/>
              </a:endParaRPr>
            </a:p>
          </p:txBody>
        </p:sp>
        <p:sp>
          <p:nvSpPr>
            <p:cNvPr id="51" name="Flowchart: Connector 50"/>
            <p:cNvSpPr>
              <a:spLocks noChangeAspect="1"/>
            </p:cNvSpPr>
            <p:nvPr/>
          </p:nvSpPr>
          <p:spPr>
            <a:xfrm>
              <a:off x="748489" y="4353066"/>
              <a:ext cx="598521" cy="598521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rgbClr val="1F3B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836" y="4290145"/>
              <a:ext cx="689784" cy="689784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748489" y="5095940"/>
            <a:ext cx="7983135" cy="738664"/>
            <a:chOff x="748489" y="5095940"/>
            <a:chExt cx="7983135" cy="738664"/>
          </a:xfrm>
        </p:grpSpPr>
        <p:sp>
          <p:nvSpPr>
            <p:cNvPr id="19" name="TextBox 18"/>
            <p:cNvSpPr txBox="1"/>
            <p:nvPr/>
          </p:nvSpPr>
          <p:spPr>
            <a:xfrm>
              <a:off x="1019175" y="5095940"/>
              <a:ext cx="7712449" cy="738664"/>
            </a:xfrm>
            <a:prstGeom prst="rect">
              <a:avLst/>
            </a:prstGeom>
            <a:solidFill>
              <a:srgbClr val="E8EEF8"/>
            </a:solidFill>
          </p:spPr>
          <p:txBody>
            <a:bodyPr wrap="square" rtlCol="0">
              <a:spAutoFit/>
            </a:bodyPr>
            <a:lstStyle/>
            <a:p>
              <a:pPr marL="400050"/>
              <a:r>
                <a:rPr lang="en-US" sz="1050" b="1" dirty="0">
                  <a:latin typeface="+mj-lt"/>
                </a:rPr>
                <a:t>Credentials Committee: </a:t>
              </a:r>
              <a:r>
                <a:rPr lang="en-US" sz="1050" dirty="0">
                  <a:latin typeface="+mj-lt"/>
                </a:rPr>
                <a:t>Issues a report that resolves questions and issues related to the seating of delegates</a:t>
              </a:r>
            </a:p>
            <a:p>
              <a:pPr marL="400050">
                <a:tabLst>
                  <a:tab pos="742950" algn="l"/>
                </a:tabLst>
              </a:pPr>
              <a:r>
                <a:rPr lang="en-US" sz="1050" b="1" dirty="0">
                  <a:latin typeface="+mj-lt"/>
                </a:rPr>
                <a:t>Co-Chairs: Lorraine Miller, </a:t>
              </a:r>
              <a:r>
                <a:rPr lang="en-US" sz="1050" dirty="0">
                  <a:latin typeface="+mj-lt"/>
                </a:rPr>
                <a:t>former House of Representatives Clerk</a:t>
              </a:r>
              <a:endParaRPr lang="en-US" sz="1050" b="1" dirty="0">
                <a:latin typeface="+mj-lt"/>
              </a:endParaRPr>
            </a:p>
            <a:p>
              <a:pPr marL="400050">
                <a:tabLst>
                  <a:tab pos="1143000" algn="l"/>
                </a:tabLst>
              </a:pPr>
              <a:r>
                <a:rPr lang="en-US" sz="1050" dirty="0">
                  <a:latin typeface="+mj-lt"/>
                </a:rPr>
                <a:t>	</a:t>
              </a:r>
              <a:r>
                <a:rPr lang="en-US" sz="1050" b="1" dirty="0">
                  <a:latin typeface="+mj-lt"/>
                </a:rPr>
                <a:t>James Roosevelt Jr., </a:t>
              </a:r>
              <a:r>
                <a:rPr lang="en-US" sz="1050" dirty="0">
                  <a:latin typeface="+mj-lt"/>
                </a:rPr>
                <a:t>DNC Rules and Bylaws Committee co-chair</a:t>
              </a:r>
              <a:endParaRPr lang="en-US" sz="1050" b="1" dirty="0">
                <a:latin typeface="+mj-lt"/>
              </a:endParaRPr>
            </a:p>
            <a:p>
              <a:pPr marL="400050">
                <a:tabLst>
                  <a:tab pos="742950" algn="l"/>
                </a:tabLst>
              </a:pPr>
              <a:endParaRPr lang="en-US" sz="1050" b="1" dirty="0">
                <a:latin typeface="+mj-lt"/>
              </a:endParaRPr>
            </a:p>
          </p:txBody>
        </p:sp>
        <p:sp>
          <p:nvSpPr>
            <p:cNvPr id="43" name="Flowchart: Connector 42"/>
            <p:cNvSpPr>
              <a:spLocks noChangeAspect="1"/>
            </p:cNvSpPr>
            <p:nvPr/>
          </p:nvSpPr>
          <p:spPr>
            <a:xfrm>
              <a:off x="748489" y="5157327"/>
              <a:ext cx="598521" cy="598521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rgbClr val="1F3B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83" y="5170858"/>
              <a:ext cx="588827" cy="588827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A925250-6401-4D60-9544-FEE30D62BC36}"/>
              </a:ext>
            </a:extLst>
          </p:cNvPr>
          <p:cNvGrpSpPr/>
          <p:nvPr/>
        </p:nvGrpSpPr>
        <p:grpSpPr>
          <a:xfrm>
            <a:off x="403412" y="0"/>
            <a:ext cx="2648013" cy="503434"/>
            <a:chOff x="403412" y="0"/>
            <a:chExt cx="2648013" cy="5034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D4AEEB5-5C48-4D97-8F47-DFAB9D3140F9}"/>
                </a:ext>
              </a:extLst>
            </p:cNvPr>
            <p:cNvSpPr/>
            <p:nvPr/>
          </p:nvSpPr>
          <p:spPr>
            <a:xfrm>
              <a:off x="403412" y="0"/>
              <a:ext cx="2648013" cy="503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 descr="A close up of a sign&#10;&#10;Description automatically generated">
              <a:extLst>
                <a:ext uri="{FF2B5EF4-FFF2-40B4-BE49-F238E27FC236}">
                  <a16:creationId xmlns:a16="http://schemas.microsoft.com/office/drawing/2014/main" id="{47D21315-8427-4AF8-A664-B52A40A0B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3412" y="60065"/>
              <a:ext cx="1695236" cy="443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1901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 txBox="1">
            <a:spLocks noGrp="1"/>
          </p:cNvSpPr>
          <p:nvPr>
            <p:ph type="title"/>
          </p:nvPr>
        </p:nvSpPr>
        <p:spPr>
          <a:xfrm>
            <a:off x="401620" y="757881"/>
            <a:ext cx="84124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rgia"/>
              <a:buNone/>
            </a:pPr>
            <a:r>
              <a:rPr lang="en-US" dirty="0"/>
              <a:t>The 2020 platform draft was released on July 27</a:t>
            </a:r>
            <a:endParaRPr dirty="0"/>
          </a:p>
        </p:txBody>
      </p:sp>
      <p:sp>
        <p:nvSpPr>
          <p:cNvPr id="196" name="Google Shape;196;p9"/>
          <p:cNvSpPr txBox="1">
            <a:spLocks noGrp="1"/>
          </p:cNvSpPr>
          <p:nvPr>
            <p:ph type="sldNum" idx="12"/>
          </p:nvPr>
        </p:nvSpPr>
        <p:spPr>
          <a:xfrm>
            <a:off x="6457950" y="6302561"/>
            <a:ext cx="22736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04" name="Google Shape;204;p9"/>
          <p:cNvSpPr txBox="1"/>
          <p:nvPr/>
        </p:nvSpPr>
        <p:spPr>
          <a:xfrm>
            <a:off x="404808" y="6422607"/>
            <a:ext cx="3043242" cy="34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Slide last updated on: August 12, 2020</a:t>
            </a:r>
            <a:endParaRPr sz="7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5" name="Google Shape;205;p9"/>
          <p:cNvSpPr txBox="1"/>
          <p:nvPr/>
        </p:nvSpPr>
        <p:spPr>
          <a:xfrm>
            <a:off x="404807" y="6220588"/>
            <a:ext cx="8247721" cy="191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Sources: Democratic Party of the United States, Washington Post, Ballotpedia, Democratic National Convention, </a:t>
            </a:r>
            <a:r>
              <a:rPr lang="en-US" sz="700" b="0" i="0" u="none" strike="noStrike" cap="none" dirty="0" err="1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ABCNews</a:t>
            </a:r>
            <a:r>
              <a:rPr lang="en-US" sz="700" b="0" i="0" u="none" strike="noStrike" cap="none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, NPR. </a:t>
            </a:r>
            <a:endParaRPr sz="700" b="0" i="0" u="none" strike="noStrike" cap="none" dirty="0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420" y="1523122"/>
            <a:ext cx="3580249" cy="27699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j-lt"/>
              </a:rPr>
              <a:t>Platform process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21468" y="1548121"/>
            <a:ext cx="4410156" cy="4023360"/>
          </a:xfrm>
          <a:prstGeom prst="rect">
            <a:avLst/>
          </a:prstGeom>
          <a:solidFill>
            <a:srgbClr val="E8EEF8"/>
          </a:solidFill>
          <a:ln w="19050">
            <a:solidFill>
              <a:srgbClr val="1F3B63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latin typeface="+mj-lt"/>
              </a:rPr>
              <a:t>The 2020 Platform</a:t>
            </a:r>
          </a:p>
          <a:p>
            <a:pPr marL="120650" indent="-1206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+mj-lt"/>
              </a:rPr>
              <a:t>On June 23, the DNC announced the members of the Platform Drafting Subcommittee; the Chair is Atlanta Mayor Keisha Lance Bottoms</a:t>
            </a:r>
          </a:p>
          <a:p>
            <a:pPr marL="120650" indent="-1206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500" dirty="0">
              <a:latin typeface="+mj-lt"/>
            </a:endParaRPr>
          </a:p>
          <a:p>
            <a:pPr marL="120650" indent="-1206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+mj-lt"/>
              </a:rPr>
              <a:t>The draft of the 2020 platform was released July 27, prior to a meeting with the full Platform Committee</a:t>
            </a:r>
          </a:p>
          <a:p>
            <a:pPr marL="120650" indent="-1206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500" dirty="0">
              <a:latin typeface="+mj-lt"/>
            </a:endParaRPr>
          </a:p>
          <a:p>
            <a:pPr marL="120650" indent="-1206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+mj-lt"/>
              </a:rPr>
              <a:t>The platform includes many components from a report issued by the Biden-Sanders Unity Task Force, in an attempt to bridge the gap between the progressive and moderate factions of the party</a:t>
            </a:r>
          </a:p>
          <a:p>
            <a:pPr marL="120650" indent="-1206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500" dirty="0">
              <a:latin typeface="+mj-lt"/>
            </a:endParaRPr>
          </a:p>
          <a:p>
            <a:pPr marL="120650" indent="-1206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+mj-lt"/>
              </a:rPr>
              <a:t>In the July 27 Platform Committee meeting, members approved language to oppose the Trump administration’s deployment of federal troops to quell protests, support for unions, and expanding paid sick leave</a:t>
            </a:r>
          </a:p>
          <a:p>
            <a:pPr marL="120650" indent="-1206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500" dirty="0">
              <a:latin typeface="+mj-lt"/>
            </a:endParaRPr>
          </a:p>
          <a:p>
            <a:pPr marL="120650" indent="-1206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+mj-lt"/>
              </a:rPr>
              <a:t>The draft endorses universal health care and calls for a public option to the existing ACA; however, over 700 delegates joined a pledge to “vote against any platform that does not include support for universal single-payer Medicare for All”</a:t>
            </a:r>
          </a:p>
          <a:p>
            <a:pPr marL="120650" indent="-1206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500" dirty="0">
              <a:latin typeface="+mj-lt"/>
            </a:endParaRPr>
          </a:p>
          <a:p>
            <a:pPr marL="120650" indent="-1206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+mj-lt"/>
              </a:rPr>
              <a:t>Voting on the platform will take place remotely from August 3-15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401620" y="1906968"/>
            <a:ext cx="3750048" cy="600164"/>
            <a:chOff x="5064051" y="1479612"/>
            <a:chExt cx="3750048" cy="600164"/>
          </a:xfrm>
        </p:grpSpPr>
        <p:sp>
          <p:nvSpPr>
            <p:cNvPr id="49" name="Rectangle 48"/>
            <p:cNvSpPr/>
            <p:nvPr/>
          </p:nvSpPr>
          <p:spPr>
            <a:xfrm>
              <a:off x="5233851" y="1479612"/>
              <a:ext cx="3580248" cy="600164"/>
            </a:xfrm>
            <a:prstGeom prst="rect">
              <a:avLst/>
            </a:prstGeom>
            <a:ln w="19050">
              <a:solidFill>
                <a:srgbClr val="1F3B63"/>
              </a:solidFill>
            </a:ln>
          </p:spPr>
          <p:txBody>
            <a:bodyPr wrap="square">
              <a:spAutoFit/>
            </a:bodyPr>
            <a:lstStyle/>
            <a:p>
              <a:pPr marL="112713" lvl="0"/>
              <a:r>
                <a:rPr lang="en-US" sz="1100" dirty="0">
                  <a:latin typeface="Georgia"/>
                </a:rPr>
                <a:t>The DNC Chair distributes an outline of the issues to be considered by the committee prior to the first Platform Committee meeting</a:t>
              </a:r>
            </a:p>
          </p:txBody>
        </p:sp>
        <p:sp>
          <p:nvSpPr>
            <p:cNvPr id="60" name="Flowchart: Connector 59"/>
            <p:cNvSpPr>
              <a:spLocks noChangeAspect="1"/>
            </p:cNvSpPr>
            <p:nvPr/>
          </p:nvSpPr>
          <p:spPr>
            <a:xfrm>
              <a:off x="5064051" y="1614800"/>
              <a:ext cx="317484" cy="317484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rgbClr val="1F3B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069977" y="1623064"/>
              <a:ext cx="276284" cy="2221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01621" y="2715375"/>
            <a:ext cx="3750047" cy="769441"/>
            <a:chOff x="5064051" y="2113448"/>
            <a:chExt cx="3750047" cy="769441"/>
          </a:xfrm>
        </p:grpSpPr>
        <p:sp>
          <p:nvSpPr>
            <p:cNvPr id="47" name="Rectangle 46"/>
            <p:cNvSpPr/>
            <p:nvPr/>
          </p:nvSpPr>
          <p:spPr>
            <a:xfrm>
              <a:off x="5233851" y="2113448"/>
              <a:ext cx="3580247" cy="769441"/>
            </a:xfrm>
            <a:prstGeom prst="rect">
              <a:avLst/>
            </a:prstGeom>
            <a:ln w="19050">
              <a:solidFill>
                <a:srgbClr val="1F3B63"/>
              </a:solidFill>
            </a:ln>
          </p:spPr>
          <p:txBody>
            <a:bodyPr wrap="square">
              <a:spAutoFit/>
            </a:bodyPr>
            <a:lstStyle/>
            <a:p>
              <a:pPr marL="112713" lvl="0"/>
              <a:r>
                <a:rPr lang="en-US" sz="1100" dirty="0">
                  <a:latin typeface="Georgia"/>
                </a:rPr>
                <a:t>The Platform Drafting Subcommittee drafts the report of the Platform Committee under the direction and with the approval of the full Platform Committee</a:t>
              </a:r>
            </a:p>
          </p:txBody>
        </p:sp>
        <p:sp>
          <p:nvSpPr>
            <p:cNvPr id="62" name="Flowchart: Connector 61"/>
            <p:cNvSpPr>
              <a:spLocks noChangeAspect="1"/>
            </p:cNvSpPr>
            <p:nvPr/>
          </p:nvSpPr>
          <p:spPr>
            <a:xfrm>
              <a:off x="5064051" y="2238574"/>
              <a:ext cx="317484" cy="317484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rgbClr val="1F3B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073362" y="2249247"/>
              <a:ext cx="276284" cy="2221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01621" y="3693059"/>
            <a:ext cx="3750048" cy="430887"/>
            <a:chOff x="5064051" y="2747284"/>
            <a:chExt cx="3750048" cy="430887"/>
          </a:xfrm>
        </p:grpSpPr>
        <p:sp>
          <p:nvSpPr>
            <p:cNvPr id="45" name="Rectangle 44"/>
            <p:cNvSpPr/>
            <p:nvPr/>
          </p:nvSpPr>
          <p:spPr>
            <a:xfrm>
              <a:off x="5233851" y="2747284"/>
              <a:ext cx="3580248" cy="430887"/>
            </a:xfrm>
            <a:prstGeom prst="rect">
              <a:avLst/>
            </a:prstGeom>
            <a:ln w="19050">
              <a:solidFill>
                <a:srgbClr val="1F3B63"/>
              </a:solidFill>
            </a:ln>
          </p:spPr>
          <p:txBody>
            <a:bodyPr wrap="square">
              <a:spAutoFit/>
            </a:bodyPr>
            <a:lstStyle/>
            <a:p>
              <a:pPr marL="112713" lvl="0"/>
              <a:r>
                <a:rPr lang="en-US" sz="1100" dirty="0">
                  <a:latin typeface="Georgia"/>
                </a:rPr>
                <a:t>A minority report will be prepared if requested by 25% of the votes on the Platform Committee </a:t>
              </a:r>
            </a:p>
          </p:txBody>
        </p:sp>
        <p:sp>
          <p:nvSpPr>
            <p:cNvPr id="64" name="Flowchart: Connector 63"/>
            <p:cNvSpPr>
              <a:spLocks noChangeAspect="1"/>
            </p:cNvSpPr>
            <p:nvPr/>
          </p:nvSpPr>
          <p:spPr>
            <a:xfrm>
              <a:off x="5064051" y="2790034"/>
              <a:ext cx="317484" cy="317484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rgbClr val="1F3B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084651" y="2800707"/>
              <a:ext cx="276284" cy="2221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3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01621" y="4332189"/>
            <a:ext cx="3750047" cy="430887"/>
            <a:chOff x="5064051" y="3219537"/>
            <a:chExt cx="3750047" cy="430887"/>
          </a:xfrm>
        </p:grpSpPr>
        <p:sp>
          <p:nvSpPr>
            <p:cNvPr id="42" name="Rectangle 41"/>
            <p:cNvSpPr/>
            <p:nvPr/>
          </p:nvSpPr>
          <p:spPr>
            <a:xfrm>
              <a:off x="5233851" y="3219537"/>
              <a:ext cx="3580247" cy="430887"/>
            </a:xfrm>
            <a:prstGeom prst="rect">
              <a:avLst/>
            </a:prstGeom>
            <a:ln w="19050">
              <a:solidFill>
                <a:srgbClr val="1F3B63"/>
              </a:solidFill>
            </a:ln>
          </p:spPr>
          <p:txBody>
            <a:bodyPr wrap="square">
              <a:spAutoFit/>
            </a:bodyPr>
            <a:lstStyle/>
            <a:p>
              <a:pPr marL="112713" lvl="0"/>
              <a:r>
                <a:rPr lang="en-US" sz="1100" dirty="0">
                  <a:latin typeface="Georgia"/>
                </a:rPr>
                <a:t>The Platform Committee Chairs present the committee’s report to the Convention</a:t>
              </a:r>
            </a:p>
          </p:txBody>
        </p:sp>
        <p:sp>
          <p:nvSpPr>
            <p:cNvPr id="66" name="Flowchart: Connector 65"/>
            <p:cNvSpPr>
              <a:spLocks noChangeAspect="1"/>
            </p:cNvSpPr>
            <p:nvPr/>
          </p:nvSpPr>
          <p:spPr>
            <a:xfrm>
              <a:off x="5064051" y="3270544"/>
              <a:ext cx="317484" cy="317484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rgbClr val="1F3B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73362" y="3281217"/>
              <a:ext cx="276284" cy="2221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4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01620" y="4971317"/>
            <a:ext cx="3750047" cy="600164"/>
            <a:chOff x="5064051" y="3691792"/>
            <a:chExt cx="3750047" cy="600164"/>
          </a:xfrm>
        </p:grpSpPr>
        <p:sp>
          <p:nvSpPr>
            <p:cNvPr id="40" name="Rectangle 39"/>
            <p:cNvSpPr/>
            <p:nvPr/>
          </p:nvSpPr>
          <p:spPr>
            <a:xfrm>
              <a:off x="5233851" y="3691792"/>
              <a:ext cx="3580247" cy="600164"/>
            </a:xfrm>
            <a:prstGeom prst="rect">
              <a:avLst/>
            </a:prstGeom>
            <a:ln w="19050">
              <a:solidFill>
                <a:srgbClr val="1F3B63"/>
              </a:solidFill>
            </a:ln>
          </p:spPr>
          <p:txBody>
            <a:bodyPr wrap="square">
              <a:spAutoFit/>
            </a:bodyPr>
            <a:lstStyle/>
            <a:p>
              <a:pPr marL="112713" lvl="0"/>
              <a:r>
                <a:rPr lang="en-US" sz="1100" dirty="0">
                  <a:latin typeface="Georgia"/>
                </a:rPr>
                <a:t>The Platform is voted on, using email ballots, by the full body of convention delegates during the Democratic Convention</a:t>
              </a:r>
            </a:p>
          </p:txBody>
        </p:sp>
        <p:sp>
          <p:nvSpPr>
            <p:cNvPr id="68" name="Flowchart: Connector 67"/>
            <p:cNvSpPr>
              <a:spLocks noChangeAspect="1"/>
            </p:cNvSpPr>
            <p:nvPr/>
          </p:nvSpPr>
          <p:spPr>
            <a:xfrm>
              <a:off x="5064051" y="3744616"/>
              <a:ext cx="317484" cy="317484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rgbClr val="1F3B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084651" y="3766578"/>
              <a:ext cx="276284" cy="2221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5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00494C1-385B-4CB4-B61C-586D88DF42BC}"/>
              </a:ext>
            </a:extLst>
          </p:cNvPr>
          <p:cNvGrpSpPr/>
          <p:nvPr/>
        </p:nvGrpSpPr>
        <p:grpSpPr>
          <a:xfrm>
            <a:off x="403412" y="0"/>
            <a:ext cx="2648013" cy="503434"/>
            <a:chOff x="403412" y="0"/>
            <a:chExt cx="2648013" cy="50343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A3407A2-39E9-4D3D-A7E4-BDBD0D42ADD6}"/>
                </a:ext>
              </a:extLst>
            </p:cNvPr>
            <p:cNvSpPr/>
            <p:nvPr/>
          </p:nvSpPr>
          <p:spPr>
            <a:xfrm>
              <a:off x="403412" y="0"/>
              <a:ext cx="2648013" cy="503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 descr="A close up of a sign&#10;&#10;Description automatically generated">
              <a:extLst>
                <a:ext uri="{FF2B5EF4-FFF2-40B4-BE49-F238E27FC236}">
                  <a16:creationId xmlns:a16="http://schemas.microsoft.com/office/drawing/2014/main" id="{536CF291-2116-4FEE-9687-797AE257A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412" y="60065"/>
              <a:ext cx="1695236" cy="443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399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"/>
          <p:cNvSpPr txBox="1">
            <a:spLocks noGrp="1"/>
          </p:cNvSpPr>
          <p:nvPr>
            <p:ph type="ctrTitle"/>
          </p:nvPr>
        </p:nvSpPr>
        <p:spPr>
          <a:xfrm>
            <a:off x="403412" y="1122363"/>
            <a:ext cx="8447980" cy="111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Roadmap</a:t>
            </a:r>
            <a:endParaRPr/>
          </a:p>
        </p:txBody>
      </p:sp>
      <p:cxnSp>
        <p:nvCxnSpPr>
          <p:cNvPr id="50" name="Google Shape;50;p2"/>
          <p:cNvCxnSpPr/>
          <p:nvPr/>
        </p:nvCxnSpPr>
        <p:spPr>
          <a:xfrm rot="10800000">
            <a:off x="1032097" y="2021161"/>
            <a:ext cx="0" cy="9144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" name="Google Shape;51;p2"/>
          <p:cNvSpPr/>
          <p:nvPr/>
        </p:nvSpPr>
        <p:spPr>
          <a:xfrm>
            <a:off x="941536" y="2403086"/>
            <a:ext cx="181122" cy="182880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</a:pPr>
            <a:endParaRPr sz="18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941536" y="1915795"/>
            <a:ext cx="181122" cy="18288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</a:pPr>
            <a:endParaRPr sz="18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1152401" y="1825257"/>
            <a:ext cx="4153024" cy="13233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Overview of </a:t>
            </a:r>
            <a:r>
              <a:rPr lang="en-US" sz="1600" dirty="0">
                <a:latin typeface="Georgia"/>
                <a:ea typeface="Georgia"/>
                <a:cs typeface="Georgia"/>
                <a:sym typeface="Georgia"/>
              </a:rPr>
              <a:t>US presidential elections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2020 primary in review </a:t>
            </a:r>
            <a:endParaRPr sz="16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2020 look ahead </a:t>
            </a:r>
            <a:endParaRPr sz="16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941536" y="2881182"/>
            <a:ext cx="181122" cy="182880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</a:pPr>
            <a:endParaRPr sz="18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B03C42F-8561-4065-AB6E-0CD436216551}"/>
              </a:ext>
            </a:extLst>
          </p:cNvPr>
          <p:cNvGrpSpPr/>
          <p:nvPr/>
        </p:nvGrpSpPr>
        <p:grpSpPr>
          <a:xfrm>
            <a:off x="403412" y="0"/>
            <a:ext cx="2648013" cy="503434"/>
            <a:chOff x="403412" y="0"/>
            <a:chExt cx="2648013" cy="50343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AF2E43-D876-4ECD-99B0-33F0F5203662}"/>
                </a:ext>
              </a:extLst>
            </p:cNvPr>
            <p:cNvSpPr/>
            <p:nvPr/>
          </p:nvSpPr>
          <p:spPr>
            <a:xfrm>
              <a:off x="403412" y="0"/>
              <a:ext cx="2648013" cy="503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close up of a sign&#10;&#10;Description automatically generated">
              <a:extLst>
                <a:ext uri="{FF2B5EF4-FFF2-40B4-BE49-F238E27FC236}">
                  <a16:creationId xmlns:a16="http://schemas.microsoft.com/office/drawing/2014/main" id="{94C3D348-27E5-494C-9ECD-258674A37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412" y="60065"/>
              <a:ext cx="1695236" cy="4433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2810" y="1217516"/>
            <a:ext cx="1161288" cy="116128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"/>
          <p:cNvSpPr txBox="1">
            <a:spLocks noGrp="1"/>
          </p:cNvSpPr>
          <p:nvPr>
            <p:ph type="sldNum" idx="12"/>
          </p:nvPr>
        </p:nvSpPr>
        <p:spPr>
          <a:xfrm>
            <a:off x="6457950" y="6302561"/>
            <a:ext cx="22736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401620" y="757881"/>
            <a:ext cx="84124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rgia"/>
              <a:buNone/>
            </a:pPr>
            <a:r>
              <a:rPr lang="en-US"/>
              <a:t>An overview of the US presidential election process</a:t>
            </a: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471958" y="2316677"/>
            <a:ext cx="1828803" cy="706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Step 1: </a:t>
            </a:r>
            <a:endParaRPr/>
          </a:p>
          <a:p>
            <a:pPr marL="0" marR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Primaries and Caucuses</a:t>
            </a:r>
            <a:endParaRPr sz="14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471957" y="3654607"/>
            <a:ext cx="1828803" cy="823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Step 2: </a:t>
            </a:r>
            <a:endParaRPr/>
          </a:p>
          <a:p>
            <a:pPr marL="0" marR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National Conventions</a:t>
            </a:r>
            <a:endParaRPr sz="14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" name="Google Shape;65;p3"/>
          <p:cNvSpPr/>
          <p:nvPr/>
        </p:nvSpPr>
        <p:spPr>
          <a:xfrm>
            <a:off x="471957" y="5205608"/>
            <a:ext cx="1828803" cy="604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Step 3: </a:t>
            </a:r>
            <a:endParaRPr/>
          </a:p>
          <a:p>
            <a:pPr marL="0" marR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General Election</a:t>
            </a:r>
            <a:endParaRPr sz="14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2588139" y="2244503"/>
            <a:ext cx="2506376" cy="849739"/>
          </a:xfrm>
          <a:prstGeom prst="rect">
            <a:avLst/>
          </a:prstGeom>
          <a:solidFill>
            <a:srgbClr val="E7E5E1"/>
          </a:solidFill>
          <a:ln w="28575" cap="flat" cmpd="sng">
            <a:solidFill>
              <a:srgbClr val="1F3B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DNC Primary</a:t>
            </a:r>
            <a:endParaRPr/>
          </a:p>
          <a:p>
            <a:pPr marL="171450" marR="0" lvl="0" indent="-1714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•"/>
            </a:pPr>
            <a:r>
              <a:rPr lang="en-US" sz="1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All Democratic delegates are allocated proportionally based on the outcome of each state’s primary contest </a:t>
            </a:r>
            <a:endParaRPr/>
          </a:p>
        </p:txBody>
      </p:sp>
      <p:sp>
        <p:nvSpPr>
          <p:cNvPr id="67" name="Google Shape;67;p3"/>
          <p:cNvSpPr/>
          <p:nvPr/>
        </p:nvSpPr>
        <p:spPr>
          <a:xfrm>
            <a:off x="5795236" y="2244503"/>
            <a:ext cx="2505456" cy="850392"/>
          </a:xfrm>
          <a:prstGeom prst="rect">
            <a:avLst/>
          </a:prstGeom>
          <a:solidFill>
            <a:srgbClr val="E7E5E1"/>
          </a:solidFill>
          <a:ln w="28575" cap="flat" cmpd="sng">
            <a:solidFill>
              <a:srgbClr val="8F27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RNC Primary</a:t>
            </a:r>
            <a:endParaRPr/>
          </a:p>
          <a:p>
            <a:pPr marL="171450" marR="0" lvl="0" indent="-1714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•"/>
            </a:pPr>
            <a:r>
              <a:rPr lang="en-US" sz="1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GOP delegates are allocated either proportionally, via a winner-takes-all system, or a hybrid of the two</a:t>
            </a:r>
            <a:endParaRPr sz="10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2588139" y="3420387"/>
            <a:ext cx="2506376" cy="1292292"/>
          </a:xfrm>
          <a:prstGeom prst="rect">
            <a:avLst/>
          </a:prstGeom>
          <a:solidFill>
            <a:srgbClr val="E7E5E1"/>
          </a:solidFill>
          <a:ln w="28575" cap="flat" cmpd="sng">
            <a:solidFill>
              <a:srgbClr val="1F3B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DNC National Convention</a:t>
            </a:r>
            <a:endParaRPr/>
          </a:p>
          <a:p>
            <a:pPr marL="171450" marR="0" lvl="0" indent="-1714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•"/>
            </a:pPr>
            <a:r>
              <a:rPr lang="en-US" sz="1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 candidate needs </a:t>
            </a:r>
            <a:r>
              <a:rPr lang="en-US" sz="10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1,991 pledged delegates</a:t>
            </a:r>
            <a:r>
              <a:rPr lang="en-US" sz="1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to win</a:t>
            </a:r>
            <a:endParaRPr/>
          </a:p>
          <a:p>
            <a:pPr marL="171450" marR="0" lvl="0" indent="-17145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•"/>
            </a:pPr>
            <a:r>
              <a:rPr lang="en-US" sz="1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If no candidates wins a majority, the convention is contested and </a:t>
            </a:r>
            <a:r>
              <a:rPr lang="en-US" sz="10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&gt;2,375 pledged + unpledged delegates </a:t>
            </a:r>
            <a:r>
              <a:rPr lang="en-US" sz="1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are needed to win</a:t>
            </a: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5794316" y="3420387"/>
            <a:ext cx="2506376" cy="1292293"/>
          </a:xfrm>
          <a:prstGeom prst="rect">
            <a:avLst/>
          </a:prstGeom>
          <a:solidFill>
            <a:srgbClr val="E7E5E1"/>
          </a:solidFill>
          <a:ln w="28575" cap="flat" cmpd="sng">
            <a:solidFill>
              <a:srgbClr val="8F27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RNC National Convention</a:t>
            </a:r>
            <a:endParaRPr/>
          </a:p>
          <a:p>
            <a:pPr marL="171450" marR="0" lvl="0" indent="-1714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•"/>
            </a:pPr>
            <a:r>
              <a:rPr lang="en-US" sz="1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 candidate needs </a:t>
            </a:r>
            <a:r>
              <a:rPr lang="en-US" sz="10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1,276 delegates </a:t>
            </a:r>
            <a:r>
              <a:rPr lang="en-US" sz="1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to win (pledged + unpledged)</a:t>
            </a:r>
            <a:endParaRPr/>
          </a:p>
          <a:p>
            <a:pPr marL="171450" marR="0" lvl="0" indent="-17145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•"/>
            </a:pPr>
            <a:r>
              <a:rPr lang="en-US" sz="1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Pledged delegates are bound to vote based on the results of their state primary in the first ballot, but are not bound in subsequent ballots</a:t>
            </a:r>
            <a:endParaRPr sz="10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0" name="Google Shape;7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53697" y="1180617"/>
            <a:ext cx="1163244" cy="116324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3"/>
          <p:cNvSpPr/>
          <p:nvPr/>
        </p:nvSpPr>
        <p:spPr>
          <a:xfrm>
            <a:off x="2588139" y="5067221"/>
            <a:ext cx="5712553" cy="881408"/>
          </a:xfrm>
          <a:prstGeom prst="rect">
            <a:avLst/>
          </a:prstGeom>
          <a:solidFill>
            <a:srgbClr val="E7E5E1"/>
          </a:solidFill>
          <a:ln w="28575" cap="flat" cmpd="sng">
            <a:solidFill>
              <a:srgbClr val="676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General Election</a:t>
            </a:r>
            <a:endParaRPr/>
          </a:p>
          <a:p>
            <a:pPr marL="171450" marR="0" lvl="0" indent="-1714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•"/>
            </a:pPr>
            <a:r>
              <a:rPr lang="en-US" sz="1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US citizens vote for the candidate of their choice, which translates into a vote for an elector</a:t>
            </a:r>
            <a:endParaRPr/>
          </a:p>
          <a:p>
            <a:pPr marL="171450" marR="0" lvl="0" indent="-17145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•"/>
            </a:pPr>
            <a:r>
              <a:rPr lang="en-US" sz="1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Electors from each state cast their vote for a candidate based on election results in their state</a:t>
            </a:r>
            <a:endParaRPr/>
          </a:p>
          <a:p>
            <a:pPr marL="171450" marR="0" lvl="0" indent="-17145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•"/>
            </a:pPr>
            <a:r>
              <a:rPr lang="en-US" sz="10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270 electoral college votes are needed to win</a:t>
            </a:r>
            <a:endParaRPr/>
          </a:p>
        </p:txBody>
      </p:sp>
      <p:sp>
        <p:nvSpPr>
          <p:cNvPr id="72" name="Google Shape;72;p3"/>
          <p:cNvSpPr txBox="1"/>
          <p:nvPr/>
        </p:nvSpPr>
        <p:spPr>
          <a:xfrm>
            <a:off x="404808" y="6422607"/>
            <a:ext cx="3043242" cy="34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Slide last updated on: February 13, 2020</a:t>
            </a:r>
            <a:endParaRPr sz="7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404807" y="6220588"/>
            <a:ext cx="8247721" cy="191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Sources: Ballotpedia; USA.gov.</a:t>
            </a:r>
            <a:endParaRPr sz="700" b="0" i="0" u="none" strike="noStrike" cap="none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4" name="Google Shape;74;p3"/>
          <p:cNvSpPr/>
          <p:nvPr/>
        </p:nvSpPr>
        <p:spPr>
          <a:xfrm>
            <a:off x="3640765" y="3097181"/>
            <a:ext cx="389107" cy="31241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1F3B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5" name="Google Shape;75;p3"/>
          <p:cNvSpPr/>
          <p:nvPr/>
        </p:nvSpPr>
        <p:spPr>
          <a:xfrm>
            <a:off x="3640764" y="4727421"/>
            <a:ext cx="389107" cy="31241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1F3B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6" name="Google Shape;76;p3"/>
          <p:cNvSpPr/>
          <p:nvPr/>
        </p:nvSpPr>
        <p:spPr>
          <a:xfrm>
            <a:off x="6852950" y="3096199"/>
            <a:ext cx="389107" cy="31241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F271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6848856" y="4727448"/>
            <a:ext cx="389107" cy="31241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F271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2900C1-A470-4BA3-B505-3407CBA63CDD}"/>
              </a:ext>
            </a:extLst>
          </p:cNvPr>
          <p:cNvGrpSpPr/>
          <p:nvPr/>
        </p:nvGrpSpPr>
        <p:grpSpPr>
          <a:xfrm>
            <a:off x="403412" y="0"/>
            <a:ext cx="2648013" cy="503434"/>
            <a:chOff x="403412" y="0"/>
            <a:chExt cx="2648013" cy="50343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C4B36F2-4D3D-43D8-8322-CF5435AE62C5}"/>
                </a:ext>
              </a:extLst>
            </p:cNvPr>
            <p:cNvSpPr/>
            <p:nvPr/>
          </p:nvSpPr>
          <p:spPr>
            <a:xfrm>
              <a:off x="403412" y="0"/>
              <a:ext cx="2648013" cy="503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D16ADB5E-8559-4C7C-BA71-974E5553B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3412" y="60065"/>
              <a:ext cx="1695236" cy="4433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Elbow Connector 24"/>
          <p:cNvCxnSpPr/>
          <p:nvPr/>
        </p:nvCxnSpPr>
        <p:spPr>
          <a:xfrm rot="16200000" flipH="1">
            <a:off x="724436" y="4631605"/>
            <a:ext cx="568275" cy="576788"/>
          </a:xfrm>
          <a:prstGeom prst="bentConnector2">
            <a:avLst/>
          </a:prstGeom>
          <a:ln w="28575">
            <a:solidFill>
              <a:srgbClr val="1F3B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16200000" flipH="1">
            <a:off x="724439" y="2805859"/>
            <a:ext cx="568275" cy="576788"/>
          </a:xfrm>
          <a:prstGeom prst="bentConnector2">
            <a:avLst/>
          </a:prstGeom>
          <a:ln w="28575">
            <a:solidFill>
              <a:srgbClr val="1F3B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6200000" flipH="1">
            <a:off x="282479" y="3187529"/>
            <a:ext cx="1452195" cy="576788"/>
          </a:xfrm>
          <a:prstGeom prst="bentConnector2">
            <a:avLst/>
          </a:prstGeom>
          <a:ln w="28575">
            <a:solidFill>
              <a:srgbClr val="1F3B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rot="16200000" flipH="1">
            <a:off x="551373" y="3034811"/>
            <a:ext cx="914400" cy="576788"/>
          </a:xfrm>
          <a:prstGeom prst="bentConnector2">
            <a:avLst/>
          </a:prstGeom>
          <a:ln w="28575">
            <a:solidFill>
              <a:srgbClr val="1F3B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7398A3-3D67-41EC-B411-1428348954E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Democratic National Committee (DNC) rules on presidential primary delegates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0178" y="2645321"/>
            <a:ext cx="5188916" cy="434396"/>
          </a:xfrm>
          <a:prstGeom prst="rect">
            <a:avLst/>
          </a:prstGeom>
          <a:solidFill>
            <a:srgbClr val="1F3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7432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Pledged delegates: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Elected to the national convention during state primary contests and are “pledged” to a presidential candidate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9020" y="5618222"/>
            <a:ext cx="8252604" cy="542342"/>
          </a:xfrm>
          <a:prstGeom prst="rect">
            <a:avLst/>
          </a:prstGeom>
          <a:noFill/>
          <a:ln w="28575">
            <a:solidFill>
              <a:srgbClr val="1F3B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3152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How delegates are allocated to candidates: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For all Democratic primary contests, delegates are allocated proportionally based on the outcome of each state’s primary contest, with a 15% threshold typically required to be awarded any delegates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9021" y="1591356"/>
            <a:ext cx="8257678" cy="540145"/>
          </a:xfrm>
          <a:prstGeom prst="rect">
            <a:avLst/>
          </a:prstGeom>
          <a:solidFill>
            <a:srgbClr val="1F3B6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3152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How delegates are awarded to states: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Each state is given delegates based on a formula factoring in the state’s popular vote for the Democratic nominee  in the last three elections, the state’s electoral votes, and the date of the state’s primary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19447" y="2652767"/>
            <a:ext cx="2582033" cy="2660904"/>
          </a:xfrm>
          <a:prstGeom prst="rect">
            <a:avLst/>
          </a:prstGeom>
          <a:noFill/>
          <a:ln w="28575">
            <a:solidFill>
              <a:srgbClr val="27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First ballot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(pledged delegates only):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150" normalizeH="0" baseline="0" noProof="0" dirty="0">
                <a:ln>
                  <a:noFill/>
                </a:ln>
                <a:solidFill>
                  <a:srgbClr val="1F3B6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1,991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delegates needed</a:t>
            </a:r>
            <a:endParaRPr kumimoji="0" lang="en-US" sz="1400" b="1" i="0" u="none" strike="noStrike" kern="120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150" normalizeH="0" baseline="0" noProof="0" dirty="0">
                <a:ln>
                  <a:noFill/>
                </a:ln>
                <a:solidFill>
                  <a:srgbClr val="1F3B6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3,979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 total delegates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Second ballot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(pledged+unpledged):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150" normalizeH="0" baseline="0" noProof="0" dirty="0">
                <a:ln>
                  <a:noFill/>
                </a:ln>
                <a:solidFill>
                  <a:srgbClr val="1F3B6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&gt;2,375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delegates needed</a:t>
            </a:r>
            <a:endParaRPr kumimoji="0" lang="en-US" sz="1400" b="1" i="0" u="none" strike="noStrike" kern="120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150" normalizeH="0" baseline="0" noProof="0" dirty="0">
                <a:ln>
                  <a:noFill/>
                </a:ln>
                <a:solidFill>
                  <a:srgbClr val="1F3B6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4,750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 total delegates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176" y="3170943"/>
            <a:ext cx="4831797" cy="365760"/>
          </a:xfrm>
          <a:prstGeom prst="rect">
            <a:avLst/>
          </a:prstGeom>
          <a:solidFill>
            <a:srgbClr val="D6E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Pledged district delegates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: distributed &amp; elected at the congressional or state legislative district level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75176" y="3600740"/>
            <a:ext cx="4831798" cy="338408"/>
          </a:xfrm>
          <a:prstGeom prst="rect">
            <a:avLst/>
          </a:prstGeom>
          <a:solidFill>
            <a:srgbClr val="D6E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Pledged at-large delegates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: distributed and elected statewide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75176" y="3996626"/>
            <a:ext cx="4831797" cy="365091"/>
          </a:xfrm>
          <a:prstGeom prst="rect">
            <a:avLst/>
          </a:prstGeom>
          <a:solidFill>
            <a:srgbClr val="D6E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Pledged PLEO delegates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: party leaders and elected officials that are often selected in a manner similar to at-large delegates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0178" y="4464888"/>
            <a:ext cx="5188915" cy="434396"/>
          </a:xfrm>
          <a:prstGeom prst="rect">
            <a:avLst/>
          </a:prstGeom>
          <a:solidFill>
            <a:srgbClr val="1F3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7432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Automatic delegates (superdelegates):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Unpledged delegates to the Democratic National Convention; unrequired to support a specific candidate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75176" y="4966811"/>
            <a:ext cx="4831796" cy="365760"/>
          </a:xfrm>
          <a:prstGeom prst="rect">
            <a:avLst/>
          </a:prstGeom>
          <a:solidFill>
            <a:srgbClr val="D6E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As of 2018,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automatic delegates are no longer allowed to vote on the first ballot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at a contested national convention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119443" y="2650107"/>
            <a:ext cx="2582037" cy="308122"/>
          </a:xfrm>
          <a:prstGeom prst="rect">
            <a:avLst/>
          </a:prstGeom>
          <a:solidFill>
            <a:srgbClr val="1F3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Delegates needed to win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7" name="Text Placeholder 18"/>
          <p:cNvSpPr txBox="1">
            <a:spLocks/>
          </p:cNvSpPr>
          <p:nvPr/>
        </p:nvSpPr>
        <p:spPr bwMode="auto">
          <a:xfrm>
            <a:off x="404808" y="6422607"/>
            <a:ext cx="3043242" cy="34059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MS PGothic" panose="020B0600070205080204" pitchFamily="34" charset="-128"/>
                <a:cs typeface="Georgia"/>
              </a:rPr>
              <a:t>Slide last updated on: February 12, 2020</a:t>
            </a:r>
          </a:p>
        </p:txBody>
      </p:sp>
      <p:sp>
        <p:nvSpPr>
          <p:cNvPr id="28" name="Text Placeholder 18"/>
          <p:cNvSpPr txBox="1">
            <a:spLocks/>
          </p:cNvSpPr>
          <p:nvPr/>
        </p:nvSpPr>
        <p:spPr bwMode="auto">
          <a:xfrm>
            <a:off x="404807" y="6220588"/>
            <a:ext cx="8247721" cy="19122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eorgia"/>
                <a:ea typeface="MS PGothic" panose="020B0600070205080204" pitchFamily="34" charset="-128"/>
                <a:cs typeface="Georgia"/>
              </a:rPr>
              <a:t>Sources: Ballotpedia.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1" y="1568287"/>
            <a:ext cx="755492" cy="7554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32" y="1607742"/>
            <a:ext cx="297683" cy="248703"/>
          </a:xfrm>
          <a:prstGeom prst="rect">
            <a:avLst/>
          </a:prstGeom>
        </p:spPr>
      </p:pic>
      <p:sp>
        <p:nvSpPr>
          <p:cNvPr id="9" name="Flowchart: Connector 8"/>
          <p:cNvSpPr/>
          <p:nvPr/>
        </p:nvSpPr>
        <p:spPr>
          <a:xfrm>
            <a:off x="498316" y="2607142"/>
            <a:ext cx="475488" cy="475488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1F3B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1598" y="2628300"/>
            <a:ext cx="328228" cy="370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98316" y="4444511"/>
            <a:ext cx="475488" cy="475488"/>
            <a:chOff x="580374" y="2799732"/>
            <a:chExt cx="475488" cy="475488"/>
          </a:xfrm>
        </p:grpSpPr>
        <p:sp>
          <p:nvSpPr>
            <p:cNvPr id="31" name="Flowchart: Connector 30"/>
            <p:cNvSpPr/>
            <p:nvPr/>
          </p:nvSpPr>
          <p:spPr>
            <a:xfrm>
              <a:off x="580374" y="2799732"/>
              <a:ext cx="475488" cy="475488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rgbClr val="1F3B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3656" y="2820890"/>
              <a:ext cx="328228" cy="3705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2</a:t>
              </a: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6527687" y="4867093"/>
            <a:ext cx="17650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527687" y="3669875"/>
            <a:ext cx="17650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4" y="5475007"/>
            <a:ext cx="868963" cy="868963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401620" y="2232866"/>
            <a:ext cx="8330004" cy="370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Types of delegates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8BD8088-A270-4F95-9403-B229CB911361}"/>
              </a:ext>
            </a:extLst>
          </p:cNvPr>
          <p:cNvGrpSpPr/>
          <p:nvPr/>
        </p:nvGrpSpPr>
        <p:grpSpPr>
          <a:xfrm>
            <a:off x="403412" y="0"/>
            <a:ext cx="2648013" cy="503434"/>
            <a:chOff x="403412" y="0"/>
            <a:chExt cx="2648013" cy="50343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A908B59-88F5-43FF-82A2-EE1D80D97E9F}"/>
                </a:ext>
              </a:extLst>
            </p:cNvPr>
            <p:cNvSpPr/>
            <p:nvPr/>
          </p:nvSpPr>
          <p:spPr>
            <a:xfrm>
              <a:off x="403412" y="0"/>
              <a:ext cx="2648013" cy="503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 descr="A close up of a sign&#10;&#10;Description automatically generated">
              <a:extLst>
                <a:ext uri="{FF2B5EF4-FFF2-40B4-BE49-F238E27FC236}">
                  <a16:creationId xmlns:a16="http://schemas.microsoft.com/office/drawing/2014/main" id="{DE18151D-4B77-4799-8879-4B5F88D04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3412" y="60065"/>
              <a:ext cx="1695236" cy="443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6860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Box 13"/>
          <p:cNvSpPr txBox="1">
            <a:spLocks noChangeArrowheads="1"/>
          </p:cNvSpPr>
          <p:nvPr/>
        </p:nvSpPr>
        <p:spPr bwMode="auto">
          <a:xfrm>
            <a:off x="401620" y="1668400"/>
            <a:ext cx="3392220" cy="51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BCCFEA"/>
                </a:solidFill>
                <a:effectLst/>
                <a:uLnTx/>
                <a:uFillTx/>
                <a:latin typeface="Verdana"/>
                <a:ea typeface="ＭＳ Ｐゴシック" charset="-128"/>
                <a:cs typeface="Verdana"/>
              </a:rPr>
              <a:t>■</a:t>
            </a: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AAC1E4"/>
                </a:solidFill>
                <a:effectLst/>
                <a:uLnTx/>
                <a:uFillTx/>
                <a:latin typeface="Verdana"/>
                <a:ea typeface="ＭＳ Ｐゴシック" charset="-128"/>
                <a:cs typeface="Verdana"/>
              </a:rPr>
              <a:t> 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charset="-128"/>
                <a:cs typeface="Verdana"/>
              </a:rPr>
              <a:t>&lt;50   </a:t>
            </a: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7FA3D7"/>
                </a:solidFill>
                <a:effectLst/>
                <a:uLnTx/>
                <a:uFillTx/>
                <a:latin typeface="Verdana"/>
                <a:ea typeface="ＭＳ Ｐゴシック" charset="-128"/>
                <a:cs typeface="Verdana"/>
              </a:rPr>
              <a:t>■</a:t>
            </a: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charset="-128"/>
                <a:cs typeface="Verdana"/>
              </a:rPr>
              <a:t> 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charset="-128"/>
                <a:cs typeface="Verdana"/>
              </a:rPr>
              <a:t>50-150   </a:t>
            </a: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3564A9"/>
                </a:solidFill>
                <a:effectLst/>
                <a:uLnTx/>
                <a:uFillTx/>
                <a:latin typeface="Verdana"/>
                <a:ea typeface="ＭＳ Ｐゴシック" charset="-128"/>
                <a:cs typeface="Verdana"/>
              </a:rPr>
              <a:t>■</a:t>
            </a: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charset="-128"/>
                <a:cs typeface="Verdana"/>
              </a:rPr>
              <a:t> 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charset="-128"/>
                <a:cs typeface="Verdana"/>
              </a:rPr>
              <a:t>150-250   </a:t>
            </a: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F3B63"/>
                </a:solidFill>
                <a:effectLst/>
                <a:uLnTx/>
                <a:uFillTx/>
                <a:latin typeface="Verdana"/>
                <a:ea typeface="ＭＳ Ｐゴシック" charset="-128"/>
                <a:cs typeface="Verdana"/>
              </a:rPr>
              <a:t>■</a:t>
            </a: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charset="-128"/>
                <a:cs typeface="Verdana"/>
              </a:rPr>
              <a:t> 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charset="-128"/>
                <a:cs typeface="Verdana"/>
              </a:rPr>
              <a:t>&gt;250</a:t>
            </a:r>
          </a:p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charset="-128"/>
                <a:cs typeface="Verdana"/>
              </a:rPr>
              <a:t>    </a:t>
            </a:r>
          </a:p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charset="-128"/>
                <a:cs typeface="Verdana"/>
              </a:rPr>
              <a:t>    Primary on Super Tuesday (Mar. 3)</a:t>
            </a:r>
          </a:p>
        </p:txBody>
      </p:sp>
      <p:sp>
        <p:nvSpPr>
          <p:cNvPr id="266" name="TextBox 138"/>
          <p:cNvSpPr txBox="1">
            <a:spLocks noChangeArrowheads="1"/>
          </p:cNvSpPr>
          <p:nvPr/>
        </p:nvSpPr>
        <p:spPr bwMode="auto">
          <a:xfrm>
            <a:off x="6692708" y="4999385"/>
            <a:ext cx="457200" cy="214312"/>
          </a:xfrm>
          <a:prstGeom prst="rect">
            <a:avLst/>
          </a:prstGeom>
          <a:solidFill>
            <a:srgbClr val="7FA3D7"/>
          </a:solidFill>
          <a:ln>
            <a:noFill/>
          </a:ln>
        </p:spPr>
        <p:txBody>
          <a:bodyPr wrap="none">
            <a:no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MD</a:t>
            </a:r>
          </a:p>
        </p:txBody>
      </p:sp>
      <p:sp>
        <p:nvSpPr>
          <p:cNvPr id="267" name="TextBox 138"/>
          <p:cNvSpPr txBox="1">
            <a:spLocks noChangeArrowheads="1"/>
          </p:cNvSpPr>
          <p:nvPr/>
        </p:nvSpPr>
        <p:spPr bwMode="auto">
          <a:xfrm>
            <a:off x="6692708" y="3757960"/>
            <a:ext cx="457200" cy="223837"/>
          </a:xfrm>
          <a:prstGeom prst="rect">
            <a:avLst/>
          </a:prstGeom>
          <a:solidFill>
            <a:srgbClr val="7FA3D7"/>
          </a:solidFill>
          <a:ln>
            <a:noFill/>
          </a:ln>
        </p:spPr>
        <p:txBody>
          <a:bodyPr wrap="none">
            <a:no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</a:t>
            </a:r>
          </a:p>
        </p:txBody>
      </p:sp>
      <p:sp>
        <p:nvSpPr>
          <p:cNvPr id="268" name="TextBox 138"/>
          <p:cNvSpPr txBox="1">
            <a:spLocks noChangeArrowheads="1"/>
          </p:cNvSpPr>
          <p:nvPr/>
        </p:nvSpPr>
        <p:spPr bwMode="auto">
          <a:xfrm>
            <a:off x="6692708" y="4007197"/>
            <a:ext cx="457200" cy="222250"/>
          </a:xfrm>
          <a:prstGeom prst="rect">
            <a:avLst/>
          </a:prstGeom>
          <a:solidFill>
            <a:srgbClr val="BCCFEA"/>
          </a:solidFill>
          <a:ln>
            <a:noFill/>
          </a:ln>
        </p:spPr>
        <p:txBody>
          <a:bodyPr wrap="none">
            <a:no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RI</a:t>
            </a:r>
          </a:p>
        </p:txBody>
      </p:sp>
      <p:sp>
        <p:nvSpPr>
          <p:cNvPr id="269" name="TextBox 138"/>
          <p:cNvSpPr txBox="1">
            <a:spLocks noChangeArrowheads="1"/>
          </p:cNvSpPr>
          <p:nvPr/>
        </p:nvSpPr>
        <p:spPr bwMode="auto">
          <a:xfrm>
            <a:off x="6692708" y="4254847"/>
            <a:ext cx="457200" cy="222250"/>
          </a:xfrm>
          <a:prstGeom prst="rect">
            <a:avLst/>
          </a:prstGeom>
          <a:solidFill>
            <a:srgbClr val="7FA3D7"/>
          </a:solidFill>
          <a:ln>
            <a:noFill/>
          </a:ln>
        </p:spPr>
        <p:txBody>
          <a:bodyPr wrap="none">
            <a:no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CT</a:t>
            </a:r>
          </a:p>
        </p:txBody>
      </p:sp>
      <p:sp>
        <p:nvSpPr>
          <p:cNvPr id="270" name="TextBox 138"/>
          <p:cNvSpPr txBox="1">
            <a:spLocks noChangeArrowheads="1"/>
          </p:cNvSpPr>
          <p:nvPr/>
        </p:nvSpPr>
        <p:spPr bwMode="auto">
          <a:xfrm>
            <a:off x="6692708" y="5239097"/>
            <a:ext cx="457200" cy="223838"/>
          </a:xfrm>
          <a:prstGeom prst="rect">
            <a:avLst/>
          </a:prstGeom>
          <a:solidFill>
            <a:srgbClr val="BCCFEA"/>
          </a:solidFill>
          <a:ln>
            <a:noFill/>
          </a:ln>
        </p:spPr>
        <p:txBody>
          <a:bodyPr wrap="none">
            <a:no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DC</a:t>
            </a:r>
          </a:p>
        </p:txBody>
      </p:sp>
      <p:sp>
        <p:nvSpPr>
          <p:cNvPr id="271" name="TextBox 138"/>
          <p:cNvSpPr txBox="1">
            <a:spLocks noChangeArrowheads="1"/>
          </p:cNvSpPr>
          <p:nvPr/>
        </p:nvSpPr>
        <p:spPr bwMode="auto">
          <a:xfrm>
            <a:off x="6692708" y="4750147"/>
            <a:ext cx="457200" cy="223838"/>
          </a:xfrm>
          <a:prstGeom prst="rect">
            <a:avLst/>
          </a:prstGeom>
          <a:solidFill>
            <a:srgbClr val="BCCFEA"/>
          </a:solidFill>
          <a:ln>
            <a:noFill/>
          </a:ln>
        </p:spPr>
        <p:txBody>
          <a:bodyPr wrap="none">
            <a:no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</a:p>
        </p:txBody>
      </p:sp>
      <p:sp>
        <p:nvSpPr>
          <p:cNvPr id="272" name="TextBox 271"/>
          <p:cNvSpPr txBox="1">
            <a:spLocks noChangeArrowheads="1"/>
          </p:cNvSpPr>
          <p:nvPr/>
        </p:nvSpPr>
        <p:spPr bwMode="auto">
          <a:xfrm>
            <a:off x="6692708" y="4502497"/>
            <a:ext cx="457200" cy="223838"/>
          </a:xfrm>
          <a:prstGeom prst="rect">
            <a:avLst/>
          </a:prstGeom>
          <a:solidFill>
            <a:srgbClr val="7FA3D7"/>
          </a:solidFill>
          <a:ln>
            <a:noFill/>
          </a:ln>
        </p:spPr>
        <p:txBody>
          <a:bodyPr wrap="none">
            <a:no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NJ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BC90E-502A-A54D-9BAE-6F74229062B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199039" y="3104436"/>
            <a:ext cx="951367" cy="9737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Georgia"/>
              </a:rPr>
              <a:t>California </a:t>
            </a: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Georgia"/>
              </a:rPr>
              <a:t>has</a:t>
            </a:r>
            <a: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Georgia"/>
              </a:rPr>
              <a:t> </a:t>
            </a:r>
            <a:r>
              <a:rPr kumimoji="0" lang="en-US" sz="950" b="1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Georgia"/>
              </a:rPr>
              <a:t>415 </a:t>
            </a: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Georgia"/>
              </a:rPr>
              <a:t>pledged Democratic delegates</a:t>
            </a:r>
          </a:p>
        </p:txBody>
      </p:sp>
      <p:sp>
        <p:nvSpPr>
          <p:cNvPr id="127" name="Text Placeholder 18"/>
          <p:cNvSpPr txBox="1">
            <a:spLocks/>
          </p:cNvSpPr>
          <p:nvPr/>
        </p:nvSpPr>
        <p:spPr bwMode="auto">
          <a:xfrm>
            <a:off x="404808" y="6422607"/>
            <a:ext cx="3043242" cy="34059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MS PGothic" panose="020B0600070205080204" pitchFamily="34" charset="-128"/>
                <a:cs typeface="Georgia"/>
              </a:rPr>
              <a:t>Slide last updated on: February 12, 2020</a:t>
            </a:r>
          </a:p>
        </p:txBody>
      </p:sp>
      <p:sp>
        <p:nvSpPr>
          <p:cNvPr id="128" name="Text Placeholder 18"/>
          <p:cNvSpPr txBox="1">
            <a:spLocks/>
          </p:cNvSpPr>
          <p:nvPr/>
        </p:nvSpPr>
        <p:spPr bwMode="auto">
          <a:xfrm>
            <a:off x="404807" y="6220588"/>
            <a:ext cx="8247721" cy="19122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eorgia"/>
                <a:ea typeface="MS PGothic" panose="020B0600070205080204" pitchFamily="34" charset="-128"/>
                <a:cs typeface="Georgia"/>
              </a:rPr>
              <a:t>Sources: Ballotpedia.</a:t>
            </a: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0F0B7C97-5E50-E043-9258-AFF34DC67F6D}"/>
              </a:ext>
            </a:extLst>
          </p:cNvPr>
          <p:cNvCxnSpPr/>
          <p:nvPr/>
        </p:nvCxnSpPr>
        <p:spPr>
          <a:xfrm rot="16200000" flipH="1">
            <a:off x="706297" y="3987410"/>
            <a:ext cx="278324" cy="457200"/>
          </a:xfrm>
          <a:prstGeom prst="bentConnector2">
            <a:avLst/>
          </a:prstGeom>
          <a:ln w="19050">
            <a:solidFill>
              <a:schemeClr val="accent6"/>
            </a:solidFill>
            <a:prstDash val="solid"/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4">
            <a:extLst>
              <a:ext uri="{FF2B5EF4-FFF2-40B4-BE49-F238E27FC236}">
                <a16:creationId xmlns:a16="http://schemas.microsoft.com/office/drawing/2014/main" id="{2D1B5491-4742-0743-B5CE-587E2B8FC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20" y="1689726"/>
            <a:ext cx="2751006" cy="215444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811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Verdana"/>
              <a:ea typeface="ＭＳ Ｐゴシック" panose="020B0600070205080204" pitchFamily="34" charset="-128"/>
              <a:cs typeface="Verdana"/>
            </a:endParaRPr>
          </a:p>
        </p:txBody>
      </p:sp>
      <p:sp>
        <p:nvSpPr>
          <p:cNvPr id="131" name="Rectangle 14">
            <a:extLst>
              <a:ext uri="{FF2B5EF4-FFF2-40B4-BE49-F238E27FC236}">
                <a16:creationId xmlns:a16="http://schemas.microsoft.com/office/drawing/2014/main" id="{B94512C0-77A9-3E42-B579-0736B3558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20" y="1413827"/>
            <a:ext cx="6567506" cy="27699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811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ＭＳ Ｐゴシック" panose="020B0600070205080204" pitchFamily="34" charset="-128"/>
                <a:cs typeface="+mn-cs"/>
              </a:rPr>
              <a:t>Number of pledged delegates by state, 2020 Democratic presidential primary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BA556D-5146-3242-94D4-057C01555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California has vastly more Democratic delegates than any other state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7075146" y="1705869"/>
            <a:ext cx="1738954" cy="1141563"/>
          </a:xfrm>
          <a:prstGeom prst="rect">
            <a:avLst/>
          </a:prstGeom>
          <a:noFill/>
          <a:ln w="19050">
            <a:solidFill>
              <a:srgbClr val="1F3B6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Verdana" panose="020B0604030504040204" pitchFamily="34" charset="0"/>
                <a:cs typeface="+mn-cs"/>
              </a:rPr>
              <a:t>Puerto Rico: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51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Verdana" panose="020B0604030504040204" pitchFamily="34" charset="0"/>
                <a:cs typeface="+mn-cs"/>
              </a:rPr>
              <a:t>Guam: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Verdana" panose="020B0604030504040204" pitchFamily="34" charset="0"/>
                <a:cs typeface="+mn-cs"/>
              </a:rPr>
              <a:t>Virgin Islands: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Verdana" panose="020B0604030504040204" pitchFamily="34" charset="0"/>
                <a:cs typeface="+mn-cs"/>
              </a:rPr>
              <a:t>American Samoa: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Verdana" panose="020B0604030504040204" pitchFamily="34" charset="0"/>
                <a:cs typeface="+mn-cs"/>
              </a:rPr>
              <a:t>Northern Marianas: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Verdana" panose="020B0604030504040204" pitchFamily="34" charset="0"/>
                <a:cs typeface="+mn-cs"/>
              </a:rPr>
              <a:t>Democrats Abroad: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13</a:t>
            </a:r>
          </a:p>
        </p:txBody>
      </p:sp>
      <p:cxnSp>
        <p:nvCxnSpPr>
          <p:cNvPr id="130" name="Straight Arrow Connector 129"/>
          <p:cNvCxnSpPr/>
          <p:nvPr/>
        </p:nvCxnSpPr>
        <p:spPr>
          <a:xfrm rot="5400000">
            <a:off x="5713209" y="3066983"/>
            <a:ext cx="457200" cy="0"/>
          </a:xfrm>
          <a:prstGeom prst="straightConnector1">
            <a:avLst/>
          </a:prstGeom>
          <a:ln w="19050">
            <a:solidFill>
              <a:schemeClr val="accent6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/>
          <p:nvPr/>
        </p:nvSpPr>
        <p:spPr>
          <a:xfrm>
            <a:off x="4712132" y="2227293"/>
            <a:ext cx="146808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anchor="ctr" anchorCtr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Georgia"/>
              </a:rPr>
              <a:t>New York </a:t>
            </a: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Georgia"/>
              </a:rPr>
              <a:t>has</a:t>
            </a:r>
            <a: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Georgia"/>
              </a:rPr>
              <a:t> </a:t>
            </a:r>
            <a:r>
              <a:rPr kumimoji="0" lang="en-US" sz="950" b="1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Georgia"/>
              </a:rPr>
              <a:t>274  </a:t>
            </a: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Georgia"/>
              </a:rPr>
              <a:t>pledged Democratic delegates</a:t>
            </a:r>
          </a:p>
        </p:txBody>
      </p:sp>
      <p:sp>
        <p:nvSpPr>
          <p:cNvPr id="159" name="Freeform 26"/>
          <p:cNvSpPr>
            <a:spLocks/>
          </p:cNvSpPr>
          <p:nvPr/>
        </p:nvSpPr>
        <p:spPr bwMode="auto">
          <a:xfrm>
            <a:off x="1176761" y="4990182"/>
            <a:ext cx="887145" cy="751806"/>
          </a:xfrm>
          <a:custGeom>
            <a:avLst/>
            <a:gdLst>
              <a:gd name="T0" fmla="*/ 913852 w 450"/>
              <a:gd name="T1" fmla="*/ 622508 h 356"/>
              <a:gd name="T2" fmla="*/ 840492 w 450"/>
              <a:gd name="T3" fmla="*/ 565916 h 356"/>
              <a:gd name="T4" fmla="*/ 773421 w 450"/>
              <a:gd name="T5" fmla="*/ 507229 h 356"/>
              <a:gd name="T6" fmla="*/ 714733 w 450"/>
              <a:gd name="T7" fmla="*/ 528188 h 356"/>
              <a:gd name="T8" fmla="*/ 641373 w 450"/>
              <a:gd name="T9" fmla="*/ 496749 h 356"/>
              <a:gd name="T10" fmla="*/ 563822 w 450"/>
              <a:gd name="T11" fmla="*/ 301822 h 356"/>
              <a:gd name="T12" fmla="*/ 503038 w 450"/>
              <a:gd name="T13" fmla="*/ 46112 h 356"/>
              <a:gd name="T14" fmla="*/ 459022 w 450"/>
              <a:gd name="T15" fmla="*/ 35632 h 356"/>
              <a:gd name="T16" fmla="*/ 396142 w 450"/>
              <a:gd name="T17" fmla="*/ 35632 h 356"/>
              <a:gd name="T18" fmla="*/ 337455 w 450"/>
              <a:gd name="T19" fmla="*/ 29344 h 356"/>
              <a:gd name="T20" fmla="*/ 291343 w 450"/>
              <a:gd name="T21" fmla="*/ 10480 h 356"/>
              <a:gd name="T22" fmla="*/ 241039 w 450"/>
              <a:gd name="T23" fmla="*/ 0 h 356"/>
              <a:gd name="T24" fmla="*/ 184447 w 450"/>
              <a:gd name="T25" fmla="*/ 18864 h 356"/>
              <a:gd name="T26" fmla="*/ 127855 w 450"/>
              <a:gd name="T27" fmla="*/ 33536 h 356"/>
              <a:gd name="T28" fmla="*/ 88032 w 450"/>
              <a:gd name="T29" fmla="*/ 98511 h 356"/>
              <a:gd name="T30" fmla="*/ 62880 w 450"/>
              <a:gd name="T31" fmla="*/ 127855 h 356"/>
              <a:gd name="T32" fmla="*/ 104800 w 450"/>
              <a:gd name="T33" fmla="*/ 190735 h 356"/>
              <a:gd name="T34" fmla="*/ 134143 w 450"/>
              <a:gd name="T35" fmla="*/ 236846 h 356"/>
              <a:gd name="T36" fmla="*/ 96416 w 450"/>
              <a:gd name="T37" fmla="*/ 215887 h 356"/>
              <a:gd name="T38" fmla="*/ 37728 w 450"/>
              <a:gd name="T39" fmla="*/ 224270 h 356"/>
              <a:gd name="T40" fmla="*/ 10480 w 450"/>
              <a:gd name="T41" fmla="*/ 253614 h 356"/>
              <a:gd name="T42" fmla="*/ 27248 w 450"/>
              <a:gd name="T43" fmla="*/ 295534 h 356"/>
              <a:gd name="T44" fmla="*/ 58688 w 450"/>
              <a:gd name="T45" fmla="*/ 316494 h 356"/>
              <a:gd name="T46" fmla="*/ 125759 w 450"/>
              <a:gd name="T47" fmla="*/ 314398 h 356"/>
              <a:gd name="T48" fmla="*/ 138335 w 450"/>
              <a:gd name="T49" fmla="*/ 350030 h 356"/>
              <a:gd name="T50" fmla="*/ 96416 w 450"/>
              <a:gd name="T51" fmla="*/ 362606 h 356"/>
              <a:gd name="T52" fmla="*/ 67072 w 450"/>
              <a:gd name="T53" fmla="*/ 375181 h 356"/>
              <a:gd name="T54" fmla="*/ 46112 w 450"/>
              <a:gd name="T55" fmla="*/ 398237 h 356"/>
              <a:gd name="T56" fmla="*/ 8384 w 450"/>
              <a:gd name="T57" fmla="*/ 444349 h 356"/>
              <a:gd name="T58" fmla="*/ 23056 w 450"/>
              <a:gd name="T59" fmla="*/ 496749 h 356"/>
              <a:gd name="T60" fmla="*/ 46112 w 450"/>
              <a:gd name="T61" fmla="*/ 542860 h 356"/>
              <a:gd name="T62" fmla="*/ 88032 w 450"/>
              <a:gd name="T63" fmla="*/ 570108 h 356"/>
              <a:gd name="T64" fmla="*/ 134143 w 450"/>
              <a:gd name="T65" fmla="*/ 599452 h 356"/>
              <a:gd name="T66" fmla="*/ 167679 w 450"/>
              <a:gd name="T67" fmla="*/ 616220 h 356"/>
              <a:gd name="T68" fmla="*/ 209599 w 450"/>
              <a:gd name="T69" fmla="*/ 612028 h 356"/>
              <a:gd name="T70" fmla="*/ 167679 w 450"/>
              <a:gd name="T71" fmla="*/ 702155 h 356"/>
              <a:gd name="T72" fmla="*/ 115280 w 450"/>
              <a:gd name="T73" fmla="*/ 727307 h 356"/>
              <a:gd name="T74" fmla="*/ 150911 w 450"/>
              <a:gd name="T75" fmla="*/ 739883 h 356"/>
              <a:gd name="T76" fmla="*/ 211695 w 450"/>
              <a:gd name="T77" fmla="*/ 697963 h 356"/>
              <a:gd name="T78" fmla="*/ 245231 w 450"/>
              <a:gd name="T79" fmla="*/ 670716 h 356"/>
              <a:gd name="T80" fmla="*/ 289247 w 450"/>
              <a:gd name="T81" fmla="*/ 639276 h 356"/>
              <a:gd name="T82" fmla="*/ 310207 w 450"/>
              <a:gd name="T83" fmla="*/ 616220 h 356"/>
              <a:gd name="T84" fmla="*/ 301823 w 450"/>
              <a:gd name="T85" fmla="*/ 574300 h 356"/>
              <a:gd name="T86" fmla="*/ 343743 w 450"/>
              <a:gd name="T87" fmla="*/ 505133 h 356"/>
              <a:gd name="T88" fmla="*/ 356318 w 450"/>
              <a:gd name="T89" fmla="*/ 519805 h 356"/>
              <a:gd name="T90" fmla="*/ 341647 w 450"/>
              <a:gd name="T91" fmla="*/ 580588 h 356"/>
              <a:gd name="T92" fmla="*/ 389854 w 450"/>
              <a:gd name="T93" fmla="*/ 557532 h 356"/>
              <a:gd name="T94" fmla="*/ 427582 w 450"/>
              <a:gd name="T95" fmla="*/ 534476 h 356"/>
              <a:gd name="T96" fmla="*/ 433870 w 450"/>
              <a:gd name="T97" fmla="*/ 500941 h 356"/>
              <a:gd name="T98" fmla="*/ 492558 w 450"/>
              <a:gd name="T99" fmla="*/ 509325 h 356"/>
              <a:gd name="T100" fmla="*/ 557534 w 450"/>
              <a:gd name="T101" fmla="*/ 519805 h 356"/>
              <a:gd name="T102" fmla="*/ 630893 w 450"/>
              <a:gd name="T103" fmla="*/ 523996 h 356"/>
              <a:gd name="T104" fmla="*/ 687485 w 450"/>
              <a:gd name="T105" fmla="*/ 544956 h 356"/>
              <a:gd name="T106" fmla="*/ 731501 w 450"/>
              <a:gd name="T107" fmla="*/ 568012 h 356"/>
              <a:gd name="T108" fmla="*/ 765037 w 450"/>
              <a:gd name="T109" fmla="*/ 551244 h 356"/>
              <a:gd name="T110" fmla="*/ 832108 w 450"/>
              <a:gd name="T111" fmla="*/ 593164 h 356"/>
              <a:gd name="T112" fmla="*/ 882412 w 450"/>
              <a:gd name="T113" fmla="*/ 635084 h 356"/>
              <a:gd name="T114" fmla="*/ 928524 w 450"/>
              <a:gd name="T115" fmla="*/ 679099 h 35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50" h="356">
                <a:moveTo>
                  <a:pt x="443" y="324"/>
                </a:moveTo>
                <a:lnTo>
                  <a:pt x="445" y="323"/>
                </a:lnTo>
                <a:lnTo>
                  <a:pt x="449" y="318"/>
                </a:lnTo>
                <a:lnTo>
                  <a:pt x="450" y="311"/>
                </a:lnTo>
                <a:lnTo>
                  <a:pt x="444" y="303"/>
                </a:lnTo>
                <a:lnTo>
                  <a:pt x="436" y="297"/>
                </a:lnTo>
                <a:lnTo>
                  <a:pt x="430" y="294"/>
                </a:lnTo>
                <a:lnTo>
                  <a:pt x="427" y="293"/>
                </a:lnTo>
                <a:lnTo>
                  <a:pt x="422" y="290"/>
                </a:lnTo>
                <a:lnTo>
                  <a:pt x="417" y="285"/>
                </a:lnTo>
                <a:lnTo>
                  <a:pt x="407" y="278"/>
                </a:lnTo>
                <a:lnTo>
                  <a:pt x="401" y="270"/>
                </a:lnTo>
                <a:lnTo>
                  <a:pt x="396" y="263"/>
                </a:lnTo>
                <a:lnTo>
                  <a:pt x="394" y="259"/>
                </a:lnTo>
                <a:lnTo>
                  <a:pt x="389" y="255"/>
                </a:lnTo>
                <a:lnTo>
                  <a:pt x="383" y="250"/>
                </a:lnTo>
                <a:lnTo>
                  <a:pt x="376" y="245"/>
                </a:lnTo>
                <a:lnTo>
                  <a:pt x="369" y="242"/>
                </a:lnTo>
                <a:lnTo>
                  <a:pt x="364" y="239"/>
                </a:lnTo>
                <a:lnTo>
                  <a:pt x="359" y="237"/>
                </a:lnTo>
                <a:lnTo>
                  <a:pt x="356" y="237"/>
                </a:lnTo>
                <a:lnTo>
                  <a:pt x="352" y="241"/>
                </a:lnTo>
                <a:lnTo>
                  <a:pt x="346" y="247"/>
                </a:lnTo>
                <a:lnTo>
                  <a:pt x="341" y="252"/>
                </a:lnTo>
                <a:lnTo>
                  <a:pt x="335" y="255"/>
                </a:lnTo>
                <a:lnTo>
                  <a:pt x="329" y="251"/>
                </a:lnTo>
                <a:lnTo>
                  <a:pt x="323" y="244"/>
                </a:lnTo>
                <a:lnTo>
                  <a:pt x="318" y="239"/>
                </a:lnTo>
                <a:lnTo>
                  <a:pt x="312" y="236"/>
                </a:lnTo>
                <a:lnTo>
                  <a:pt x="306" y="237"/>
                </a:lnTo>
                <a:lnTo>
                  <a:pt x="299" y="240"/>
                </a:lnTo>
                <a:lnTo>
                  <a:pt x="293" y="240"/>
                </a:lnTo>
                <a:lnTo>
                  <a:pt x="290" y="236"/>
                </a:lnTo>
                <a:lnTo>
                  <a:pt x="285" y="218"/>
                </a:lnTo>
                <a:lnTo>
                  <a:pt x="277" y="182"/>
                </a:lnTo>
                <a:lnTo>
                  <a:pt x="269" y="144"/>
                </a:lnTo>
                <a:lnTo>
                  <a:pt x="263" y="118"/>
                </a:lnTo>
                <a:lnTo>
                  <a:pt x="258" y="93"/>
                </a:lnTo>
                <a:lnTo>
                  <a:pt x="251" y="61"/>
                </a:lnTo>
                <a:lnTo>
                  <a:pt x="244" y="34"/>
                </a:lnTo>
                <a:lnTo>
                  <a:pt x="242" y="22"/>
                </a:lnTo>
                <a:lnTo>
                  <a:pt x="240" y="22"/>
                </a:lnTo>
                <a:lnTo>
                  <a:pt x="237" y="22"/>
                </a:lnTo>
                <a:lnTo>
                  <a:pt x="233" y="22"/>
                </a:lnTo>
                <a:lnTo>
                  <a:pt x="229" y="21"/>
                </a:lnTo>
                <a:lnTo>
                  <a:pt x="225" y="19"/>
                </a:lnTo>
                <a:lnTo>
                  <a:pt x="222" y="17"/>
                </a:lnTo>
                <a:lnTo>
                  <a:pt x="219" y="17"/>
                </a:lnTo>
                <a:lnTo>
                  <a:pt x="213" y="17"/>
                </a:lnTo>
                <a:lnTo>
                  <a:pt x="209" y="17"/>
                </a:lnTo>
                <a:lnTo>
                  <a:pt x="205" y="17"/>
                </a:lnTo>
                <a:lnTo>
                  <a:pt x="200" y="17"/>
                </a:lnTo>
                <a:lnTo>
                  <a:pt x="194" y="17"/>
                </a:lnTo>
                <a:lnTo>
                  <a:pt x="189" y="17"/>
                </a:lnTo>
                <a:lnTo>
                  <a:pt x="183" y="17"/>
                </a:lnTo>
                <a:lnTo>
                  <a:pt x="178" y="16"/>
                </a:lnTo>
                <a:lnTo>
                  <a:pt x="174" y="15"/>
                </a:lnTo>
                <a:lnTo>
                  <a:pt x="168" y="13"/>
                </a:lnTo>
                <a:lnTo>
                  <a:pt x="164" y="13"/>
                </a:lnTo>
                <a:lnTo>
                  <a:pt x="161" y="14"/>
                </a:lnTo>
                <a:lnTo>
                  <a:pt x="157" y="15"/>
                </a:lnTo>
                <a:lnTo>
                  <a:pt x="154" y="15"/>
                </a:lnTo>
                <a:lnTo>
                  <a:pt x="152" y="13"/>
                </a:lnTo>
                <a:lnTo>
                  <a:pt x="149" y="11"/>
                </a:lnTo>
                <a:lnTo>
                  <a:pt x="144" y="7"/>
                </a:lnTo>
                <a:lnTo>
                  <a:pt x="139" y="5"/>
                </a:lnTo>
                <a:lnTo>
                  <a:pt x="139" y="2"/>
                </a:lnTo>
                <a:lnTo>
                  <a:pt x="138" y="2"/>
                </a:lnTo>
                <a:lnTo>
                  <a:pt x="133" y="2"/>
                </a:lnTo>
                <a:lnTo>
                  <a:pt x="126" y="2"/>
                </a:lnTo>
                <a:lnTo>
                  <a:pt x="121" y="1"/>
                </a:lnTo>
                <a:lnTo>
                  <a:pt x="115" y="0"/>
                </a:lnTo>
                <a:lnTo>
                  <a:pt x="111" y="1"/>
                </a:lnTo>
                <a:lnTo>
                  <a:pt x="108" y="4"/>
                </a:lnTo>
                <a:lnTo>
                  <a:pt x="106" y="5"/>
                </a:lnTo>
                <a:lnTo>
                  <a:pt x="101" y="6"/>
                </a:lnTo>
                <a:lnTo>
                  <a:pt x="95" y="7"/>
                </a:lnTo>
                <a:lnTo>
                  <a:pt x="88" y="9"/>
                </a:lnTo>
                <a:lnTo>
                  <a:pt x="83" y="12"/>
                </a:lnTo>
                <a:lnTo>
                  <a:pt x="78" y="14"/>
                </a:lnTo>
                <a:lnTo>
                  <a:pt x="73" y="15"/>
                </a:lnTo>
                <a:lnTo>
                  <a:pt x="68" y="15"/>
                </a:lnTo>
                <a:lnTo>
                  <a:pt x="64" y="14"/>
                </a:lnTo>
                <a:lnTo>
                  <a:pt x="61" y="16"/>
                </a:lnTo>
                <a:lnTo>
                  <a:pt x="60" y="23"/>
                </a:lnTo>
                <a:lnTo>
                  <a:pt x="58" y="32"/>
                </a:lnTo>
                <a:lnTo>
                  <a:pt x="58" y="40"/>
                </a:lnTo>
                <a:lnTo>
                  <a:pt x="55" y="45"/>
                </a:lnTo>
                <a:lnTo>
                  <a:pt x="49" y="47"/>
                </a:lnTo>
                <a:lnTo>
                  <a:pt x="42" y="47"/>
                </a:lnTo>
                <a:lnTo>
                  <a:pt x="38" y="49"/>
                </a:lnTo>
                <a:lnTo>
                  <a:pt x="34" y="50"/>
                </a:lnTo>
                <a:lnTo>
                  <a:pt x="31" y="52"/>
                </a:lnTo>
                <a:lnTo>
                  <a:pt x="28" y="54"/>
                </a:lnTo>
                <a:lnTo>
                  <a:pt x="28" y="58"/>
                </a:lnTo>
                <a:lnTo>
                  <a:pt x="30" y="61"/>
                </a:lnTo>
                <a:lnTo>
                  <a:pt x="32" y="65"/>
                </a:lnTo>
                <a:lnTo>
                  <a:pt x="36" y="68"/>
                </a:lnTo>
                <a:lnTo>
                  <a:pt x="41" y="73"/>
                </a:lnTo>
                <a:lnTo>
                  <a:pt x="46" y="78"/>
                </a:lnTo>
                <a:lnTo>
                  <a:pt x="48" y="85"/>
                </a:lnTo>
                <a:lnTo>
                  <a:pt x="50" y="91"/>
                </a:lnTo>
                <a:lnTo>
                  <a:pt x="55" y="92"/>
                </a:lnTo>
                <a:lnTo>
                  <a:pt x="58" y="93"/>
                </a:lnTo>
                <a:lnTo>
                  <a:pt x="61" y="97"/>
                </a:lnTo>
                <a:lnTo>
                  <a:pt x="63" y="103"/>
                </a:lnTo>
                <a:lnTo>
                  <a:pt x="64" y="110"/>
                </a:lnTo>
                <a:lnTo>
                  <a:pt x="64" y="113"/>
                </a:lnTo>
                <a:lnTo>
                  <a:pt x="61" y="115"/>
                </a:lnTo>
                <a:lnTo>
                  <a:pt x="57" y="114"/>
                </a:lnTo>
                <a:lnTo>
                  <a:pt x="54" y="112"/>
                </a:lnTo>
                <a:lnTo>
                  <a:pt x="50" y="110"/>
                </a:lnTo>
                <a:lnTo>
                  <a:pt x="48" y="106"/>
                </a:lnTo>
                <a:lnTo>
                  <a:pt x="46" y="103"/>
                </a:lnTo>
                <a:lnTo>
                  <a:pt x="45" y="100"/>
                </a:lnTo>
                <a:lnTo>
                  <a:pt x="42" y="99"/>
                </a:lnTo>
                <a:lnTo>
                  <a:pt x="38" y="100"/>
                </a:lnTo>
                <a:lnTo>
                  <a:pt x="31" y="103"/>
                </a:lnTo>
                <a:lnTo>
                  <a:pt x="25" y="105"/>
                </a:lnTo>
                <a:lnTo>
                  <a:pt x="18" y="107"/>
                </a:lnTo>
                <a:lnTo>
                  <a:pt x="11" y="110"/>
                </a:lnTo>
                <a:lnTo>
                  <a:pt x="5" y="111"/>
                </a:lnTo>
                <a:lnTo>
                  <a:pt x="1" y="114"/>
                </a:lnTo>
                <a:lnTo>
                  <a:pt x="0" y="116"/>
                </a:lnTo>
                <a:lnTo>
                  <a:pt x="1" y="119"/>
                </a:lnTo>
                <a:lnTo>
                  <a:pt x="5" y="121"/>
                </a:lnTo>
                <a:lnTo>
                  <a:pt x="10" y="123"/>
                </a:lnTo>
                <a:lnTo>
                  <a:pt x="15" y="126"/>
                </a:lnTo>
                <a:lnTo>
                  <a:pt x="15" y="129"/>
                </a:lnTo>
                <a:lnTo>
                  <a:pt x="12" y="134"/>
                </a:lnTo>
                <a:lnTo>
                  <a:pt x="12" y="137"/>
                </a:lnTo>
                <a:lnTo>
                  <a:pt x="13" y="141"/>
                </a:lnTo>
                <a:lnTo>
                  <a:pt x="16" y="146"/>
                </a:lnTo>
                <a:lnTo>
                  <a:pt x="17" y="151"/>
                </a:lnTo>
                <a:lnTo>
                  <a:pt x="18" y="154"/>
                </a:lnTo>
                <a:lnTo>
                  <a:pt x="20" y="156"/>
                </a:lnTo>
                <a:lnTo>
                  <a:pt x="24" y="153"/>
                </a:lnTo>
                <a:lnTo>
                  <a:pt x="28" y="151"/>
                </a:lnTo>
                <a:lnTo>
                  <a:pt x="33" y="150"/>
                </a:lnTo>
                <a:lnTo>
                  <a:pt x="36" y="149"/>
                </a:lnTo>
                <a:lnTo>
                  <a:pt x="41" y="150"/>
                </a:lnTo>
                <a:lnTo>
                  <a:pt x="47" y="151"/>
                </a:lnTo>
                <a:lnTo>
                  <a:pt x="53" y="150"/>
                </a:lnTo>
                <a:lnTo>
                  <a:pt x="60" y="150"/>
                </a:lnTo>
                <a:lnTo>
                  <a:pt x="64" y="150"/>
                </a:lnTo>
                <a:lnTo>
                  <a:pt x="65" y="152"/>
                </a:lnTo>
                <a:lnTo>
                  <a:pt x="64" y="156"/>
                </a:lnTo>
                <a:lnTo>
                  <a:pt x="63" y="160"/>
                </a:lnTo>
                <a:lnTo>
                  <a:pt x="64" y="164"/>
                </a:lnTo>
                <a:lnTo>
                  <a:pt x="66" y="167"/>
                </a:lnTo>
                <a:lnTo>
                  <a:pt x="65" y="172"/>
                </a:lnTo>
                <a:lnTo>
                  <a:pt x="63" y="175"/>
                </a:lnTo>
                <a:lnTo>
                  <a:pt x="60" y="176"/>
                </a:lnTo>
                <a:lnTo>
                  <a:pt x="55" y="175"/>
                </a:lnTo>
                <a:lnTo>
                  <a:pt x="50" y="174"/>
                </a:lnTo>
                <a:lnTo>
                  <a:pt x="46" y="173"/>
                </a:lnTo>
                <a:lnTo>
                  <a:pt x="45" y="176"/>
                </a:lnTo>
                <a:lnTo>
                  <a:pt x="42" y="180"/>
                </a:lnTo>
                <a:lnTo>
                  <a:pt x="39" y="181"/>
                </a:lnTo>
                <a:lnTo>
                  <a:pt x="34" y="180"/>
                </a:lnTo>
                <a:lnTo>
                  <a:pt x="32" y="179"/>
                </a:lnTo>
                <a:lnTo>
                  <a:pt x="31" y="178"/>
                </a:lnTo>
                <a:lnTo>
                  <a:pt x="28" y="179"/>
                </a:lnTo>
                <a:lnTo>
                  <a:pt x="24" y="181"/>
                </a:lnTo>
                <a:lnTo>
                  <a:pt x="22" y="184"/>
                </a:lnTo>
                <a:lnTo>
                  <a:pt x="22" y="187"/>
                </a:lnTo>
                <a:lnTo>
                  <a:pt x="22" y="190"/>
                </a:lnTo>
                <a:lnTo>
                  <a:pt x="16" y="195"/>
                </a:lnTo>
                <a:lnTo>
                  <a:pt x="9" y="199"/>
                </a:lnTo>
                <a:lnTo>
                  <a:pt x="7" y="202"/>
                </a:lnTo>
                <a:lnTo>
                  <a:pt x="7" y="204"/>
                </a:lnTo>
                <a:lnTo>
                  <a:pt x="5" y="207"/>
                </a:lnTo>
                <a:lnTo>
                  <a:pt x="4" y="212"/>
                </a:lnTo>
                <a:lnTo>
                  <a:pt x="4" y="217"/>
                </a:lnTo>
                <a:lnTo>
                  <a:pt x="5" y="222"/>
                </a:lnTo>
                <a:lnTo>
                  <a:pt x="8" y="226"/>
                </a:lnTo>
                <a:lnTo>
                  <a:pt x="10" y="229"/>
                </a:lnTo>
                <a:lnTo>
                  <a:pt x="11" y="234"/>
                </a:lnTo>
                <a:lnTo>
                  <a:pt x="11" y="237"/>
                </a:lnTo>
                <a:lnTo>
                  <a:pt x="11" y="239"/>
                </a:lnTo>
                <a:lnTo>
                  <a:pt x="15" y="250"/>
                </a:lnTo>
                <a:lnTo>
                  <a:pt x="15" y="251"/>
                </a:lnTo>
                <a:lnTo>
                  <a:pt x="16" y="255"/>
                </a:lnTo>
                <a:lnTo>
                  <a:pt x="18" y="257"/>
                </a:lnTo>
                <a:lnTo>
                  <a:pt x="22" y="259"/>
                </a:lnTo>
                <a:lnTo>
                  <a:pt x="28" y="260"/>
                </a:lnTo>
                <a:lnTo>
                  <a:pt x="35" y="260"/>
                </a:lnTo>
                <a:lnTo>
                  <a:pt x="41" y="260"/>
                </a:lnTo>
                <a:lnTo>
                  <a:pt x="43" y="260"/>
                </a:lnTo>
                <a:lnTo>
                  <a:pt x="43" y="264"/>
                </a:lnTo>
                <a:lnTo>
                  <a:pt x="42" y="272"/>
                </a:lnTo>
                <a:lnTo>
                  <a:pt x="43" y="280"/>
                </a:lnTo>
                <a:lnTo>
                  <a:pt x="45" y="287"/>
                </a:lnTo>
                <a:lnTo>
                  <a:pt x="49" y="288"/>
                </a:lnTo>
                <a:lnTo>
                  <a:pt x="54" y="287"/>
                </a:lnTo>
                <a:lnTo>
                  <a:pt x="60" y="285"/>
                </a:lnTo>
                <a:lnTo>
                  <a:pt x="64" y="286"/>
                </a:lnTo>
                <a:lnTo>
                  <a:pt x="69" y="290"/>
                </a:lnTo>
                <a:lnTo>
                  <a:pt x="73" y="294"/>
                </a:lnTo>
                <a:lnTo>
                  <a:pt x="78" y="298"/>
                </a:lnTo>
                <a:lnTo>
                  <a:pt x="79" y="300"/>
                </a:lnTo>
                <a:lnTo>
                  <a:pt x="79" y="297"/>
                </a:lnTo>
                <a:lnTo>
                  <a:pt x="80" y="294"/>
                </a:lnTo>
                <a:lnTo>
                  <a:pt x="83" y="290"/>
                </a:lnTo>
                <a:lnTo>
                  <a:pt x="86" y="290"/>
                </a:lnTo>
                <a:lnTo>
                  <a:pt x="92" y="290"/>
                </a:lnTo>
                <a:lnTo>
                  <a:pt x="96" y="289"/>
                </a:lnTo>
                <a:lnTo>
                  <a:pt x="100" y="289"/>
                </a:lnTo>
                <a:lnTo>
                  <a:pt x="100" y="292"/>
                </a:lnTo>
                <a:lnTo>
                  <a:pt x="98" y="297"/>
                </a:lnTo>
                <a:lnTo>
                  <a:pt x="96" y="305"/>
                </a:lnTo>
                <a:lnTo>
                  <a:pt x="94" y="315"/>
                </a:lnTo>
                <a:lnTo>
                  <a:pt x="89" y="323"/>
                </a:lnTo>
                <a:lnTo>
                  <a:pt x="84" y="330"/>
                </a:lnTo>
                <a:lnTo>
                  <a:pt x="80" y="335"/>
                </a:lnTo>
                <a:lnTo>
                  <a:pt x="78" y="340"/>
                </a:lnTo>
                <a:lnTo>
                  <a:pt x="75" y="342"/>
                </a:lnTo>
                <a:lnTo>
                  <a:pt x="70" y="342"/>
                </a:lnTo>
                <a:lnTo>
                  <a:pt x="64" y="342"/>
                </a:lnTo>
                <a:lnTo>
                  <a:pt x="58" y="345"/>
                </a:lnTo>
                <a:lnTo>
                  <a:pt x="55" y="347"/>
                </a:lnTo>
                <a:lnTo>
                  <a:pt x="55" y="350"/>
                </a:lnTo>
                <a:lnTo>
                  <a:pt x="57" y="354"/>
                </a:lnTo>
                <a:lnTo>
                  <a:pt x="61" y="356"/>
                </a:lnTo>
                <a:lnTo>
                  <a:pt x="64" y="356"/>
                </a:lnTo>
                <a:lnTo>
                  <a:pt x="68" y="355"/>
                </a:lnTo>
                <a:lnTo>
                  <a:pt x="72" y="353"/>
                </a:lnTo>
                <a:lnTo>
                  <a:pt x="77" y="349"/>
                </a:lnTo>
                <a:lnTo>
                  <a:pt x="84" y="347"/>
                </a:lnTo>
                <a:lnTo>
                  <a:pt x="89" y="343"/>
                </a:lnTo>
                <a:lnTo>
                  <a:pt x="94" y="339"/>
                </a:lnTo>
                <a:lnTo>
                  <a:pt x="98" y="335"/>
                </a:lnTo>
                <a:lnTo>
                  <a:pt x="101" y="333"/>
                </a:lnTo>
                <a:lnTo>
                  <a:pt x="106" y="333"/>
                </a:lnTo>
                <a:lnTo>
                  <a:pt x="109" y="334"/>
                </a:lnTo>
                <a:lnTo>
                  <a:pt x="113" y="333"/>
                </a:lnTo>
                <a:lnTo>
                  <a:pt x="115" y="330"/>
                </a:lnTo>
                <a:lnTo>
                  <a:pt x="116" y="325"/>
                </a:lnTo>
                <a:lnTo>
                  <a:pt x="117" y="320"/>
                </a:lnTo>
                <a:lnTo>
                  <a:pt x="118" y="318"/>
                </a:lnTo>
                <a:lnTo>
                  <a:pt x="121" y="316"/>
                </a:lnTo>
                <a:lnTo>
                  <a:pt x="125" y="312"/>
                </a:lnTo>
                <a:lnTo>
                  <a:pt x="131" y="309"/>
                </a:lnTo>
                <a:lnTo>
                  <a:pt x="136" y="307"/>
                </a:lnTo>
                <a:lnTo>
                  <a:pt x="138" y="305"/>
                </a:lnTo>
                <a:lnTo>
                  <a:pt x="138" y="304"/>
                </a:lnTo>
                <a:lnTo>
                  <a:pt x="137" y="302"/>
                </a:lnTo>
                <a:lnTo>
                  <a:pt x="138" y="300"/>
                </a:lnTo>
                <a:lnTo>
                  <a:pt x="141" y="297"/>
                </a:lnTo>
                <a:lnTo>
                  <a:pt x="145" y="296"/>
                </a:lnTo>
                <a:lnTo>
                  <a:pt x="148" y="294"/>
                </a:lnTo>
                <a:lnTo>
                  <a:pt x="149" y="290"/>
                </a:lnTo>
                <a:lnTo>
                  <a:pt x="148" y="287"/>
                </a:lnTo>
                <a:lnTo>
                  <a:pt x="146" y="283"/>
                </a:lnTo>
                <a:lnTo>
                  <a:pt x="142" y="281"/>
                </a:lnTo>
                <a:lnTo>
                  <a:pt x="142" y="278"/>
                </a:lnTo>
                <a:lnTo>
                  <a:pt x="144" y="274"/>
                </a:lnTo>
                <a:lnTo>
                  <a:pt x="146" y="271"/>
                </a:lnTo>
                <a:lnTo>
                  <a:pt x="148" y="269"/>
                </a:lnTo>
                <a:lnTo>
                  <a:pt x="151" y="265"/>
                </a:lnTo>
                <a:lnTo>
                  <a:pt x="154" y="258"/>
                </a:lnTo>
                <a:lnTo>
                  <a:pt x="159" y="249"/>
                </a:lnTo>
                <a:lnTo>
                  <a:pt x="164" y="241"/>
                </a:lnTo>
                <a:lnTo>
                  <a:pt x="169" y="235"/>
                </a:lnTo>
                <a:lnTo>
                  <a:pt x="175" y="234"/>
                </a:lnTo>
                <a:lnTo>
                  <a:pt x="177" y="236"/>
                </a:lnTo>
                <a:lnTo>
                  <a:pt x="176" y="240"/>
                </a:lnTo>
                <a:lnTo>
                  <a:pt x="174" y="243"/>
                </a:lnTo>
                <a:lnTo>
                  <a:pt x="170" y="248"/>
                </a:lnTo>
                <a:lnTo>
                  <a:pt x="168" y="254"/>
                </a:lnTo>
                <a:lnTo>
                  <a:pt x="167" y="260"/>
                </a:lnTo>
                <a:lnTo>
                  <a:pt x="166" y="267"/>
                </a:lnTo>
                <a:lnTo>
                  <a:pt x="164" y="270"/>
                </a:lnTo>
                <a:lnTo>
                  <a:pt x="163" y="272"/>
                </a:lnTo>
                <a:lnTo>
                  <a:pt x="163" y="277"/>
                </a:lnTo>
                <a:lnTo>
                  <a:pt x="164" y="280"/>
                </a:lnTo>
                <a:lnTo>
                  <a:pt x="168" y="280"/>
                </a:lnTo>
                <a:lnTo>
                  <a:pt x="172" y="277"/>
                </a:lnTo>
                <a:lnTo>
                  <a:pt x="178" y="273"/>
                </a:lnTo>
                <a:lnTo>
                  <a:pt x="183" y="270"/>
                </a:lnTo>
                <a:lnTo>
                  <a:pt x="186" y="266"/>
                </a:lnTo>
                <a:lnTo>
                  <a:pt x="189" y="264"/>
                </a:lnTo>
                <a:lnTo>
                  <a:pt x="189" y="263"/>
                </a:lnTo>
                <a:lnTo>
                  <a:pt x="191" y="260"/>
                </a:lnTo>
                <a:lnTo>
                  <a:pt x="194" y="260"/>
                </a:lnTo>
                <a:lnTo>
                  <a:pt x="199" y="259"/>
                </a:lnTo>
                <a:lnTo>
                  <a:pt x="204" y="255"/>
                </a:lnTo>
                <a:lnTo>
                  <a:pt x="206" y="251"/>
                </a:lnTo>
                <a:lnTo>
                  <a:pt x="207" y="250"/>
                </a:lnTo>
                <a:lnTo>
                  <a:pt x="206" y="249"/>
                </a:lnTo>
                <a:lnTo>
                  <a:pt x="204" y="245"/>
                </a:lnTo>
                <a:lnTo>
                  <a:pt x="204" y="242"/>
                </a:lnTo>
                <a:lnTo>
                  <a:pt x="207" y="239"/>
                </a:lnTo>
                <a:lnTo>
                  <a:pt x="213" y="237"/>
                </a:lnTo>
                <a:lnTo>
                  <a:pt x="219" y="237"/>
                </a:lnTo>
                <a:lnTo>
                  <a:pt x="223" y="239"/>
                </a:lnTo>
                <a:lnTo>
                  <a:pt x="227" y="240"/>
                </a:lnTo>
                <a:lnTo>
                  <a:pt x="230" y="242"/>
                </a:lnTo>
                <a:lnTo>
                  <a:pt x="235" y="243"/>
                </a:lnTo>
                <a:lnTo>
                  <a:pt x="242" y="245"/>
                </a:lnTo>
                <a:lnTo>
                  <a:pt x="250" y="248"/>
                </a:lnTo>
                <a:lnTo>
                  <a:pt x="257" y="249"/>
                </a:lnTo>
                <a:lnTo>
                  <a:pt x="260" y="249"/>
                </a:lnTo>
                <a:lnTo>
                  <a:pt x="262" y="248"/>
                </a:lnTo>
                <a:lnTo>
                  <a:pt x="266" y="248"/>
                </a:lnTo>
                <a:lnTo>
                  <a:pt x="270" y="248"/>
                </a:lnTo>
                <a:lnTo>
                  <a:pt x="275" y="249"/>
                </a:lnTo>
                <a:lnTo>
                  <a:pt x="280" y="250"/>
                </a:lnTo>
                <a:lnTo>
                  <a:pt x="288" y="250"/>
                </a:lnTo>
                <a:lnTo>
                  <a:pt x="296" y="250"/>
                </a:lnTo>
                <a:lnTo>
                  <a:pt x="301" y="250"/>
                </a:lnTo>
                <a:lnTo>
                  <a:pt x="306" y="251"/>
                </a:lnTo>
                <a:lnTo>
                  <a:pt x="311" y="255"/>
                </a:lnTo>
                <a:lnTo>
                  <a:pt x="316" y="258"/>
                </a:lnTo>
                <a:lnTo>
                  <a:pt x="322" y="259"/>
                </a:lnTo>
                <a:lnTo>
                  <a:pt x="327" y="260"/>
                </a:lnTo>
                <a:lnTo>
                  <a:pt x="328" y="260"/>
                </a:lnTo>
                <a:lnTo>
                  <a:pt x="329" y="262"/>
                </a:lnTo>
                <a:lnTo>
                  <a:pt x="330" y="263"/>
                </a:lnTo>
                <a:lnTo>
                  <a:pt x="334" y="266"/>
                </a:lnTo>
                <a:lnTo>
                  <a:pt x="338" y="269"/>
                </a:lnTo>
                <a:lnTo>
                  <a:pt x="344" y="270"/>
                </a:lnTo>
                <a:lnTo>
                  <a:pt x="349" y="271"/>
                </a:lnTo>
                <a:lnTo>
                  <a:pt x="352" y="271"/>
                </a:lnTo>
                <a:lnTo>
                  <a:pt x="354" y="269"/>
                </a:lnTo>
                <a:lnTo>
                  <a:pt x="356" y="265"/>
                </a:lnTo>
                <a:lnTo>
                  <a:pt x="357" y="262"/>
                </a:lnTo>
                <a:lnTo>
                  <a:pt x="359" y="262"/>
                </a:lnTo>
                <a:lnTo>
                  <a:pt x="365" y="263"/>
                </a:lnTo>
                <a:lnTo>
                  <a:pt x="372" y="265"/>
                </a:lnTo>
                <a:lnTo>
                  <a:pt x="377" y="266"/>
                </a:lnTo>
                <a:lnTo>
                  <a:pt x="383" y="269"/>
                </a:lnTo>
                <a:lnTo>
                  <a:pt x="388" y="273"/>
                </a:lnTo>
                <a:lnTo>
                  <a:pt x="392" y="279"/>
                </a:lnTo>
                <a:lnTo>
                  <a:pt x="397" y="283"/>
                </a:lnTo>
                <a:lnTo>
                  <a:pt x="401" y="286"/>
                </a:lnTo>
                <a:lnTo>
                  <a:pt x="402" y="287"/>
                </a:lnTo>
                <a:lnTo>
                  <a:pt x="412" y="297"/>
                </a:lnTo>
                <a:lnTo>
                  <a:pt x="418" y="303"/>
                </a:lnTo>
                <a:lnTo>
                  <a:pt x="419" y="303"/>
                </a:lnTo>
                <a:lnTo>
                  <a:pt x="421" y="303"/>
                </a:lnTo>
                <a:lnTo>
                  <a:pt x="424" y="304"/>
                </a:lnTo>
                <a:lnTo>
                  <a:pt x="427" y="307"/>
                </a:lnTo>
                <a:lnTo>
                  <a:pt x="432" y="311"/>
                </a:lnTo>
                <a:lnTo>
                  <a:pt x="437" y="317"/>
                </a:lnTo>
                <a:lnTo>
                  <a:pt x="441" y="321"/>
                </a:lnTo>
                <a:lnTo>
                  <a:pt x="443" y="324"/>
                </a:lnTo>
                <a:close/>
              </a:path>
            </a:pathLst>
          </a:custGeom>
          <a:solidFill>
            <a:srgbClr val="BCCFEA"/>
          </a:solidFill>
          <a:ln w="28575">
            <a:noFill/>
          </a:ln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5687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0" name="Freeform 1114"/>
          <p:cNvSpPr>
            <a:spLocks/>
          </p:cNvSpPr>
          <p:nvPr/>
        </p:nvSpPr>
        <p:spPr bwMode="auto">
          <a:xfrm>
            <a:off x="1320317" y="2297630"/>
            <a:ext cx="750042" cy="571508"/>
          </a:xfrm>
          <a:custGeom>
            <a:avLst/>
            <a:gdLst>
              <a:gd name="T0" fmla="*/ 26 w 730"/>
              <a:gd name="T1" fmla="*/ 112 h 517"/>
              <a:gd name="T2" fmla="*/ 17 w 730"/>
              <a:gd name="T3" fmla="*/ 255 h 517"/>
              <a:gd name="T4" fmla="*/ 34 w 730"/>
              <a:gd name="T5" fmla="*/ 255 h 517"/>
              <a:gd name="T6" fmla="*/ 24 w 730"/>
              <a:gd name="T7" fmla="*/ 285 h 517"/>
              <a:gd name="T8" fmla="*/ 11 w 730"/>
              <a:gd name="T9" fmla="*/ 268 h 517"/>
              <a:gd name="T10" fmla="*/ 0 w 730"/>
              <a:gd name="T11" fmla="*/ 304 h 517"/>
              <a:gd name="T12" fmla="*/ 51 w 730"/>
              <a:gd name="T13" fmla="*/ 333 h 517"/>
              <a:gd name="T14" fmla="*/ 53 w 730"/>
              <a:gd name="T15" fmla="*/ 346 h 517"/>
              <a:gd name="T16" fmla="*/ 66 w 730"/>
              <a:gd name="T17" fmla="*/ 348 h 517"/>
              <a:gd name="T18" fmla="*/ 133 w 730"/>
              <a:gd name="T19" fmla="*/ 452 h 517"/>
              <a:gd name="T20" fmla="*/ 207 w 730"/>
              <a:gd name="T21" fmla="*/ 449 h 517"/>
              <a:gd name="T22" fmla="*/ 262 w 730"/>
              <a:gd name="T23" fmla="*/ 473 h 517"/>
              <a:gd name="T24" fmla="*/ 289 w 730"/>
              <a:gd name="T25" fmla="*/ 469 h 517"/>
              <a:gd name="T26" fmla="*/ 456 w 730"/>
              <a:gd name="T27" fmla="*/ 473 h 517"/>
              <a:gd name="T28" fmla="*/ 646 w 730"/>
              <a:gd name="T29" fmla="*/ 517 h 517"/>
              <a:gd name="T30" fmla="*/ 650 w 730"/>
              <a:gd name="T31" fmla="*/ 460 h 517"/>
              <a:gd name="T32" fmla="*/ 730 w 730"/>
              <a:gd name="T33" fmla="*/ 129 h 517"/>
              <a:gd name="T34" fmla="*/ 224 w 730"/>
              <a:gd name="T35" fmla="*/ 0 h 517"/>
              <a:gd name="T36" fmla="*/ 228 w 730"/>
              <a:gd name="T37" fmla="*/ 97 h 517"/>
              <a:gd name="T38" fmla="*/ 203 w 730"/>
              <a:gd name="T39" fmla="*/ 177 h 517"/>
              <a:gd name="T40" fmla="*/ 199 w 730"/>
              <a:gd name="T41" fmla="*/ 219 h 517"/>
              <a:gd name="T42" fmla="*/ 146 w 730"/>
              <a:gd name="T43" fmla="*/ 234 h 517"/>
              <a:gd name="T44" fmla="*/ 142 w 730"/>
              <a:gd name="T45" fmla="*/ 213 h 517"/>
              <a:gd name="T46" fmla="*/ 186 w 730"/>
              <a:gd name="T47" fmla="*/ 186 h 517"/>
              <a:gd name="T48" fmla="*/ 182 w 730"/>
              <a:gd name="T49" fmla="*/ 165 h 517"/>
              <a:gd name="T50" fmla="*/ 144 w 730"/>
              <a:gd name="T51" fmla="*/ 169 h 517"/>
              <a:gd name="T52" fmla="*/ 173 w 730"/>
              <a:gd name="T53" fmla="*/ 144 h 517"/>
              <a:gd name="T54" fmla="*/ 194 w 730"/>
              <a:gd name="T55" fmla="*/ 127 h 517"/>
              <a:gd name="T56" fmla="*/ 30 w 730"/>
              <a:gd name="T57" fmla="*/ 25 h 517"/>
              <a:gd name="T58" fmla="*/ 17 w 730"/>
              <a:gd name="T59" fmla="*/ 53 h 517"/>
              <a:gd name="T60" fmla="*/ 26 w 730"/>
              <a:gd name="T61" fmla="*/ 112 h 517"/>
              <a:gd name="T62" fmla="*/ 26 w 730"/>
              <a:gd name="T63" fmla="*/ 112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30" h="517">
                <a:moveTo>
                  <a:pt x="26" y="112"/>
                </a:moveTo>
                <a:lnTo>
                  <a:pt x="17" y="255"/>
                </a:lnTo>
                <a:lnTo>
                  <a:pt x="34" y="255"/>
                </a:lnTo>
                <a:lnTo>
                  <a:pt x="24" y="285"/>
                </a:lnTo>
                <a:lnTo>
                  <a:pt x="11" y="268"/>
                </a:lnTo>
                <a:lnTo>
                  <a:pt x="0" y="304"/>
                </a:lnTo>
                <a:lnTo>
                  <a:pt x="51" y="333"/>
                </a:lnTo>
                <a:lnTo>
                  <a:pt x="53" y="346"/>
                </a:lnTo>
                <a:lnTo>
                  <a:pt x="66" y="348"/>
                </a:lnTo>
                <a:lnTo>
                  <a:pt x="133" y="452"/>
                </a:lnTo>
                <a:lnTo>
                  <a:pt x="207" y="449"/>
                </a:lnTo>
                <a:lnTo>
                  <a:pt x="262" y="473"/>
                </a:lnTo>
                <a:lnTo>
                  <a:pt x="289" y="469"/>
                </a:lnTo>
                <a:lnTo>
                  <a:pt x="456" y="473"/>
                </a:lnTo>
                <a:lnTo>
                  <a:pt x="646" y="517"/>
                </a:lnTo>
                <a:lnTo>
                  <a:pt x="650" y="460"/>
                </a:lnTo>
                <a:lnTo>
                  <a:pt x="730" y="129"/>
                </a:lnTo>
                <a:lnTo>
                  <a:pt x="224" y="0"/>
                </a:lnTo>
                <a:lnTo>
                  <a:pt x="228" y="97"/>
                </a:lnTo>
                <a:lnTo>
                  <a:pt x="203" y="177"/>
                </a:lnTo>
                <a:lnTo>
                  <a:pt x="199" y="219"/>
                </a:lnTo>
                <a:lnTo>
                  <a:pt x="146" y="234"/>
                </a:lnTo>
                <a:lnTo>
                  <a:pt x="142" y="213"/>
                </a:lnTo>
                <a:lnTo>
                  <a:pt x="186" y="186"/>
                </a:lnTo>
                <a:lnTo>
                  <a:pt x="182" y="165"/>
                </a:lnTo>
                <a:lnTo>
                  <a:pt x="144" y="169"/>
                </a:lnTo>
                <a:lnTo>
                  <a:pt x="173" y="144"/>
                </a:lnTo>
                <a:lnTo>
                  <a:pt x="194" y="127"/>
                </a:lnTo>
                <a:lnTo>
                  <a:pt x="30" y="25"/>
                </a:lnTo>
                <a:lnTo>
                  <a:pt x="17" y="53"/>
                </a:lnTo>
                <a:lnTo>
                  <a:pt x="26" y="112"/>
                </a:lnTo>
                <a:lnTo>
                  <a:pt x="26" y="112"/>
                </a:lnTo>
                <a:close/>
              </a:path>
            </a:pathLst>
          </a:custGeom>
          <a:solidFill>
            <a:srgbClr val="7FA3D7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2" name="Freeform 1117"/>
          <p:cNvSpPr>
            <a:spLocks/>
          </p:cNvSpPr>
          <p:nvPr/>
        </p:nvSpPr>
        <p:spPr bwMode="auto">
          <a:xfrm>
            <a:off x="1118693" y="2646319"/>
            <a:ext cx="898436" cy="792628"/>
          </a:xfrm>
          <a:custGeom>
            <a:avLst/>
            <a:gdLst>
              <a:gd name="T0" fmla="*/ 0 w 871"/>
              <a:gd name="T1" fmla="*/ 537 h 720"/>
              <a:gd name="T2" fmla="*/ 38 w 871"/>
              <a:gd name="T3" fmla="*/ 355 h 720"/>
              <a:gd name="T4" fmla="*/ 82 w 871"/>
              <a:gd name="T5" fmla="*/ 302 h 720"/>
              <a:gd name="T6" fmla="*/ 188 w 871"/>
              <a:gd name="T7" fmla="*/ 0 h 720"/>
              <a:gd name="T8" fmla="*/ 243 w 871"/>
              <a:gd name="T9" fmla="*/ 15 h 720"/>
              <a:gd name="T10" fmla="*/ 245 w 871"/>
              <a:gd name="T11" fmla="*/ 28 h 720"/>
              <a:gd name="T12" fmla="*/ 258 w 871"/>
              <a:gd name="T13" fmla="*/ 30 h 720"/>
              <a:gd name="T14" fmla="*/ 325 w 871"/>
              <a:gd name="T15" fmla="*/ 134 h 720"/>
              <a:gd name="T16" fmla="*/ 399 w 871"/>
              <a:gd name="T17" fmla="*/ 133 h 720"/>
              <a:gd name="T18" fmla="*/ 454 w 871"/>
              <a:gd name="T19" fmla="*/ 157 h 720"/>
              <a:gd name="T20" fmla="*/ 481 w 871"/>
              <a:gd name="T21" fmla="*/ 152 h 720"/>
              <a:gd name="T22" fmla="*/ 648 w 871"/>
              <a:gd name="T23" fmla="*/ 157 h 720"/>
              <a:gd name="T24" fmla="*/ 838 w 871"/>
              <a:gd name="T25" fmla="*/ 199 h 720"/>
              <a:gd name="T26" fmla="*/ 848 w 871"/>
              <a:gd name="T27" fmla="*/ 224 h 720"/>
              <a:gd name="T28" fmla="*/ 871 w 871"/>
              <a:gd name="T29" fmla="*/ 256 h 720"/>
              <a:gd name="T30" fmla="*/ 806 w 871"/>
              <a:gd name="T31" fmla="*/ 353 h 720"/>
              <a:gd name="T32" fmla="*/ 766 w 871"/>
              <a:gd name="T33" fmla="*/ 389 h 720"/>
              <a:gd name="T34" fmla="*/ 760 w 871"/>
              <a:gd name="T35" fmla="*/ 416 h 720"/>
              <a:gd name="T36" fmla="*/ 783 w 871"/>
              <a:gd name="T37" fmla="*/ 444 h 720"/>
              <a:gd name="T38" fmla="*/ 756 w 871"/>
              <a:gd name="T39" fmla="*/ 503 h 720"/>
              <a:gd name="T40" fmla="*/ 703 w 871"/>
              <a:gd name="T41" fmla="*/ 720 h 720"/>
              <a:gd name="T42" fmla="*/ 410 w 871"/>
              <a:gd name="T43" fmla="*/ 650 h 720"/>
              <a:gd name="T44" fmla="*/ 0 w 871"/>
              <a:gd name="T45" fmla="*/ 537 h 720"/>
              <a:gd name="T46" fmla="*/ 0 w 871"/>
              <a:gd name="T47" fmla="*/ 537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71" h="720">
                <a:moveTo>
                  <a:pt x="0" y="537"/>
                </a:moveTo>
                <a:lnTo>
                  <a:pt x="38" y="355"/>
                </a:lnTo>
                <a:lnTo>
                  <a:pt x="82" y="302"/>
                </a:lnTo>
                <a:lnTo>
                  <a:pt x="188" y="0"/>
                </a:lnTo>
                <a:lnTo>
                  <a:pt x="243" y="15"/>
                </a:lnTo>
                <a:lnTo>
                  <a:pt x="245" y="28"/>
                </a:lnTo>
                <a:lnTo>
                  <a:pt x="258" y="30"/>
                </a:lnTo>
                <a:lnTo>
                  <a:pt x="325" y="134"/>
                </a:lnTo>
                <a:lnTo>
                  <a:pt x="399" y="133"/>
                </a:lnTo>
                <a:lnTo>
                  <a:pt x="454" y="157"/>
                </a:lnTo>
                <a:lnTo>
                  <a:pt x="481" y="152"/>
                </a:lnTo>
                <a:lnTo>
                  <a:pt x="648" y="157"/>
                </a:lnTo>
                <a:lnTo>
                  <a:pt x="838" y="199"/>
                </a:lnTo>
                <a:lnTo>
                  <a:pt x="848" y="224"/>
                </a:lnTo>
                <a:lnTo>
                  <a:pt x="871" y="256"/>
                </a:lnTo>
                <a:lnTo>
                  <a:pt x="806" y="353"/>
                </a:lnTo>
                <a:lnTo>
                  <a:pt x="766" y="389"/>
                </a:lnTo>
                <a:lnTo>
                  <a:pt x="760" y="416"/>
                </a:lnTo>
                <a:lnTo>
                  <a:pt x="783" y="444"/>
                </a:lnTo>
                <a:lnTo>
                  <a:pt x="756" y="503"/>
                </a:lnTo>
                <a:lnTo>
                  <a:pt x="703" y="720"/>
                </a:lnTo>
                <a:lnTo>
                  <a:pt x="410" y="650"/>
                </a:lnTo>
                <a:lnTo>
                  <a:pt x="0" y="537"/>
                </a:lnTo>
                <a:lnTo>
                  <a:pt x="0" y="537"/>
                </a:lnTo>
                <a:close/>
              </a:path>
            </a:pathLst>
          </a:custGeom>
          <a:solidFill>
            <a:srgbClr val="7FA3D7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4" name="Freeform 1119"/>
          <p:cNvSpPr>
            <a:spLocks/>
          </p:cNvSpPr>
          <p:nvPr/>
        </p:nvSpPr>
        <p:spPr bwMode="auto">
          <a:xfrm>
            <a:off x="1433226" y="3365806"/>
            <a:ext cx="722620" cy="1153223"/>
          </a:xfrm>
          <a:custGeom>
            <a:avLst/>
            <a:gdLst>
              <a:gd name="T0" fmla="*/ 0 w 696"/>
              <a:gd name="T1" fmla="*/ 384 h 1047"/>
              <a:gd name="T2" fmla="*/ 443 w 696"/>
              <a:gd name="T3" fmla="*/ 1047 h 1047"/>
              <a:gd name="T4" fmla="*/ 458 w 696"/>
              <a:gd name="T5" fmla="*/ 904 h 1047"/>
              <a:gd name="T6" fmla="*/ 483 w 696"/>
              <a:gd name="T7" fmla="*/ 897 h 1047"/>
              <a:gd name="T8" fmla="*/ 525 w 696"/>
              <a:gd name="T9" fmla="*/ 921 h 1047"/>
              <a:gd name="T10" fmla="*/ 561 w 696"/>
              <a:gd name="T11" fmla="*/ 796 h 1047"/>
              <a:gd name="T12" fmla="*/ 696 w 696"/>
              <a:gd name="T13" fmla="*/ 133 h 1047"/>
              <a:gd name="T14" fmla="*/ 397 w 696"/>
              <a:gd name="T15" fmla="*/ 70 h 1047"/>
              <a:gd name="T16" fmla="*/ 104 w 696"/>
              <a:gd name="T17" fmla="*/ 0 h 1047"/>
              <a:gd name="T18" fmla="*/ 0 w 696"/>
              <a:gd name="T19" fmla="*/ 384 h 1047"/>
              <a:gd name="T20" fmla="*/ 0 w 696"/>
              <a:gd name="T21" fmla="*/ 384 h 1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1047">
                <a:moveTo>
                  <a:pt x="0" y="384"/>
                </a:moveTo>
                <a:lnTo>
                  <a:pt x="443" y="1047"/>
                </a:lnTo>
                <a:lnTo>
                  <a:pt x="458" y="904"/>
                </a:lnTo>
                <a:lnTo>
                  <a:pt x="483" y="897"/>
                </a:lnTo>
                <a:lnTo>
                  <a:pt x="525" y="921"/>
                </a:lnTo>
                <a:lnTo>
                  <a:pt x="561" y="796"/>
                </a:lnTo>
                <a:lnTo>
                  <a:pt x="696" y="133"/>
                </a:lnTo>
                <a:lnTo>
                  <a:pt x="397" y="70"/>
                </a:lnTo>
                <a:lnTo>
                  <a:pt x="104" y="0"/>
                </a:lnTo>
                <a:lnTo>
                  <a:pt x="0" y="384"/>
                </a:lnTo>
                <a:lnTo>
                  <a:pt x="0" y="384"/>
                </a:lnTo>
                <a:close/>
              </a:path>
            </a:pathLst>
          </a:custGeom>
          <a:solidFill>
            <a:srgbClr val="BCCFEA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5" name="Freeform 1120"/>
          <p:cNvSpPr>
            <a:spLocks/>
          </p:cNvSpPr>
          <p:nvPr/>
        </p:nvSpPr>
        <p:spPr bwMode="auto">
          <a:xfrm>
            <a:off x="1844540" y="2437105"/>
            <a:ext cx="674230" cy="1131111"/>
          </a:xfrm>
          <a:custGeom>
            <a:avLst/>
            <a:gdLst>
              <a:gd name="T0" fmla="*/ 0 w 654"/>
              <a:gd name="T1" fmla="*/ 909 h 1027"/>
              <a:gd name="T2" fmla="*/ 53 w 654"/>
              <a:gd name="T3" fmla="*/ 692 h 1027"/>
              <a:gd name="T4" fmla="*/ 80 w 654"/>
              <a:gd name="T5" fmla="*/ 633 h 1027"/>
              <a:gd name="T6" fmla="*/ 57 w 654"/>
              <a:gd name="T7" fmla="*/ 605 h 1027"/>
              <a:gd name="T8" fmla="*/ 63 w 654"/>
              <a:gd name="T9" fmla="*/ 578 h 1027"/>
              <a:gd name="T10" fmla="*/ 103 w 654"/>
              <a:gd name="T11" fmla="*/ 542 h 1027"/>
              <a:gd name="T12" fmla="*/ 168 w 654"/>
              <a:gd name="T13" fmla="*/ 445 h 1027"/>
              <a:gd name="T14" fmla="*/ 145 w 654"/>
              <a:gd name="T15" fmla="*/ 413 h 1027"/>
              <a:gd name="T16" fmla="*/ 135 w 654"/>
              <a:gd name="T17" fmla="*/ 388 h 1027"/>
              <a:gd name="T18" fmla="*/ 139 w 654"/>
              <a:gd name="T19" fmla="*/ 333 h 1027"/>
              <a:gd name="T20" fmla="*/ 219 w 654"/>
              <a:gd name="T21" fmla="*/ 0 h 1027"/>
              <a:gd name="T22" fmla="*/ 304 w 654"/>
              <a:gd name="T23" fmla="*/ 19 h 1027"/>
              <a:gd name="T24" fmla="*/ 276 w 654"/>
              <a:gd name="T25" fmla="*/ 149 h 1027"/>
              <a:gd name="T26" fmla="*/ 295 w 654"/>
              <a:gd name="T27" fmla="*/ 194 h 1027"/>
              <a:gd name="T28" fmla="*/ 297 w 654"/>
              <a:gd name="T29" fmla="*/ 223 h 1027"/>
              <a:gd name="T30" fmla="*/ 287 w 654"/>
              <a:gd name="T31" fmla="*/ 228 h 1027"/>
              <a:gd name="T32" fmla="*/ 320 w 654"/>
              <a:gd name="T33" fmla="*/ 259 h 1027"/>
              <a:gd name="T34" fmla="*/ 354 w 654"/>
              <a:gd name="T35" fmla="*/ 342 h 1027"/>
              <a:gd name="T36" fmla="*/ 365 w 654"/>
              <a:gd name="T37" fmla="*/ 417 h 1027"/>
              <a:gd name="T38" fmla="*/ 371 w 654"/>
              <a:gd name="T39" fmla="*/ 457 h 1027"/>
              <a:gd name="T40" fmla="*/ 346 w 654"/>
              <a:gd name="T41" fmla="*/ 495 h 1027"/>
              <a:gd name="T42" fmla="*/ 363 w 654"/>
              <a:gd name="T43" fmla="*/ 512 h 1027"/>
              <a:gd name="T44" fmla="*/ 409 w 654"/>
              <a:gd name="T45" fmla="*/ 487 h 1027"/>
              <a:gd name="T46" fmla="*/ 439 w 654"/>
              <a:gd name="T47" fmla="*/ 618 h 1027"/>
              <a:gd name="T48" fmla="*/ 460 w 654"/>
              <a:gd name="T49" fmla="*/ 626 h 1027"/>
              <a:gd name="T50" fmla="*/ 464 w 654"/>
              <a:gd name="T51" fmla="*/ 664 h 1027"/>
              <a:gd name="T52" fmla="*/ 523 w 654"/>
              <a:gd name="T53" fmla="*/ 679 h 1027"/>
              <a:gd name="T54" fmla="*/ 616 w 654"/>
              <a:gd name="T55" fmla="*/ 679 h 1027"/>
              <a:gd name="T56" fmla="*/ 654 w 654"/>
              <a:gd name="T57" fmla="*/ 696 h 1027"/>
              <a:gd name="T58" fmla="*/ 599 w 654"/>
              <a:gd name="T59" fmla="*/ 1027 h 1027"/>
              <a:gd name="T60" fmla="*/ 299 w 654"/>
              <a:gd name="T61" fmla="*/ 972 h 1027"/>
              <a:gd name="T62" fmla="*/ 0 w 654"/>
              <a:gd name="T63" fmla="*/ 909 h 1027"/>
              <a:gd name="T64" fmla="*/ 0 w 654"/>
              <a:gd name="T65" fmla="*/ 909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54" h="1027">
                <a:moveTo>
                  <a:pt x="0" y="909"/>
                </a:moveTo>
                <a:lnTo>
                  <a:pt x="53" y="692"/>
                </a:lnTo>
                <a:lnTo>
                  <a:pt x="80" y="633"/>
                </a:lnTo>
                <a:lnTo>
                  <a:pt x="57" y="605"/>
                </a:lnTo>
                <a:lnTo>
                  <a:pt x="63" y="578"/>
                </a:lnTo>
                <a:lnTo>
                  <a:pt x="103" y="542"/>
                </a:lnTo>
                <a:lnTo>
                  <a:pt x="168" y="445"/>
                </a:lnTo>
                <a:lnTo>
                  <a:pt x="145" y="413"/>
                </a:lnTo>
                <a:lnTo>
                  <a:pt x="135" y="388"/>
                </a:lnTo>
                <a:lnTo>
                  <a:pt x="139" y="333"/>
                </a:lnTo>
                <a:lnTo>
                  <a:pt x="219" y="0"/>
                </a:lnTo>
                <a:lnTo>
                  <a:pt x="304" y="19"/>
                </a:lnTo>
                <a:lnTo>
                  <a:pt x="276" y="149"/>
                </a:lnTo>
                <a:lnTo>
                  <a:pt x="295" y="194"/>
                </a:lnTo>
                <a:lnTo>
                  <a:pt x="297" y="223"/>
                </a:lnTo>
                <a:lnTo>
                  <a:pt x="287" y="228"/>
                </a:lnTo>
                <a:lnTo>
                  <a:pt x="320" y="259"/>
                </a:lnTo>
                <a:lnTo>
                  <a:pt x="354" y="342"/>
                </a:lnTo>
                <a:lnTo>
                  <a:pt x="365" y="417"/>
                </a:lnTo>
                <a:lnTo>
                  <a:pt x="371" y="457"/>
                </a:lnTo>
                <a:lnTo>
                  <a:pt x="346" y="495"/>
                </a:lnTo>
                <a:lnTo>
                  <a:pt x="363" y="512"/>
                </a:lnTo>
                <a:lnTo>
                  <a:pt x="409" y="487"/>
                </a:lnTo>
                <a:lnTo>
                  <a:pt x="439" y="618"/>
                </a:lnTo>
                <a:lnTo>
                  <a:pt x="460" y="626"/>
                </a:lnTo>
                <a:lnTo>
                  <a:pt x="464" y="664"/>
                </a:lnTo>
                <a:lnTo>
                  <a:pt x="523" y="679"/>
                </a:lnTo>
                <a:lnTo>
                  <a:pt x="616" y="679"/>
                </a:lnTo>
                <a:lnTo>
                  <a:pt x="654" y="696"/>
                </a:lnTo>
                <a:lnTo>
                  <a:pt x="599" y="1027"/>
                </a:lnTo>
                <a:lnTo>
                  <a:pt x="299" y="972"/>
                </a:lnTo>
                <a:lnTo>
                  <a:pt x="0" y="909"/>
                </a:lnTo>
                <a:lnTo>
                  <a:pt x="0" y="909"/>
                </a:lnTo>
                <a:close/>
              </a:path>
            </a:pathLst>
          </a:custGeom>
          <a:solidFill>
            <a:srgbClr val="BCCFEA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5687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6" name="Freeform 1121"/>
          <p:cNvSpPr>
            <a:spLocks/>
          </p:cNvSpPr>
          <p:nvPr/>
        </p:nvSpPr>
        <p:spPr bwMode="auto">
          <a:xfrm>
            <a:off x="2128426" y="2459217"/>
            <a:ext cx="1156514" cy="763712"/>
          </a:xfrm>
          <a:custGeom>
            <a:avLst/>
            <a:gdLst>
              <a:gd name="T0" fmla="*/ 19 w 1118"/>
              <a:gd name="T1" fmla="*/ 175 h 692"/>
              <a:gd name="T2" fmla="*/ 21 w 1118"/>
              <a:gd name="T3" fmla="*/ 204 h 692"/>
              <a:gd name="T4" fmla="*/ 11 w 1118"/>
              <a:gd name="T5" fmla="*/ 209 h 692"/>
              <a:gd name="T6" fmla="*/ 44 w 1118"/>
              <a:gd name="T7" fmla="*/ 240 h 692"/>
              <a:gd name="T8" fmla="*/ 78 w 1118"/>
              <a:gd name="T9" fmla="*/ 323 h 692"/>
              <a:gd name="T10" fmla="*/ 89 w 1118"/>
              <a:gd name="T11" fmla="*/ 398 h 692"/>
              <a:gd name="T12" fmla="*/ 95 w 1118"/>
              <a:gd name="T13" fmla="*/ 438 h 692"/>
              <a:gd name="T14" fmla="*/ 70 w 1118"/>
              <a:gd name="T15" fmla="*/ 476 h 692"/>
              <a:gd name="T16" fmla="*/ 87 w 1118"/>
              <a:gd name="T17" fmla="*/ 493 h 692"/>
              <a:gd name="T18" fmla="*/ 133 w 1118"/>
              <a:gd name="T19" fmla="*/ 468 h 692"/>
              <a:gd name="T20" fmla="*/ 163 w 1118"/>
              <a:gd name="T21" fmla="*/ 599 h 692"/>
              <a:gd name="T22" fmla="*/ 184 w 1118"/>
              <a:gd name="T23" fmla="*/ 607 h 692"/>
              <a:gd name="T24" fmla="*/ 188 w 1118"/>
              <a:gd name="T25" fmla="*/ 645 h 692"/>
              <a:gd name="T26" fmla="*/ 205 w 1118"/>
              <a:gd name="T27" fmla="*/ 662 h 692"/>
              <a:gd name="T28" fmla="*/ 247 w 1118"/>
              <a:gd name="T29" fmla="*/ 660 h 692"/>
              <a:gd name="T30" fmla="*/ 340 w 1118"/>
              <a:gd name="T31" fmla="*/ 660 h 692"/>
              <a:gd name="T32" fmla="*/ 378 w 1118"/>
              <a:gd name="T33" fmla="*/ 677 h 692"/>
              <a:gd name="T34" fmla="*/ 390 w 1118"/>
              <a:gd name="T35" fmla="*/ 609 h 692"/>
              <a:gd name="T36" fmla="*/ 694 w 1118"/>
              <a:gd name="T37" fmla="*/ 654 h 692"/>
              <a:gd name="T38" fmla="*/ 1068 w 1118"/>
              <a:gd name="T39" fmla="*/ 692 h 692"/>
              <a:gd name="T40" fmla="*/ 1080 w 1118"/>
              <a:gd name="T41" fmla="*/ 567 h 692"/>
              <a:gd name="T42" fmla="*/ 1118 w 1118"/>
              <a:gd name="T43" fmla="*/ 162 h 692"/>
              <a:gd name="T44" fmla="*/ 622 w 1118"/>
              <a:gd name="T45" fmla="*/ 105 h 692"/>
              <a:gd name="T46" fmla="*/ 376 w 1118"/>
              <a:gd name="T47" fmla="*/ 67 h 692"/>
              <a:gd name="T48" fmla="*/ 28 w 1118"/>
              <a:gd name="T49" fmla="*/ 0 h 692"/>
              <a:gd name="T50" fmla="*/ 0 w 1118"/>
              <a:gd name="T51" fmla="*/ 130 h 692"/>
              <a:gd name="T52" fmla="*/ 19 w 1118"/>
              <a:gd name="T53" fmla="*/ 175 h 692"/>
              <a:gd name="T54" fmla="*/ 19 w 1118"/>
              <a:gd name="T55" fmla="*/ 175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118" h="692">
                <a:moveTo>
                  <a:pt x="19" y="175"/>
                </a:moveTo>
                <a:lnTo>
                  <a:pt x="21" y="204"/>
                </a:lnTo>
                <a:lnTo>
                  <a:pt x="11" y="209"/>
                </a:lnTo>
                <a:lnTo>
                  <a:pt x="44" y="240"/>
                </a:lnTo>
                <a:lnTo>
                  <a:pt x="78" y="323"/>
                </a:lnTo>
                <a:lnTo>
                  <a:pt x="89" y="398"/>
                </a:lnTo>
                <a:lnTo>
                  <a:pt x="95" y="438"/>
                </a:lnTo>
                <a:lnTo>
                  <a:pt x="70" y="476"/>
                </a:lnTo>
                <a:lnTo>
                  <a:pt x="87" y="493"/>
                </a:lnTo>
                <a:lnTo>
                  <a:pt x="133" y="468"/>
                </a:lnTo>
                <a:lnTo>
                  <a:pt x="163" y="599"/>
                </a:lnTo>
                <a:lnTo>
                  <a:pt x="184" y="607"/>
                </a:lnTo>
                <a:lnTo>
                  <a:pt x="188" y="645"/>
                </a:lnTo>
                <a:lnTo>
                  <a:pt x="205" y="662"/>
                </a:lnTo>
                <a:lnTo>
                  <a:pt x="247" y="660"/>
                </a:lnTo>
                <a:lnTo>
                  <a:pt x="340" y="660"/>
                </a:lnTo>
                <a:lnTo>
                  <a:pt x="378" y="677"/>
                </a:lnTo>
                <a:lnTo>
                  <a:pt x="390" y="609"/>
                </a:lnTo>
                <a:lnTo>
                  <a:pt x="694" y="654"/>
                </a:lnTo>
                <a:lnTo>
                  <a:pt x="1068" y="692"/>
                </a:lnTo>
                <a:lnTo>
                  <a:pt x="1080" y="567"/>
                </a:lnTo>
                <a:lnTo>
                  <a:pt x="1118" y="162"/>
                </a:lnTo>
                <a:lnTo>
                  <a:pt x="622" y="105"/>
                </a:lnTo>
                <a:lnTo>
                  <a:pt x="376" y="67"/>
                </a:lnTo>
                <a:lnTo>
                  <a:pt x="28" y="0"/>
                </a:lnTo>
                <a:lnTo>
                  <a:pt x="0" y="130"/>
                </a:lnTo>
                <a:lnTo>
                  <a:pt x="19" y="175"/>
                </a:lnTo>
                <a:lnTo>
                  <a:pt x="19" y="175"/>
                </a:lnTo>
                <a:close/>
              </a:path>
            </a:pathLst>
          </a:custGeom>
          <a:solidFill>
            <a:srgbClr val="BCCFEA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7" name="Freeform 1122"/>
          <p:cNvSpPr>
            <a:spLocks/>
          </p:cNvSpPr>
          <p:nvPr/>
        </p:nvSpPr>
        <p:spPr bwMode="auto">
          <a:xfrm>
            <a:off x="1802602" y="4243479"/>
            <a:ext cx="767784" cy="925299"/>
          </a:xfrm>
          <a:custGeom>
            <a:avLst/>
            <a:gdLst>
              <a:gd name="T0" fmla="*/ 48 w 746"/>
              <a:gd name="T1" fmla="*/ 534 h 840"/>
              <a:gd name="T2" fmla="*/ 29 w 746"/>
              <a:gd name="T3" fmla="*/ 504 h 840"/>
              <a:gd name="T4" fmla="*/ 38 w 746"/>
              <a:gd name="T5" fmla="*/ 456 h 840"/>
              <a:gd name="T6" fmla="*/ 88 w 746"/>
              <a:gd name="T7" fmla="*/ 378 h 840"/>
              <a:gd name="T8" fmla="*/ 124 w 746"/>
              <a:gd name="T9" fmla="*/ 355 h 840"/>
              <a:gd name="T10" fmla="*/ 103 w 746"/>
              <a:gd name="T11" fmla="*/ 327 h 840"/>
              <a:gd name="T12" fmla="*/ 90 w 746"/>
              <a:gd name="T13" fmla="*/ 251 h 840"/>
              <a:gd name="T14" fmla="*/ 105 w 746"/>
              <a:gd name="T15" fmla="*/ 108 h 840"/>
              <a:gd name="T16" fmla="*/ 130 w 746"/>
              <a:gd name="T17" fmla="*/ 101 h 840"/>
              <a:gd name="T18" fmla="*/ 172 w 746"/>
              <a:gd name="T19" fmla="*/ 125 h 840"/>
              <a:gd name="T20" fmla="*/ 208 w 746"/>
              <a:gd name="T21" fmla="*/ 0 h 840"/>
              <a:gd name="T22" fmla="*/ 746 w 746"/>
              <a:gd name="T23" fmla="*/ 89 h 840"/>
              <a:gd name="T24" fmla="*/ 634 w 746"/>
              <a:gd name="T25" fmla="*/ 840 h 840"/>
              <a:gd name="T26" fmla="*/ 468 w 746"/>
              <a:gd name="T27" fmla="*/ 817 h 840"/>
              <a:gd name="T28" fmla="*/ 366 w 746"/>
              <a:gd name="T29" fmla="*/ 789 h 840"/>
              <a:gd name="T30" fmla="*/ 154 w 746"/>
              <a:gd name="T31" fmla="*/ 705 h 840"/>
              <a:gd name="T32" fmla="*/ 0 w 746"/>
              <a:gd name="T33" fmla="*/ 576 h 840"/>
              <a:gd name="T34" fmla="*/ 48 w 746"/>
              <a:gd name="T35" fmla="*/ 534 h 840"/>
              <a:gd name="T36" fmla="*/ 48 w 746"/>
              <a:gd name="T37" fmla="*/ 534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46" h="840">
                <a:moveTo>
                  <a:pt x="48" y="534"/>
                </a:moveTo>
                <a:lnTo>
                  <a:pt x="29" y="504"/>
                </a:lnTo>
                <a:lnTo>
                  <a:pt x="38" y="456"/>
                </a:lnTo>
                <a:lnTo>
                  <a:pt x="88" y="378"/>
                </a:lnTo>
                <a:lnTo>
                  <a:pt x="124" y="355"/>
                </a:lnTo>
                <a:lnTo>
                  <a:pt x="103" y="327"/>
                </a:lnTo>
                <a:lnTo>
                  <a:pt x="90" y="251"/>
                </a:lnTo>
                <a:lnTo>
                  <a:pt x="105" y="108"/>
                </a:lnTo>
                <a:lnTo>
                  <a:pt x="130" y="101"/>
                </a:lnTo>
                <a:lnTo>
                  <a:pt x="172" y="125"/>
                </a:lnTo>
                <a:lnTo>
                  <a:pt x="208" y="0"/>
                </a:lnTo>
                <a:lnTo>
                  <a:pt x="746" y="89"/>
                </a:lnTo>
                <a:lnTo>
                  <a:pt x="634" y="840"/>
                </a:lnTo>
                <a:lnTo>
                  <a:pt x="468" y="817"/>
                </a:lnTo>
                <a:lnTo>
                  <a:pt x="366" y="789"/>
                </a:lnTo>
                <a:lnTo>
                  <a:pt x="154" y="705"/>
                </a:lnTo>
                <a:lnTo>
                  <a:pt x="0" y="576"/>
                </a:lnTo>
                <a:lnTo>
                  <a:pt x="48" y="534"/>
                </a:lnTo>
                <a:lnTo>
                  <a:pt x="48" y="534"/>
                </a:lnTo>
                <a:close/>
              </a:path>
            </a:pathLst>
          </a:custGeom>
          <a:solidFill>
            <a:srgbClr val="7FA3D7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8" name="Freeform 1123"/>
          <p:cNvSpPr>
            <a:spLocks/>
          </p:cNvSpPr>
          <p:nvPr/>
        </p:nvSpPr>
        <p:spPr bwMode="auto">
          <a:xfrm>
            <a:off x="2438121" y="3131080"/>
            <a:ext cx="795204" cy="682069"/>
          </a:xfrm>
          <a:custGeom>
            <a:avLst/>
            <a:gdLst>
              <a:gd name="T0" fmla="*/ 0 w 770"/>
              <a:gd name="T1" fmla="*/ 530 h 619"/>
              <a:gd name="T2" fmla="*/ 92 w 770"/>
              <a:gd name="T3" fmla="*/ 0 h 619"/>
              <a:gd name="T4" fmla="*/ 396 w 770"/>
              <a:gd name="T5" fmla="*/ 45 h 619"/>
              <a:gd name="T6" fmla="*/ 770 w 770"/>
              <a:gd name="T7" fmla="*/ 83 h 619"/>
              <a:gd name="T8" fmla="*/ 744 w 770"/>
              <a:gd name="T9" fmla="*/ 351 h 619"/>
              <a:gd name="T10" fmla="*/ 719 w 770"/>
              <a:gd name="T11" fmla="*/ 619 h 619"/>
              <a:gd name="T12" fmla="*/ 208 w 770"/>
              <a:gd name="T13" fmla="*/ 562 h 619"/>
              <a:gd name="T14" fmla="*/ 0 w 770"/>
              <a:gd name="T15" fmla="*/ 530 h 619"/>
              <a:gd name="T16" fmla="*/ 0 w 770"/>
              <a:gd name="T17" fmla="*/ 53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0" h="619">
                <a:moveTo>
                  <a:pt x="0" y="530"/>
                </a:moveTo>
                <a:lnTo>
                  <a:pt x="92" y="0"/>
                </a:lnTo>
                <a:lnTo>
                  <a:pt x="396" y="45"/>
                </a:lnTo>
                <a:lnTo>
                  <a:pt x="770" y="83"/>
                </a:lnTo>
                <a:lnTo>
                  <a:pt x="744" y="351"/>
                </a:lnTo>
                <a:lnTo>
                  <a:pt x="719" y="619"/>
                </a:lnTo>
                <a:lnTo>
                  <a:pt x="208" y="562"/>
                </a:lnTo>
                <a:lnTo>
                  <a:pt x="0" y="530"/>
                </a:lnTo>
                <a:lnTo>
                  <a:pt x="0" y="530"/>
                </a:lnTo>
                <a:close/>
              </a:path>
            </a:pathLst>
          </a:custGeom>
          <a:solidFill>
            <a:srgbClr val="BCCFEA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5687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0" name="Freeform 1125"/>
          <p:cNvSpPr>
            <a:spLocks/>
          </p:cNvSpPr>
          <p:nvPr/>
        </p:nvSpPr>
        <p:spPr bwMode="auto">
          <a:xfrm>
            <a:off x="2451023" y="4340433"/>
            <a:ext cx="795204" cy="841954"/>
          </a:xfrm>
          <a:custGeom>
            <a:avLst/>
            <a:gdLst>
              <a:gd name="T0" fmla="*/ 97 w 768"/>
              <a:gd name="T1" fmla="*/ 764 h 764"/>
              <a:gd name="T2" fmla="*/ 106 w 768"/>
              <a:gd name="T3" fmla="*/ 707 h 764"/>
              <a:gd name="T4" fmla="*/ 298 w 768"/>
              <a:gd name="T5" fmla="*/ 732 h 764"/>
              <a:gd name="T6" fmla="*/ 290 w 768"/>
              <a:gd name="T7" fmla="*/ 704 h 764"/>
              <a:gd name="T8" fmla="*/ 705 w 768"/>
              <a:gd name="T9" fmla="*/ 742 h 764"/>
              <a:gd name="T10" fmla="*/ 768 w 768"/>
              <a:gd name="T11" fmla="*/ 71 h 764"/>
              <a:gd name="T12" fmla="*/ 443 w 768"/>
              <a:gd name="T13" fmla="*/ 42 h 764"/>
              <a:gd name="T14" fmla="*/ 112 w 768"/>
              <a:gd name="T15" fmla="*/ 0 h 764"/>
              <a:gd name="T16" fmla="*/ 0 w 768"/>
              <a:gd name="T17" fmla="*/ 751 h 764"/>
              <a:gd name="T18" fmla="*/ 97 w 768"/>
              <a:gd name="T19" fmla="*/ 764 h 764"/>
              <a:gd name="T20" fmla="*/ 97 w 768"/>
              <a:gd name="T21" fmla="*/ 764 h 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8" h="764">
                <a:moveTo>
                  <a:pt x="97" y="764"/>
                </a:moveTo>
                <a:lnTo>
                  <a:pt x="106" y="707"/>
                </a:lnTo>
                <a:lnTo>
                  <a:pt x="298" y="732"/>
                </a:lnTo>
                <a:lnTo>
                  <a:pt x="290" y="704"/>
                </a:lnTo>
                <a:lnTo>
                  <a:pt x="705" y="742"/>
                </a:lnTo>
                <a:lnTo>
                  <a:pt x="768" y="71"/>
                </a:lnTo>
                <a:lnTo>
                  <a:pt x="443" y="42"/>
                </a:lnTo>
                <a:lnTo>
                  <a:pt x="112" y="0"/>
                </a:lnTo>
                <a:lnTo>
                  <a:pt x="0" y="751"/>
                </a:lnTo>
                <a:lnTo>
                  <a:pt x="97" y="764"/>
                </a:lnTo>
                <a:lnTo>
                  <a:pt x="97" y="764"/>
                </a:lnTo>
                <a:close/>
              </a:path>
            </a:pathLst>
          </a:custGeom>
          <a:solidFill>
            <a:srgbClr val="BCCFEA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2" name="Freeform 1127"/>
          <p:cNvSpPr>
            <a:spLocks/>
          </p:cNvSpPr>
          <p:nvPr/>
        </p:nvSpPr>
        <p:spPr bwMode="auto">
          <a:xfrm>
            <a:off x="3241389" y="2637814"/>
            <a:ext cx="745202" cy="483061"/>
          </a:xfrm>
          <a:custGeom>
            <a:avLst/>
            <a:gdLst>
              <a:gd name="T0" fmla="*/ 38 w 718"/>
              <a:gd name="T1" fmla="*/ 0 h 441"/>
              <a:gd name="T2" fmla="*/ 663 w 718"/>
              <a:gd name="T3" fmla="*/ 32 h 441"/>
              <a:gd name="T4" fmla="*/ 667 w 718"/>
              <a:gd name="T5" fmla="*/ 142 h 441"/>
              <a:gd name="T6" fmla="*/ 696 w 718"/>
              <a:gd name="T7" fmla="*/ 234 h 441"/>
              <a:gd name="T8" fmla="*/ 699 w 718"/>
              <a:gd name="T9" fmla="*/ 348 h 441"/>
              <a:gd name="T10" fmla="*/ 718 w 718"/>
              <a:gd name="T11" fmla="*/ 441 h 441"/>
              <a:gd name="T12" fmla="*/ 340 w 718"/>
              <a:gd name="T13" fmla="*/ 429 h 441"/>
              <a:gd name="T14" fmla="*/ 0 w 718"/>
              <a:gd name="T15" fmla="*/ 405 h 441"/>
              <a:gd name="T16" fmla="*/ 38 w 718"/>
              <a:gd name="T17" fmla="*/ 0 h 441"/>
              <a:gd name="T18" fmla="*/ 38 w 718"/>
              <a:gd name="T19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8" h="441">
                <a:moveTo>
                  <a:pt x="38" y="0"/>
                </a:moveTo>
                <a:lnTo>
                  <a:pt x="663" y="32"/>
                </a:lnTo>
                <a:lnTo>
                  <a:pt x="667" y="142"/>
                </a:lnTo>
                <a:lnTo>
                  <a:pt x="696" y="234"/>
                </a:lnTo>
                <a:lnTo>
                  <a:pt x="699" y="348"/>
                </a:lnTo>
                <a:lnTo>
                  <a:pt x="718" y="441"/>
                </a:lnTo>
                <a:lnTo>
                  <a:pt x="340" y="429"/>
                </a:lnTo>
                <a:lnTo>
                  <a:pt x="0" y="405"/>
                </a:lnTo>
                <a:lnTo>
                  <a:pt x="38" y="0"/>
                </a:lnTo>
                <a:lnTo>
                  <a:pt x="38" y="0"/>
                </a:lnTo>
                <a:close/>
              </a:path>
            </a:pathLst>
          </a:custGeom>
          <a:solidFill>
            <a:srgbClr val="BCCFEA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5687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3" name="Freeform 1128"/>
          <p:cNvSpPr>
            <a:spLocks/>
          </p:cNvSpPr>
          <p:nvPr/>
        </p:nvSpPr>
        <p:spPr bwMode="auto">
          <a:xfrm>
            <a:off x="3202678" y="3081754"/>
            <a:ext cx="795204" cy="552798"/>
          </a:xfrm>
          <a:custGeom>
            <a:avLst/>
            <a:gdLst>
              <a:gd name="T0" fmla="*/ 38 w 768"/>
              <a:gd name="T1" fmla="*/ 0 h 502"/>
              <a:gd name="T2" fmla="*/ 378 w 768"/>
              <a:gd name="T3" fmla="*/ 24 h 502"/>
              <a:gd name="T4" fmla="*/ 756 w 768"/>
              <a:gd name="T5" fmla="*/ 36 h 502"/>
              <a:gd name="T6" fmla="*/ 732 w 768"/>
              <a:gd name="T7" fmla="*/ 83 h 502"/>
              <a:gd name="T8" fmla="*/ 768 w 768"/>
              <a:gd name="T9" fmla="*/ 118 h 502"/>
              <a:gd name="T10" fmla="*/ 766 w 768"/>
              <a:gd name="T11" fmla="*/ 365 h 502"/>
              <a:gd name="T12" fmla="*/ 751 w 768"/>
              <a:gd name="T13" fmla="*/ 363 h 502"/>
              <a:gd name="T14" fmla="*/ 753 w 768"/>
              <a:gd name="T15" fmla="*/ 395 h 502"/>
              <a:gd name="T16" fmla="*/ 764 w 768"/>
              <a:gd name="T17" fmla="*/ 420 h 502"/>
              <a:gd name="T18" fmla="*/ 756 w 768"/>
              <a:gd name="T19" fmla="*/ 443 h 502"/>
              <a:gd name="T20" fmla="*/ 764 w 768"/>
              <a:gd name="T21" fmla="*/ 502 h 502"/>
              <a:gd name="T22" fmla="*/ 747 w 768"/>
              <a:gd name="T23" fmla="*/ 496 h 502"/>
              <a:gd name="T24" fmla="*/ 728 w 768"/>
              <a:gd name="T25" fmla="*/ 473 h 502"/>
              <a:gd name="T26" fmla="*/ 659 w 768"/>
              <a:gd name="T27" fmla="*/ 450 h 502"/>
              <a:gd name="T28" fmla="*/ 593 w 768"/>
              <a:gd name="T29" fmla="*/ 454 h 502"/>
              <a:gd name="T30" fmla="*/ 555 w 768"/>
              <a:gd name="T31" fmla="*/ 426 h 502"/>
              <a:gd name="T32" fmla="*/ 0 w 768"/>
              <a:gd name="T33" fmla="*/ 393 h 502"/>
              <a:gd name="T34" fmla="*/ 38 w 768"/>
              <a:gd name="T35" fmla="*/ 0 h 502"/>
              <a:gd name="T36" fmla="*/ 38 w 768"/>
              <a:gd name="T37" fmla="*/ 0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68" h="502">
                <a:moveTo>
                  <a:pt x="38" y="0"/>
                </a:moveTo>
                <a:lnTo>
                  <a:pt x="378" y="24"/>
                </a:lnTo>
                <a:lnTo>
                  <a:pt x="756" y="36"/>
                </a:lnTo>
                <a:lnTo>
                  <a:pt x="732" y="83"/>
                </a:lnTo>
                <a:lnTo>
                  <a:pt x="768" y="118"/>
                </a:lnTo>
                <a:lnTo>
                  <a:pt x="766" y="365"/>
                </a:lnTo>
                <a:lnTo>
                  <a:pt x="751" y="363"/>
                </a:lnTo>
                <a:lnTo>
                  <a:pt x="753" y="395"/>
                </a:lnTo>
                <a:lnTo>
                  <a:pt x="764" y="420"/>
                </a:lnTo>
                <a:lnTo>
                  <a:pt x="756" y="443"/>
                </a:lnTo>
                <a:lnTo>
                  <a:pt x="764" y="502"/>
                </a:lnTo>
                <a:lnTo>
                  <a:pt x="747" y="496"/>
                </a:lnTo>
                <a:lnTo>
                  <a:pt x="728" y="473"/>
                </a:lnTo>
                <a:lnTo>
                  <a:pt x="659" y="450"/>
                </a:lnTo>
                <a:lnTo>
                  <a:pt x="593" y="454"/>
                </a:lnTo>
                <a:lnTo>
                  <a:pt x="555" y="426"/>
                </a:lnTo>
                <a:lnTo>
                  <a:pt x="0" y="393"/>
                </a:lnTo>
                <a:lnTo>
                  <a:pt x="38" y="0"/>
                </a:lnTo>
                <a:lnTo>
                  <a:pt x="38" y="0"/>
                </a:lnTo>
                <a:close/>
              </a:path>
            </a:pathLst>
          </a:custGeom>
          <a:solidFill>
            <a:srgbClr val="BCCFEA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5687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" name="Freeform 1129"/>
          <p:cNvSpPr>
            <a:spLocks/>
          </p:cNvSpPr>
          <p:nvPr/>
        </p:nvSpPr>
        <p:spPr bwMode="auto">
          <a:xfrm>
            <a:off x="3180096" y="3515487"/>
            <a:ext cx="929082" cy="488163"/>
          </a:xfrm>
          <a:custGeom>
            <a:avLst/>
            <a:gdLst>
              <a:gd name="T0" fmla="*/ 25 w 901"/>
              <a:gd name="T1" fmla="*/ 0 h 439"/>
              <a:gd name="T2" fmla="*/ 580 w 901"/>
              <a:gd name="T3" fmla="*/ 33 h 439"/>
              <a:gd name="T4" fmla="*/ 618 w 901"/>
              <a:gd name="T5" fmla="*/ 61 h 439"/>
              <a:gd name="T6" fmla="*/ 684 w 901"/>
              <a:gd name="T7" fmla="*/ 57 h 439"/>
              <a:gd name="T8" fmla="*/ 753 w 901"/>
              <a:gd name="T9" fmla="*/ 80 h 439"/>
              <a:gd name="T10" fmla="*/ 772 w 901"/>
              <a:gd name="T11" fmla="*/ 103 h 439"/>
              <a:gd name="T12" fmla="*/ 789 w 901"/>
              <a:gd name="T13" fmla="*/ 109 h 439"/>
              <a:gd name="T14" fmla="*/ 819 w 901"/>
              <a:gd name="T15" fmla="*/ 192 h 439"/>
              <a:gd name="T16" fmla="*/ 819 w 901"/>
              <a:gd name="T17" fmla="*/ 217 h 439"/>
              <a:gd name="T18" fmla="*/ 840 w 901"/>
              <a:gd name="T19" fmla="*/ 257 h 439"/>
              <a:gd name="T20" fmla="*/ 850 w 901"/>
              <a:gd name="T21" fmla="*/ 320 h 439"/>
              <a:gd name="T22" fmla="*/ 844 w 901"/>
              <a:gd name="T23" fmla="*/ 339 h 439"/>
              <a:gd name="T24" fmla="*/ 857 w 901"/>
              <a:gd name="T25" fmla="*/ 359 h 439"/>
              <a:gd name="T26" fmla="*/ 901 w 901"/>
              <a:gd name="T27" fmla="*/ 439 h 439"/>
              <a:gd name="T28" fmla="*/ 500 w 901"/>
              <a:gd name="T29" fmla="*/ 435 h 439"/>
              <a:gd name="T30" fmla="*/ 198 w 901"/>
              <a:gd name="T31" fmla="*/ 418 h 439"/>
              <a:gd name="T32" fmla="*/ 205 w 901"/>
              <a:gd name="T33" fmla="*/ 285 h 439"/>
              <a:gd name="T34" fmla="*/ 0 w 901"/>
              <a:gd name="T35" fmla="*/ 268 h 439"/>
              <a:gd name="T36" fmla="*/ 25 w 901"/>
              <a:gd name="T37" fmla="*/ 0 h 439"/>
              <a:gd name="T38" fmla="*/ 25 w 901"/>
              <a:gd name="T39" fmla="*/ 0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01" h="439">
                <a:moveTo>
                  <a:pt x="25" y="0"/>
                </a:moveTo>
                <a:lnTo>
                  <a:pt x="580" y="33"/>
                </a:lnTo>
                <a:lnTo>
                  <a:pt x="618" y="61"/>
                </a:lnTo>
                <a:lnTo>
                  <a:pt x="684" y="57"/>
                </a:lnTo>
                <a:lnTo>
                  <a:pt x="753" y="80"/>
                </a:lnTo>
                <a:lnTo>
                  <a:pt x="772" y="103"/>
                </a:lnTo>
                <a:lnTo>
                  <a:pt x="789" y="109"/>
                </a:lnTo>
                <a:lnTo>
                  <a:pt x="819" y="192"/>
                </a:lnTo>
                <a:lnTo>
                  <a:pt x="819" y="217"/>
                </a:lnTo>
                <a:lnTo>
                  <a:pt x="840" y="257"/>
                </a:lnTo>
                <a:lnTo>
                  <a:pt x="850" y="320"/>
                </a:lnTo>
                <a:lnTo>
                  <a:pt x="844" y="339"/>
                </a:lnTo>
                <a:lnTo>
                  <a:pt x="857" y="359"/>
                </a:lnTo>
                <a:lnTo>
                  <a:pt x="901" y="439"/>
                </a:lnTo>
                <a:lnTo>
                  <a:pt x="500" y="435"/>
                </a:lnTo>
                <a:lnTo>
                  <a:pt x="198" y="418"/>
                </a:lnTo>
                <a:lnTo>
                  <a:pt x="205" y="285"/>
                </a:lnTo>
                <a:lnTo>
                  <a:pt x="0" y="268"/>
                </a:lnTo>
                <a:lnTo>
                  <a:pt x="25" y="0"/>
                </a:lnTo>
                <a:lnTo>
                  <a:pt x="25" y="0"/>
                </a:lnTo>
                <a:close/>
              </a:path>
            </a:pathLst>
          </a:custGeom>
          <a:solidFill>
            <a:srgbClr val="BCCFEA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5687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5" name="Freeform 1130"/>
          <p:cNvSpPr>
            <a:spLocks/>
          </p:cNvSpPr>
          <p:nvPr/>
        </p:nvSpPr>
        <p:spPr bwMode="auto">
          <a:xfrm>
            <a:off x="3357525" y="3981539"/>
            <a:ext cx="835530" cy="467752"/>
          </a:xfrm>
          <a:custGeom>
            <a:avLst/>
            <a:gdLst>
              <a:gd name="T0" fmla="*/ 29 w 812"/>
              <a:gd name="T1" fmla="*/ 0 h 426"/>
              <a:gd name="T2" fmla="*/ 331 w 812"/>
              <a:gd name="T3" fmla="*/ 17 h 426"/>
              <a:gd name="T4" fmla="*/ 732 w 812"/>
              <a:gd name="T5" fmla="*/ 21 h 426"/>
              <a:gd name="T6" fmla="*/ 755 w 812"/>
              <a:gd name="T7" fmla="*/ 40 h 426"/>
              <a:gd name="T8" fmla="*/ 766 w 812"/>
              <a:gd name="T9" fmla="*/ 36 h 426"/>
              <a:gd name="T10" fmla="*/ 782 w 812"/>
              <a:gd name="T11" fmla="*/ 57 h 426"/>
              <a:gd name="T12" fmla="*/ 768 w 812"/>
              <a:gd name="T13" fmla="*/ 57 h 426"/>
              <a:gd name="T14" fmla="*/ 755 w 812"/>
              <a:gd name="T15" fmla="*/ 86 h 426"/>
              <a:gd name="T16" fmla="*/ 787 w 812"/>
              <a:gd name="T17" fmla="*/ 132 h 426"/>
              <a:gd name="T18" fmla="*/ 812 w 812"/>
              <a:gd name="T19" fmla="*/ 137 h 426"/>
              <a:gd name="T20" fmla="*/ 808 w 812"/>
              <a:gd name="T21" fmla="*/ 424 h 426"/>
              <a:gd name="T22" fmla="*/ 464 w 812"/>
              <a:gd name="T23" fmla="*/ 426 h 426"/>
              <a:gd name="T24" fmla="*/ 0 w 812"/>
              <a:gd name="T25" fmla="*/ 405 h 426"/>
              <a:gd name="T26" fmla="*/ 29 w 812"/>
              <a:gd name="T27" fmla="*/ 0 h 426"/>
              <a:gd name="T28" fmla="*/ 29 w 812"/>
              <a:gd name="T29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12" h="426">
                <a:moveTo>
                  <a:pt x="29" y="0"/>
                </a:moveTo>
                <a:lnTo>
                  <a:pt x="331" y="17"/>
                </a:lnTo>
                <a:lnTo>
                  <a:pt x="732" y="21"/>
                </a:lnTo>
                <a:lnTo>
                  <a:pt x="755" y="40"/>
                </a:lnTo>
                <a:lnTo>
                  <a:pt x="766" y="36"/>
                </a:lnTo>
                <a:lnTo>
                  <a:pt x="782" y="57"/>
                </a:lnTo>
                <a:lnTo>
                  <a:pt x="768" y="57"/>
                </a:lnTo>
                <a:lnTo>
                  <a:pt x="755" y="86"/>
                </a:lnTo>
                <a:lnTo>
                  <a:pt x="787" y="132"/>
                </a:lnTo>
                <a:lnTo>
                  <a:pt x="812" y="137"/>
                </a:lnTo>
                <a:lnTo>
                  <a:pt x="808" y="424"/>
                </a:lnTo>
                <a:lnTo>
                  <a:pt x="464" y="426"/>
                </a:lnTo>
                <a:lnTo>
                  <a:pt x="0" y="405"/>
                </a:lnTo>
                <a:lnTo>
                  <a:pt x="29" y="0"/>
                </a:lnTo>
                <a:lnTo>
                  <a:pt x="29" y="0"/>
                </a:lnTo>
                <a:close/>
              </a:path>
            </a:pathLst>
          </a:custGeom>
          <a:solidFill>
            <a:srgbClr val="BCCFEA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5687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8" name="Freeform 1133"/>
          <p:cNvSpPr>
            <a:spLocks/>
          </p:cNvSpPr>
          <p:nvPr/>
        </p:nvSpPr>
        <p:spPr bwMode="auto">
          <a:xfrm>
            <a:off x="3983367" y="3476366"/>
            <a:ext cx="671005" cy="462650"/>
          </a:xfrm>
          <a:custGeom>
            <a:avLst/>
            <a:gdLst>
              <a:gd name="T0" fmla="*/ 2 w 652"/>
              <a:gd name="T1" fmla="*/ 40 h 420"/>
              <a:gd name="T2" fmla="*/ 13 w 652"/>
              <a:gd name="T3" fmla="*/ 65 h 420"/>
              <a:gd name="T4" fmla="*/ 5 w 652"/>
              <a:gd name="T5" fmla="*/ 88 h 420"/>
              <a:gd name="T6" fmla="*/ 13 w 652"/>
              <a:gd name="T7" fmla="*/ 147 h 420"/>
              <a:gd name="T8" fmla="*/ 43 w 652"/>
              <a:gd name="T9" fmla="*/ 230 h 420"/>
              <a:gd name="T10" fmla="*/ 43 w 652"/>
              <a:gd name="T11" fmla="*/ 255 h 420"/>
              <a:gd name="T12" fmla="*/ 64 w 652"/>
              <a:gd name="T13" fmla="*/ 295 h 420"/>
              <a:gd name="T14" fmla="*/ 74 w 652"/>
              <a:gd name="T15" fmla="*/ 358 h 420"/>
              <a:gd name="T16" fmla="*/ 68 w 652"/>
              <a:gd name="T17" fmla="*/ 377 h 420"/>
              <a:gd name="T18" fmla="*/ 81 w 652"/>
              <a:gd name="T19" fmla="*/ 397 h 420"/>
              <a:gd name="T20" fmla="*/ 504 w 652"/>
              <a:gd name="T21" fmla="*/ 388 h 420"/>
              <a:gd name="T22" fmla="*/ 534 w 652"/>
              <a:gd name="T23" fmla="*/ 420 h 420"/>
              <a:gd name="T24" fmla="*/ 578 w 652"/>
              <a:gd name="T25" fmla="*/ 325 h 420"/>
              <a:gd name="T26" fmla="*/ 564 w 652"/>
              <a:gd name="T27" fmla="*/ 289 h 420"/>
              <a:gd name="T28" fmla="*/ 639 w 652"/>
              <a:gd name="T29" fmla="*/ 232 h 420"/>
              <a:gd name="T30" fmla="*/ 652 w 652"/>
              <a:gd name="T31" fmla="*/ 190 h 420"/>
              <a:gd name="T32" fmla="*/ 599 w 652"/>
              <a:gd name="T33" fmla="*/ 129 h 420"/>
              <a:gd name="T34" fmla="*/ 545 w 652"/>
              <a:gd name="T35" fmla="*/ 67 h 420"/>
              <a:gd name="T36" fmla="*/ 534 w 652"/>
              <a:gd name="T37" fmla="*/ 0 h 420"/>
              <a:gd name="T38" fmla="*/ 15 w 652"/>
              <a:gd name="T39" fmla="*/ 10 h 420"/>
              <a:gd name="T40" fmla="*/ 0 w 652"/>
              <a:gd name="T41" fmla="*/ 8 h 420"/>
              <a:gd name="T42" fmla="*/ 2 w 652"/>
              <a:gd name="T43" fmla="*/ 40 h 420"/>
              <a:gd name="T44" fmla="*/ 2 w 652"/>
              <a:gd name="T45" fmla="*/ 4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52" h="420">
                <a:moveTo>
                  <a:pt x="2" y="40"/>
                </a:moveTo>
                <a:lnTo>
                  <a:pt x="13" y="65"/>
                </a:lnTo>
                <a:lnTo>
                  <a:pt x="5" y="88"/>
                </a:lnTo>
                <a:lnTo>
                  <a:pt x="13" y="147"/>
                </a:lnTo>
                <a:lnTo>
                  <a:pt x="43" y="230"/>
                </a:lnTo>
                <a:lnTo>
                  <a:pt x="43" y="255"/>
                </a:lnTo>
                <a:lnTo>
                  <a:pt x="64" y="295"/>
                </a:lnTo>
                <a:lnTo>
                  <a:pt x="74" y="358"/>
                </a:lnTo>
                <a:lnTo>
                  <a:pt x="68" y="377"/>
                </a:lnTo>
                <a:lnTo>
                  <a:pt x="81" y="397"/>
                </a:lnTo>
                <a:lnTo>
                  <a:pt x="504" y="388"/>
                </a:lnTo>
                <a:lnTo>
                  <a:pt x="534" y="420"/>
                </a:lnTo>
                <a:lnTo>
                  <a:pt x="578" y="325"/>
                </a:lnTo>
                <a:lnTo>
                  <a:pt x="564" y="289"/>
                </a:lnTo>
                <a:lnTo>
                  <a:pt x="639" y="232"/>
                </a:lnTo>
                <a:lnTo>
                  <a:pt x="652" y="190"/>
                </a:lnTo>
                <a:lnTo>
                  <a:pt x="599" y="129"/>
                </a:lnTo>
                <a:lnTo>
                  <a:pt x="545" y="67"/>
                </a:lnTo>
                <a:lnTo>
                  <a:pt x="534" y="0"/>
                </a:lnTo>
                <a:lnTo>
                  <a:pt x="15" y="10"/>
                </a:lnTo>
                <a:lnTo>
                  <a:pt x="0" y="8"/>
                </a:lnTo>
                <a:lnTo>
                  <a:pt x="2" y="40"/>
                </a:lnTo>
                <a:lnTo>
                  <a:pt x="2" y="40"/>
                </a:lnTo>
                <a:close/>
              </a:path>
            </a:pathLst>
          </a:custGeom>
          <a:solidFill>
            <a:srgbClr val="BCCFEA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9" name="Freeform 1134"/>
          <p:cNvSpPr>
            <a:spLocks/>
          </p:cNvSpPr>
          <p:nvPr/>
        </p:nvSpPr>
        <p:spPr bwMode="auto">
          <a:xfrm>
            <a:off x="4067242" y="3901596"/>
            <a:ext cx="750041" cy="682067"/>
          </a:xfrm>
          <a:custGeom>
            <a:avLst/>
            <a:gdLst>
              <a:gd name="T0" fmla="*/ 44 w 727"/>
              <a:gd name="T1" fmla="*/ 89 h 616"/>
              <a:gd name="T2" fmla="*/ 67 w 727"/>
              <a:gd name="T3" fmla="*/ 108 h 616"/>
              <a:gd name="T4" fmla="*/ 78 w 727"/>
              <a:gd name="T5" fmla="*/ 104 h 616"/>
              <a:gd name="T6" fmla="*/ 94 w 727"/>
              <a:gd name="T7" fmla="*/ 125 h 616"/>
              <a:gd name="T8" fmla="*/ 80 w 727"/>
              <a:gd name="T9" fmla="*/ 125 h 616"/>
              <a:gd name="T10" fmla="*/ 67 w 727"/>
              <a:gd name="T11" fmla="*/ 154 h 616"/>
              <a:gd name="T12" fmla="*/ 99 w 727"/>
              <a:gd name="T13" fmla="*/ 200 h 616"/>
              <a:gd name="T14" fmla="*/ 124 w 727"/>
              <a:gd name="T15" fmla="*/ 205 h 616"/>
              <a:gd name="T16" fmla="*/ 120 w 727"/>
              <a:gd name="T17" fmla="*/ 492 h 616"/>
              <a:gd name="T18" fmla="*/ 124 w 727"/>
              <a:gd name="T19" fmla="*/ 563 h 616"/>
              <a:gd name="T20" fmla="*/ 607 w 727"/>
              <a:gd name="T21" fmla="*/ 547 h 616"/>
              <a:gd name="T22" fmla="*/ 613 w 727"/>
              <a:gd name="T23" fmla="*/ 589 h 616"/>
              <a:gd name="T24" fmla="*/ 592 w 727"/>
              <a:gd name="T25" fmla="*/ 616 h 616"/>
              <a:gd name="T26" fmla="*/ 666 w 727"/>
              <a:gd name="T27" fmla="*/ 612 h 616"/>
              <a:gd name="T28" fmla="*/ 679 w 727"/>
              <a:gd name="T29" fmla="*/ 589 h 616"/>
              <a:gd name="T30" fmla="*/ 679 w 727"/>
              <a:gd name="T31" fmla="*/ 563 h 616"/>
              <a:gd name="T32" fmla="*/ 698 w 727"/>
              <a:gd name="T33" fmla="*/ 544 h 616"/>
              <a:gd name="T34" fmla="*/ 702 w 727"/>
              <a:gd name="T35" fmla="*/ 523 h 616"/>
              <a:gd name="T36" fmla="*/ 721 w 727"/>
              <a:gd name="T37" fmla="*/ 521 h 616"/>
              <a:gd name="T38" fmla="*/ 727 w 727"/>
              <a:gd name="T39" fmla="*/ 479 h 616"/>
              <a:gd name="T40" fmla="*/ 700 w 727"/>
              <a:gd name="T41" fmla="*/ 473 h 616"/>
              <a:gd name="T42" fmla="*/ 683 w 727"/>
              <a:gd name="T43" fmla="*/ 443 h 616"/>
              <a:gd name="T44" fmla="*/ 656 w 727"/>
              <a:gd name="T45" fmla="*/ 369 h 616"/>
              <a:gd name="T46" fmla="*/ 626 w 727"/>
              <a:gd name="T47" fmla="*/ 359 h 616"/>
              <a:gd name="T48" fmla="*/ 592 w 727"/>
              <a:gd name="T49" fmla="*/ 331 h 616"/>
              <a:gd name="T50" fmla="*/ 578 w 727"/>
              <a:gd name="T51" fmla="*/ 293 h 616"/>
              <a:gd name="T52" fmla="*/ 599 w 727"/>
              <a:gd name="T53" fmla="*/ 234 h 616"/>
              <a:gd name="T54" fmla="*/ 582 w 727"/>
              <a:gd name="T55" fmla="*/ 222 h 616"/>
              <a:gd name="T56" fmla="*/ 540 w 727"/>
              <a:gd name="T57" fmla="*/ 222 h 616"/>
              <a:gd name="T58" fmla="*/ 531 w 727"/>
              <a:gd name="T59" fmla="*/ 186 h 616"/>
              <a:gd name="T60" fmla="*/ 462 w 727"/>
              <a:gd name="T61" fmla="*/ 114 h 616"/>
              <a:gd name="T62" fmla="*/ 445 w 727"/>
              <a:gd name="T63" fmla="*/ 55 h 616"/>
              <a:gd name="T64" fmla="*/ 453 w 727"/>
              <a:gd name="T65" fmla="*/ 32 h 616"/>
              <a:gd name="T66" fmla="*/ 423 w 727"/>
              <a:gd name="T67" fmla="*/ 0 h 616"/>
              <a:gd name="T68" fmla="*/ 0 w 727"/>
              <a:gd name="T69" fmla="*/ 9 h 616"/>
              <a:gd name="T70" fmla="*/ 44 w 727"/>
              <a:gd name="T71" fmla="*/ 89 h 616"/>
              <a:gd name="T72" fmla="*/ 44 w 727"/>
              <a:gd name="T73" fmla="*/ 89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27" h="616">
                <a:moveTo>
                  <a:pt x="44" y="89"/>
                </a:moveTo>
                <a:lnTo>
                  <a:pt x="67" y="108"/>
                </a:lnTo>
                <a:lnTo>
                  <a:pt x="78" y="104"/>
                </a:lnTo>
                <a:lnTo>
                  <a:pt x="94" y="125"/>
                </a:lnTo>
                <a:lnTo>
                  <a:pt x="80" y="125"/>
                </a:lnTo>
                <a:lnTo>
                  <a:pt x="67" y="154"/>
                </a:lnTo>
                <a:lnTo>
                  <a:pt x="99" y="200"/>
                </a:lnTo>
                <a:lnTo>
                  <a:pt x="124" y="205"/>
                </a:lnTo>
                <a:lnTo>
                  <a:pt x="120" y="492"/>
                </a:lnTo>
                <a:lnTo>
                  <a:pt x="124" y="563"/>
                </a:lnTo>
                <a:lnTo>
                  <a:pt x="607" y="547"/>
                </a:lnTo>
                <a:lnTo>
                  <a:pt x="613" y="589"/>
                </a:lnTo>
                <a:lnTo>
                  <a:pt x="592" y="616"/>
                </a:lnTo>
                <a:lnTo>
                  <a:pt x="666" y="612"/>
                </a:lnTo>
                <a:lnTo>
                  <a:pt x="679" y="589"/>
                </a:lnTo>
                <a:lnTo>
                  <a:pt x="679" y="563"/>
                </a:lnTo>
                <a:lnTo>
                  <a:pt x="698" y="544"/>
                </a:lnTo>
                <a:lnTo>
                  <a:pt x="702" y="523"/>
                </a:lnTo>
                <a:lnTo>
                  <a:pt x="721" y="521"/>
                </a:lnTo>
                <a:lnTo>
                  <a:pt x="727" y="479"/>
                </a:lnTo>
                <a:lnTo>
                  <a:pt x="700" y="473"/>
                </a:lnTo>
                <a:lnTo>
                  <a:pt x="683" y="443"/>
                </a:lnTo>
                <a:lnTo>
                  <a:pt x="656" y="369"/>
                </a:lnTo>
                <a:lnTo>
                  <a:pt x="626" y="359"/>
                </a:lnTo>
                <a:lnTo>
                  <a:pt x="592" y="331"/>
                </a:lnTo>
                <a:lnTo>
                  <a:pt x="578" y="293"/>
                </a:lnTo>
                <a:lnTo>
                  <a:pt x="599" y="234"/>
                </a:lnTo>
                <a:lnTo>
                  <a:pt x="582" y="222"/>
                </a:lnTo>
                <a:lnTo>
                  <a:pt x="540" y="222"/>
                </a:lnTo>
                <a:lnTo>
                  <a:pt x="531" y="186"/>
                </a:lnTo>
                <a:lnTo>
                  <a:pt x="462" y="114"/>
                </a:lnTo>
                <a:lnTo>
                  <a:pt x="445" y="55"/>
                </a:lnTo>
                <a:lnTo>
                  <a:pt x="453" y="32"/>
                </a:lnTo>
                <a:lnTo>
                  <a:pt x="423" y="0"/>
                </a:lnTo>
                <a:lnTo>
                  <a:pt x="0" y="9"/>
                </a:lnTo>
                <a:lnTo>
                  <a:pt x="44" y="89"/>
                </a:lnTo>
                <a:lnTo>
                  <a:pt x="44" y="89"/>
                </a:lnTo>
                <a:close/>
              </a:path>
            </a:pathLst>
          </a:custGeom>
          <a:solidFill>
            <a:srgbClr val="7FA3D7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1" name="Freeform 1136"/>
          <p:cNvSpPr>
            <a:spLocks/>
          </p:cNvSpPr>
          <p:nvPr/>
        </p:nvSpPr>
        <p:spPr bwMode="auto">
          <a:xfrm>
            <a:off x="4267253" y="5036107"/>
            <a:ext cx="645197" cy="583415"/>
          </a:xfrm>
          <a:custGeom>
            <a:avLst/>
            <a:gdLst>
              <a:gd name="T0" fmla="*/ 0 w 624"/>
              <a:gd name="T1" fmla="*/ 4 h 529"/>
              <a:gd name="T2" fmla="*/ 6 w 624"/>
              <a:gd name="T3" fmla="*/ 147 h 529"/>
              <a:gd name="T4" fmla="*/ 63 w 624"/>
              <a:gd name="T5" fmla="*/ 251 h 529"/>
              <a:gd name="T6" fmla="*/ 42 w 624"/>
              <a:gd name="T7" fmla="*/ 333 h 529"/>
              <a:gd name="T8" fmla="*/ 46 w 624"/>
              <a:gd name="T9" fmla="*/ 401 h 529"/>
              <a:gd name="T10" fmla="*/ 21 w 624"/>
              <a:gd name="T11" fmla="*/ 436 h 529"/>
              <a:gd name="T12" fmla="*/ 31 w 624"/>
              <a:gd name="T13" fmla="*/ 447 h 529"/>
              <a:gd name="T14" fmla="*/ 114 w 624"/>
              <a:gd name="T15" fmla="*/ 438 h 529"/>
              <a:gd name="T16" fmla="*/ 217 w 624"/>
              <a:gd name="T17" fmla="*/ 464 h 529"/>
              <a:gd name="T18" fmla="*/ 251 w 624"/>
              <a:gd name="T19" fmla="*/ 438 h 529"/>
              <a:gd name="T20" fmla="*/ 352 w 624"/>
              <a:gd name="T21" fmla="*/ 479 h 529"/>
              <a:gd name="T22" fmla="*/ 360 w 624"/>
              <a:gd name="T23" fmla="*/ 502 h 529"/>
              <a:gd name="T24" fmla="*/ 398 w 624"/>
              <a:gd name="T25" fmla="*/ 519 h 529"/>
              <a:gd name="T26" fmla="*/ 419 w 624"/>
              <a:gd name="T27" fmla="*/ 498 h 529"/>
              <a:gd name="T28" fmla="*/ 466 w 624"/>
              <a:gd name="T29" fmla="*/ 517 h 529"/>
              <a:gd name="T30" fmla="*/ 497 w 624"/>
              <a:gd name="T31" fmla="*/ 502 h 529"/>
              <a:gd name="T32" fmla="*/ 491 w 624"/>
              <a:gd name="T33" fmla="*/ 472 h 529"/>
              <a:gd name="T34" fmla="*/ 573 w 624"/>
              <a:gd name="T35" fmla="*/ 498 h 529"/>
              <a:gd name="T36" fmla="*/ 569 w 624"/>
              <a:gd name="T37" fmla="*/ 529 h 529"/>
              <a:gd name="T38" fmla="*/ 624 w 624"/>
              <a:gd name="T39" fmla="*/ 491 h 529"/>
              <a:gd name="T40" fmla="*/ 575 w 624"/>
              <a:gd name="T41" fmla="*/ 485 h 529"/>
              <a:gd name="T42" fmla="*/ 538 w 624"/>
              <a:gd name="T43" fmla="*/ 445 h 529"/>
              <a:gd name="T44" fmla="*/ 584 w 624"/>
              <a:gd name="T45" fmla="*/ 396 h 529"/>
              <a:gd name="T46" fmla="*/ 584 w 624"/>
              <a:gd name="T47" fmla="*/ 367 h 529"/>
              <a:gd name="T48" fmla="*/ 533 w 624"/>
              <a:gd name="T49" fmla="*/ 409 h 529"/>
              <a:gd name="T50" fmla="*/ 508 w 624"/>
              <a:gd name="T51" fmla="*/ 396 h 529"/>
              <a:gd name="T52" fmla="*/ 529 w 624"/>
              <a:gd name="T53" fmla="*/ 373 h 529"/>
              <a:gd name="T54" fmla="*/ 472 w 624"/>
              <a:gd name="T55" fmla="*/ 390 h 529"/>
              <a:gd name="T56" fmla="*/ 436 w 624"/>
              <a:gd name="T57" fmla="*/ 375 h 529"/>
              <a:gd name="T58" fmla="*/ 445 w 624"/>
              <a:gd name="T59" fmla="*/ 350 h 529"/>
              <a:gd name="T60" fmla="*/ 542 w 624"/>
              <a:gd name="T61" fmla="*/ 367 h 529"/>
              <a:gd name="T62" fmla="*/ 504 w 624"/>
              <a:gd name="T63" fmla="*/ 305 h 529"/>
              <a:gd name="T64" fmla="*/ 510 w 624"/>
              <a:gd name="T65" fmla="*/ 259 h 529"/>
              <a:gd name="T66" fmla="*/ 289 w 624"/>
              <a:gd name="T67" fmla="*/ 268 h 529"/>
              <a:gd name="T68" fmla="*/ 316 w 624"/>
              <a:gd name="T69" fmla="*/ 170 h 529"/>
              <a:gd name="T70" fmla="*/ 354 w 624"/>
              <a:gd name="T71" fmla="*/ 120 h 529"/>
              <a:gd name="T72" fmla="*/ 343 w 624"/>
              <a:gd name="T73" fmla="*/ 107 h 529"/>
              <a:gd name="T74" fmla="*/ 327 w 624"/>
              <a:gd name="T75" fmla="*/ 0 h 529"/>
              <a:gd name="T76" fmla="*/ 0 w 624"/>
              <a:gd name="T77" fmla="*/ 4 h 529"/>
              <a:gd name="T78" fmla="*/ 0 w 624"/>
              <a:gd name="T79" fmla="*/ 4 h 529"/>
              <a:gd name="T80" fmla="*/ 0 w 624"/>
              <a:gd name="T81" fmla="*/ 4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24" h="529">
                <a:moveTo>
                  <a:pt x="0" y="4"/>
                </a:moveTo>
                <a:lnTo>
                  <a:pt x="6" y="147"/>
                </a:lnTo>
                <a:lnTo>
                  <a:pt x="63" y="251"/>
                </a:lnTo>
                <a:lnTo>
                  <a:pt x="42" y="333"/>
                </a:lnTo>
                <a:lnTo>
                  <a:pt x="46" y="401"/>
                </a:lnTo>
                <a:lnTo>
                  <a:pt x="21" y="436"/>
                </a:lnTo>
                <a:lnTo>
                  <a:pt x="31" y="447"/>
                </a:lnTo>
                <a:lnTo>
                  <a:pt x="114" y="438"/>
                </a:lnTo>
                <a:lnTo>
                  <a:pt x="217" y="464"/>
                </a:lnTo>
                <a:lnTo>
                  <a:pt x="251" y="438"/>
                </a:lnTo>
                <a:lnTo>
                  <a:pt x="352" y="479"/>
                </a:lnTo>
                <a:lnTo>
                  <a:pt x="360" y="502"/>
                </a:lnTo>
                <a:lnTo>
                  <a:pt x="398" y="519"/>
                </a:lnTo>
                <a:lnTo>
                  <a:pt x="419" y="498"/>
                </a:lnTo>
                <a:lnTo>
                  <a:pt x="466" y="517"/>
                </a:lnTo>
                <a:lnTo>
                  <a:pt x="497" y="502"/>
                </a:lnTo>
                <a:lnTo>
                  <a:pt x="491" y="472"/>
                </a:lnTo>
                <a:lnTo>
                  <a:pt x="573" y="498"/>
                </a:lnTo>
                <a:lnTo>
                  <a:pt x="569" y="529"/>
                </a:lnTo>
                <a:lnTo>
                  <a:pt x="624" y="491"/>
                </a:lnTo>
                <a:lnTo>
                  <a:pt x="575" y="485"/>
                </a:lnTo>
                <a:lnTo>
                  <a:pt x="538" y="445"/>
                </a:lnTo>
                <a:lnTo>
                  <a:pt x="584" y="396"/>
                </a:lnTo>
                <a:lnTo>
                  <a:pt x="584" y="367"/>
                </a:lnTo>
                <a:lnTo>
                  <a:pt x="533" y="409"/>
                </a:lnTo>
                <a:lnTo>
                  <a:pt x="508" y="396"/>
                </a:lnTo>
                <a:lnTo>
                  <a:pt x="529" y="373"/>
                </a:lnTo>
                <a:lnTo>
                  <a:pt x="472" y="390"/>
                </a:lnTo>
                <a:lnTo>
                  <a:pt x="436" y="375"/>
                </a:lnTo>
                <a:lnTo>
                  <a:pt x="445" y="350"/>
                </a:lnTo>
                <a:lnTo>
                  <a:pt x="542" y="367"/>
                </a:lnTo>
                <a:lnTo>
                  <a:pt x="504" y="305"/>
                </a:lnTo>
                <a:lnTo>
                  <a:pt x="510" y="259"/>
                </a:lnTo>
                <a:lnTo>
                  <a:pt x="289" y="268"/>
                </a:lnTo>
                <a:lnTo>
                  <a:pt x="316" y="170"/>
                </a:lnTo>
                <a:lnTo>
                  <a:pt x="354" y="120"/>
                </a:lnTo>
                <a:lnTo>
                  <a:pt x="343" y="107"/>
                </a:lnTo>
                <a:lnTo>
                  <a:pt x="327" y="0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7FA3D7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2" name="Freeform 1137"/>
          <p:cNvSpPr>
            <a:spLocks/>
          </p:cNvSpPr>
          <p:nvPr/>
        </p:nvSpPr>
        <p:spPr bwMode="auto">
          <a:xfrm>
            <a:off x="4593077" y="2870840"/>
            <a:ext cx="641970" cy="340184"/>
          </a:xfrm>
          <a:custGeom>
            <a:avLst/>
            <a:gdLst>
              <a:gd name="T0" fmla="*/ 224 w 622"/>
              <a:gd name="T1" fmla="*/ 203 h 310"/>
              <a:gd name="T2" fmla="*/ 232 w 622"/>
              <a:gd name="T3" fmla="*/ 222 h 310"/>
              <a:gd name="T4" fmla="*/ 253 w 622"/>
              <a:gd name="T5" fmla="*/ 228 h 310"/>
              <a:gd name="T6" fmla="*/ 283 w 622"/>
              <a:gd name="T7" fmla="*/ 310 h 310"/>
              <a:gd name="T8" fmla="*/ 338 w 622"/>
              <a:gd name="T9" fmla="*/ 197 h 310"/>
              <a:gd name="T10" fmla="*/ 367 w 622"/>
              <a:gd name="T11" fmla="*/ 201 h 310"/>
              <a:gd name="T12" fmla="*/ 403 w 622"/>
              <a:gd name="T13" fmla="*/ 184 h 310"/>
              <a:gd name="T14" fmla="*/ 462 w 622"/>
              <a:gd name="T15" fmla="*/ 184 h 310"/>
              <a:gd name="T16" fmla="*/ 483 w 622"/>
              <a:gd name="T17" fmla="*/ 158 h 310"/>
              <a:gd name="T18" fmla="*/ 599 w 622"/>
              <a:gd name="T19" fmla="*/ 161 h 310"/>
              <a:gd name="T20" fmla="*/ 622 w 622"/>
              <a:gd name="T21" fmla="*/ 144 h 310"/>
              <a:gd name="T22" fmla="*/ 584 w 622"/>
              <a:gd name="T23" fmla="*/ 101 h 310"/>
              <a:gd name="T24" fmla="*/ 513 w 622"/>
              <a:gd name="T25" fmla="*/ 102 h 310"/>
              <a:gd name="T26" fmla="*/ 456 w 622"/>
              <a:gd name="T27" fmla="*/ 95 h 310"/>
              <a:gd name="T28" fmla="*/ 384 w 622"/>
              <a:gd name="T29" fmla="*/ 95 h 310"/>
              <a:gd name="T30" fmla="*/ 359 w 622"/>
              <a:gd name="T31" fmla="*/ 131 h 310"/>
              <a:gd name="T32" fmla="*/ 323 w 622"/>
              <a:gd name="T33" fmla="*/ 110 h 310"/>
              <a:gd name="T34" fmla="*/ 285 w 622"/>
              <a:gd name="T35" fmla="*/ 114 h 310"/>
              <a:gd name="T36" fmla="*/ 272 w 622"/>
              <a:gd name="T37" fmla="*/ 76 h 310"/>
              <a:gd name="T38" fmla="*/ 190 w 622"/>
              <a:gd name="T39" fmla="*/ 70 h 310"/>
              <a:gd name="T40" fmla="*/ 181 w 622"/>
              <a:gd name="T41" fmla="*/ 57 h 310"/>
              <a:gd name="T42" fmla="*/ 217 w 622"/>
              <a:gd name="T43" fmla="*/ 17 h 310"/>
              <a:gd name="T44" fmla="*/ 247 w 622"/>
              <a:gd name="T45" fmla="*/ 15 h 310"/>
              <a:gd name="T46" fmla="*/ 217 w 622"/>
              <a:gd name="T47" fmla="*/ 0 h 310"/>
              <a:gd name="T48" fmla="*/ 171 w 622"/>
              <a:gd name="T49" fmla="*/ 11 h 310"/>
              <a:gd name="T50" fmla="*/ 95 w 622"/>
              <a:gd name="T51" fmla="*/ 87 h 310"/>
              <a:gd name="T52" fmla="*/ 57 w 622"/>
              <a:gd name="T53" fmla="*/ 95 h 310"/>
              <a:gd name="T54" fmla="*/ 0 w 622"/>
              <a:gd name="T55" fmla="*/ 133 h 310"/>
              <a:gd name="T56" fmla="*/ 224 w 622"/>
              <a:gd name="T57" fmla="*/ 203 h 310"/>
              <a:gd name="T58" fmla="*/ 224 w 622"/>
              <a:gd name="T59" fmla="*/ 203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22" h="310">
                <a:moveTo>
                  <a:pt x="224" y="203"/>
                </a:moveTo>
                <a:lnTo>
                  <a:pt x="232" y="222"/>
                </a:lnTo>
                <a:lnTo>
                  <a:pt x="253" y="228"/>
                </a:lnTo>
                <a:lnTo>
                  <a:pt x="283" y="310"/>
                </a:lnTo>
                <a:lnTo>
                  <a:pt x="338" y="197"/>
                </a:lnTo>
                <a:lnTo>
                  <a:pt x="367" y="201"/>
                </a:lnTo>
                <a:lnTo>
                  <a:pt x="403" y="184"/>
                </a:lnTo>
                <a:lnTo>
                  <a:pt x="462" y="184"/>
                </a:lnTo>
                <a:lnTo>
                  <a:pt x="483" y="158"/>
                </a:lnTo>
                <a:lnTo>
                  <a:pt x="599" y="161"/>
                </a:lnTo>
                <a:lnTo>
                  <a:pt x="622" y="144"/>
                </a:lnTo>
                <a:lnTo>
                  <a:pt x="584" y="101"/>
                </a:lnTo>
                <a:lnTo>
                  <a:pt x="513" y="102"/>
                </a:lnTo>
                <a:lnTo>
                  <a:pt x="456" y="95"/>
                </a:lnTo>
                <a:lnTo>
                  <a:pt x="384" y="95"/>
                </a:lnTo>
                <a:lnTo>
                  <a:pt x="359" y="131"/>
                </a:lnTo>
                <a:lnTo>
                  <a:pt x="323" y="110"/>
                </a:lnTo>
                <a:lnTo>
                  <a:pt x="285" y="114"/>
                </a:lnTo>
                <a:lnTo>
                  <a:pt x="272" y="76"/>
                </a:lnTo>
                <a:lnTo>
                  <a:pt x="190" y="70"/>
                </a:lnTo>
                <a:lnTo>
                  <a:pt x="181" y="57"/>
                </a:lnTo>
                <a:lnTo>
                  <a:pt x="217" y="17"/>
                </a:lnTo>
                <a:lnTo>
                  <a:pt x="247" y="15"/>
                </a:lnTo>
                <a:lnTo>
                  <a:pt x="217" y="0"/>
                </a:lnTo>
                <a:lnTo>
                  <a:pt x="171" y="11"/>
                </a:lnTo>
                <a:lnTo>
                  <a:pt x="95" y="87"/>
                </a:lnTo>
                <a:lnTo>
                  <a:pt x="57" y="95"/>
                </a:lnTo>
                <a:lnTo>
                  <a:pt x="0" y="133"/>
                </a:lnTo>
                <a:lnTo>
                  <a:pt x="224" y="203"/>
                </a:lnTo>
                <a:lnTo>
                  <a:pt x="224" y="203"/>
                </a:lnTo>
                <a:close/>
              </a:path>
            </a:pathLst>
          </a:custGeom>
          <a:solidFill>
            <a:srgbClr val="7FA3D7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3" name="Freeform 1138"/>
          <p:cNvSpPr>
            <a:spLocks/>
          </p:cNvSpPr>
          <p:nvPr/>
        </p:nvSpPr>
        <p:spPr bwMode="auto">
          <a:xfrm>
            <a:off x="5006004" y="3081754"/>
            <a:ext cx="433894" cy="619134"/>
          </a:xfrm>
          <a:custGeom>
            <a:avLst/>
            <a:gdLst>
              <a:gd name="T0" fmla="*/ 48 w 422"/>
              <a:gd name="T1" fmla="*/ 464 h 559"/>
              <a:gd name="T2" fmla="*/ 42 w 422"/>
              <a:gd name="T3" fmla="*/ 370 h 559"/>
              <a:gd name="T4" fmla="*/ 6 w 422"/>
              <a:gd name="T5" fmla="*/ 302 h 559"/>
              <a:gd name="T6" fmla="*/ 21 w 422"/>
              <a:gd name="T7" fmla="*/ 159 h 559"/>
              <a:gd name="T8" fmla="*/ 82 w 422"/>
              <a:gd name="T9" fmla="*/ 85 h 559"/>
              <a:gd name="T10" fmla="*/ 78 w 422"/>
              <a:gd name="T11" fmla="*/ 140 h 559"/>
              <a:gd name="T12" fmla="*/ 97 w 422"/>
              <a:gd name="T13" fmla="*/ 129 h 559"/>
              <a:gd name="T14" fmla="*/ 97 w 422"/>
              <a:gd name="T15" fmla="*/ 83 h 559"/>
              <a:gd name="T16" fmla="*/ 120 w 422"/>
              <a:gd name="T17" fmla="*/ 57 h 559"/>
              <a:gd name="T18" fmla="*/ 127 w 422"/>
              <a:gd name="T19" fmla="*/ 7 h 559"/>
              <a:gd name="T20" fmla="*/ 148 w 422"/>
              <a:gd name="T21" fmla="*/ 0 h 559"/>
              <a:gd name="T22" fmla="*/ 276 w 422"/>
              <a:gd name="T23" fmla="*/ 43 h 559"/>
              <a:gd name="T24" fmla="*/ 287 w 422"/>
              <a:gd name="T25" fmla="*/ 80 h 559"/>
              <a:gd name="T26" fmla="*/ 304 w 422"/>
              <a:gd name="T27" fmla="*/ 114 h 559"/>
              <a:gd name="T28" fmla="*/ 308 w 422"/>
              <a:gd name="T29" fmla="*/ 175 h 559"/>
              <a:gd name="T30" fmla="*/ 264 w 422"/>
              <a:gd name="T31" fmla="*/ 228 h 559"/>
              <a:gd name="T32" fmla="*/ 262 w 422"/>
              <a:gd name="T33" fmla="*/ 268 h 559"/>
              <a:gd name="T34" fmla="*/ 287 w 422"/>
              <a:gd name="T35" fmla="*/ 281 h 559"/>
              <a:gd name="T36" fmla="*/ 321 w 422"/>
              <a:gd name="T37" fmla="*/ 226 h 559"/>
              <a:gd name="T38" fmla="*/ 356 w 422"/>
              <a:gd name="T39" fmla="*/ 207 h 559"/>
              <a:gd name="T40" fmla="*/ 378 w 422"/>
              <a:gd name="T41" fmla="*/ 218 h 559"/>
              <a:gd name="T42" fmla="*/ 422 w 422"/>
              <a:gd name="T43" fmla="*/ 342 h 559"/>
              <a:gd name="T44" fmla="*/ 392 w 422"/>
              <a:gd name="T45" fmla="*/ 395 h 559"/>
              <a:gd name="T46" fmla="*/ 384 w 422"/>
              <a:gd name="T47" fmla="*/ 433 h 559"/>
              <a:gd name="T48" fmla="*/ 367 w 422"/>
              <a:gd name="T49" fmla="*/ 445 h 559"/>
              <a:gd name="T50" fmla="*/ 367 w 422"/>
              <a:gd name="T51" fmla="*/ 479 h 559"/>
              <a:gd name="T52" fmla="*/ 344 w 422"/>
              <a:gd name="T53" fmla="*/ 524 h 559"/>
              <a:gd name="T54" fmla="*/ 205 w 422"/>
              <a:gd name="T55" fmla="*/ 543 h 559"/>
              <a:gd name="T56" fmla="*/ 202 w 422"/>
              <a:gd name="T57" fmla="*/ 536 h 559"/>
              <a:gd name="T58" fmla="*/ 0 w 422"/>
              <a:gd name="T59" fmla="*/ 559 h 559"/>
              <a:gd name="T60" fmla="*/ 48 w 422"/>
              <a:gd name="T61" fmla="*/ 464 h 559"/>
              <a:gd name="T62" fmla="*/ 48 w 422"/>
              <a:gd name="T63" fmla="*/ 464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22" h="559">
                <a:moveTo>
                  <a:pt x="48" y="464"/>
                </a:moveTo>
                <a:lnTo>
                  <a:pt x="42" y="370"/>
                </a:lnTo>
                <a:lnTo>
                  <a:pt x="6" y="302"/>
                </a:lnTo>
                <a:lnTo>
                  <a:pt x="21" y="159"/>
                </a:lnTo>
                <a:lnTo>
                  <a:pt x="82" y="85"/>
                </a:lnTo>
                <a:lnTo>
                  <a:pt x="78" y="140"/>
                </a:lnTo>
                <a:lnTo>
                  <a:pt x="97" y="129"/>
                </a:lnTo>
                <a:lnTo>
                  <a:pt x="97" y="83"/>
                </a:lnTo>
                <a:lnTo>
                  <a:pt x="120" y="57"/>
                </a:lnTo>
                <a:lnTo>
                  <a:pt x="127" y="7"/>
                </a:lnTo>
                <a:lnTo>
                  <a:pt x="148" y="0"/>
                </a:lnTo>
                <a:lnTo>
                  <a:pt x="276" y="43"/>
                </a:lnTo>
                <a:lnTo>
                  <a:pt x="287" y="80"/>
                </a:lnTo>
                <a:lnTo>
                  <a:pt x="304" y="114"/>
                </a:lnTo>
                <a:lnTo>
                  <a:pt x="308" y="175"/>
                </a:lnTo>
                <a:lnTo>
                  <a:pt x="264" y="228"/>
                </a:lnTo>
                <a:lnTo>
                  <a:pt x="262" y="268"/>
                </a:lnTo>
                <a:lnTo>
                  <a:pt x="287" y="281"/>
                </a:lnTo>
                <a:lnTo>
                  <a:pt x="321" y="226"/>
                </a:lnTo>
                <a:lnTo>
                  <a:pt x="356" y="207"/>
                </a:lnTo>
                <a:lnTo>
                  <a:pt x="378" y="218"/>
                </a:lnTo>
                <a:lnTo>
                  <a:pt x="422" y="342"/>
                </a:lnTo>
                <a:lnTo>
                  <a:pt x="392" y="395"/>
                </a:lnTo>
                <a:lnTo>
                  <a:pt x="384" y="433"/>
                </a:lnTo>
                <a:lnTo>
                  <a:pt x="367" y="445"/>
                </a:lnTo>
                <a:lnTo>
                  <a:pt x="367" y="479"/>
                </a:lnTo>
                <a:lnTo>
                  <a:pt x="344" y="524"/>
                </a:lnTo>
                <a:lnTo>
                  <a:pt x="205" y="543"/>
                </a:lnTo>
                <a:lnTo>
                  <a:pt x="202" y="536"/>
                </a:lnTo>
                <a:lnTo>
                  <a:pt x="0" y="559"/>
                </a:lnTo>
                <a:lnTo>
                  <a:pt x="48" y="464"/>
                </a:lnTo>
                <a:lnTo>
                  <a:pt x="48" y="464"/>
                </a:lnTo>
                <a:close/>
              </a:path>
            </a:pathLst>
          </a:custGeom>
          <a:solidFill>
            <a:srgbClr val="7FA3D7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" name="Freeform 1139"/>
          <p:cNvSpPr>
            <a:spLocks/>
          </p:cNvSpPr>
          <p:nvPr/>
        </p:nvSpPr>
        <p:spPr bwMode="auto">
          <a:xfrm>
            <a:off x="4349515" y="2966091"/>
            <a:ext cx="600032" cy="653152"/>
          </a:xfrm>
          <a:custGeom>
            <a:avLst/>
            <a:gdLst>
              <a:gd name="T0" fmla="*/ 15 w 578"/>
              <a:gd name="T1" fmla="*/ 227 h 591"/>
              <a:gd name="T2" fmla="*/ 13 w 578"/>
              <a:gd name="T3" fmla="*/ 297 h 591"/>
              <a:gd name="T4" fmla="*/ 84 w 578"/>
              <a:gd name="T5" fmla="*/ 341 h 591"/>
              <a:gd name="T6" fmla="*/ 110 w 578"/>
              <a:gd name="T7" fmla="*/ 371 h 591"/>
              <a:gd name="T8" fmla="*/ 167 w 578"/>
              <a:gd name="T9" fmla="*/ 413 h 591"/>
              <a:gd name="T10" fmla="*/ 175 w 578"/>
              <a:gd name="T11" fmla="*/ 462 h 591"/>
              <a:gd name="T12" fmla="*/ 186 w 578"/>
              <a:gd name="T13" fmla="*/ 529 h 591"/>
              <a:gd name="T14" fmla="*/ 240 w 578"/>
              <a:gd name="T15" fmla="*/ 591 h 591"/>
              <a:gd name="T16" fmla="*/ 527 w 578"/>
              <a:gd name="T17" fmla="*/ 574 h 591"/>
              <a:gd name="T18" fmla="*/ 511 w 578"/>
              <a:gd name="T19" fmla="*/ 483 h 591"/>
              <a:gd name="T20" fmla="*/ 536 w 578"/>
              <a:gd name="T21" fmla="*/ 344 h 591"/>
              <a:gd name="T22" fmla="*/ 536 w 578"/>
              <a:gd name="T23" fmla="*/ 306 h 591"/>
              <a:gd name="T24" fmla="*/ 578 w 578"/>
              <a:gd name="T25" fmla="*/ 198 h 591"/>
              <a:gd name="T26" fmla="*/ 567 w 578"/>
              <a:gd name="T27" fmla="*/ 194 h 591"/>
              <a:gd name="T28" fmla="*/ 540 w 578"/>
              <a:gd name="T29" fmla="*/ 257 h 591"/>
              <a:gd name="T30" fmla="*/ 517 w 578"/>
              <a:gd name="T31" fmla="*/ 261 h 591"/>
              <a:gd name="T32" fmla="*/ 508 w 578"/>
              <a:gd name="T33" fmla="*/ 287 h 591"/>
              <a:gd name="T34" fmla="*/ 483 w 578"/>
              <a:gd name="T35" fmla="*/ 304 h 591"/>
              <a:gd name="T36" fmla="*/ 500 w 578"/>
              <a:gd name="T37" fmla="*/ 247 h 591"/>
              <a:gd name="T38" fmla="*/ 517 w 578"/>
              <a:gd name="T39" fmla="*/ 225 h 591"/>
              <a:gd name="T40" fmla="*/ 487 w 578"/>
              <a:gd name="T41" fmla="*/ 143 h 591"/>
              <a:gd name="T42" fmla="*/ 466 w 578"/>
              <a:gd name="T43" fmla="*/ 137 h 591"/>
              <a:gd name="T44" fmla="*/ 458 w 578"/>
              <a:gd name="T45" fmla="*/ 118 h 591"/>
              <a:gd name="T46" fmla="*/ 234 w 578"/>
              <a:gd name="T47" fmla="*/ 48 h 591"/>
              <a:gd name="T48" fmla="*/ 205 w 578"/>
              <a:gd name="T49" fmla="*/ 35 h 591"/>
              <a:gd name="T50" fmla="*/ 190 w 578"/>
              <a:gd name="T51" fmla="*/ 48 h 591"/>
              <a:gd name="T52" fmla="*/ 184 w 578"/>
              <a:gd name="T53" fmla="*/ 44 h 591"/>
              <a:gd name="T54" fmla="*/ 192 w 578"/>
              <a:gd name="T55" fmla="*/ 19 h 591"/>
              <a:gd name="T56" fmla="*/ 198 w 578"/>
              <a:gd name="T57" fmla="*/ 4 h 591"/>
              <a:gd name="T58" fmla="*/ 190 w 578"/>
              <a:gd name="T59" fmla="*/ 0 h 591"/>
              <a:gd name="T60" fmla="*/ 99 w 578"/>
              <a:gd name="T61" fmla="*/ 38 h 591"/>
              <a:gd name="T62" fmla="*/ 89 w 578"/>
              <a:gd name="T63" fmla="*/ 40 h 591"/>
              <a:gd name="T64" fmla="*/ 70 w 578"/>
              <a:gd name="T65" fmla="*/ 31 h 591"/>
              <a:gd name="T66" fmla="*/ 53 w 578"/>
              <a:gd name="T67" fmla="*/ 42 h 591"/>
              <a:gd name="T68" fmla="*/ 57 w 578"/>
              <a:gd name="T69" fmla="*/ 111 h 591"/>
              <a:gd name="T70" fmla="*/ 0 w 578"/>
              <a:gd name="T71" fmla="*/ 179 h 591"/>
              <a:gd name="T72" fmla="*/ 15 w 578"/>
              <a:gd name="T73" fmla="*/ 227 h 591"/>
              <a:gd name="T74" fmla="*/ 15 w 578"/>
              <a:gd name="T75" fmla="*/ 227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78" h="591">
                <a:moveTo>
                  <a:pt x="15" y="227"/>
                </a:moveTo>
                <a:lnTo>
                  <a:pt x="13" y="297"/>
                </a:lnTo>
                <a:lnTo>
                  <a:pt x="84" y="341"/>
                </a:lnTo>
                <a:lnTo>
                  <a:pt x="110" y="371"/>
                </a:lnTo>
                <a:lnTo>
                  <a:pt x="167" y="413"/>
                </a:lnTo>
                <a:lnTo>
                  <a:pt x="175" y="462"/>
                </a:lnTo>
                <a:lnTo>
                  <a:pt x="186" y="529"/>
                </a:lnTo>
                <a:lnTo>
                  <a:pt x="240" y="591"/>
                </a:lnTo>
                <a:lnTo>
                  <a:pt x="527" y="574"/>
                </a:lnTo>
                <a:lnTo>
                  <a:pt x="511" y="483"/>
                </a:lnTo>
                <a:lnTo>
                  <a:pt x="536" y="344"/>
                </a:lnTo>
                <a:lnTo>
                  <a:pt x="536" y="306"/>
                </a:lnTo>
                <a:lnTo>
                  <a:pt x="578" y="198"/>
                </a:lnTo>
                <a:lnTo>
                  <a:pt x="567" y="194"/>
                </a:lnTo>
                <a:lnTo>
                  <a:pt x="540" y="257"/>
                </a:lnTo>
                <a:lnTo>
                  <a:pt x="517" y="261"/>
                </a:lnTo>
                <a:lnTo>
                  <a:pt x="508" y="287"/>
                </a:lnTo>
                <a:lnTo>
                  <a:pt x="483" y="304"/>
                </a:lnTo>
                <a:lnTo>
                  <a:pt x="500" y="247"/>
                </a:lnTo>
                <a:lnTo>
                  <a:pt x="517" y="225"/>
                </a:lnTo>
                <a:lnTo>
                  <a:pt x="487" y="143"/>
                </a:lnTo>
                <a:lnTo>
                  <a:pt x="466" y="137"/>
                </a:lnTo>
                <a:lnTo>
                  <a:pt x="458" y="118"/>
                </a:lnTo>
                <a:lnTo>
                  <a:pt x="234" y="48"/>
                </a:lnTo>
                <a:lnTo>
                  <a:pt x="205" y="35"/>
                </a:lnTo>
                <a:lnTo>
                  <a:pt x="190" y="48"/>
                </a:lnTo>
                <a:lnTo>
                  <a:pt x="184" y="44"/>
                </a:lnTo>
                <a:lnTo>
                  <a:pt x="192" y="19"/>
                </a:lnTo>
                <a:lnTo>
                  <a:pt x="198" y="4"/>
                </a:lnTo>
                <a:lnTo>
                  <a:pt x="190" y="0"/>
                </a:lnTo>
                <a:lnTo>
                  <a:pt x="99" y="38"/>
                </a:lnTo>
                <a:lnTo>
                  <a:pt x="89" y="40"/>
                </a:lnTo>
                <a:lnTo>
                  <a:pt x="70" y="31"/>
                </a:lnTo>
                <a:lnTo>
                  <a:pt x="53" y="42"/>
                </a:lnTo>
                <a:lnTo>
                  <a:pt x="57" y="111"/>
                </a:lnTo>
                <a:lnTo>
                  <a:pt x="0" y="179"/>
                </a:lnTo>
                <a:lnTo>
                  <a:pt x="15" y="227"/>
                </a:lnTo>
                <a:lnTo>
                  <a:pt x="15" y="227"/>
                </a:lnTo>
                <a:close/>
              </a:path>
            </a:pathLst>
          </a:custGeom>
          <a:solidFill>
            <a:srgbClr val="7FA3D7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5" name="Freeform 1140"/>
          <p:cNvSpPr>
            <a:spLocks/>
          </p:cNvSpPr>
          <p:nvPr/>
        </p:nvSpPr>
        <p:spPr bwMode="auto">
          <a:xfrm>
            <a:off x="4523717" y="3598832"/>
            <a:ext cx="445185" cy="835150"/>
          </a:xfrm>
          <a:custGeom>
            <a:avLst/>
            <a:gdLst>
              <a:gd name="T0" fmla="*/ 8 w 430"/>
              <a:gd name="T1" fmla="*/ 308 h 753"/>
              <a:gd name="T2" fmla="*/ 52 w 430"/>
              <a:gd name="T3" fmla="*/ 213 h 753"/>
              <a:gd name="T4" fmla="*/ 38 w 430"/>
              <a:gd name="T5" fmla="*/ 177 h 753"/>
              <a:gd name="T6" fmla="*/ 113 w 430"/>
              <a:gd name="T7" fmla="*/ 120 h 753"/>
              <a:gd name="T8" fmla="*/ 126 w 430"/>
              <a:gd name="T9" fmla="*/ 78 h 753"/>
              <a:gd name="T10" fmla="*/ 73 w 430"/>
              <a:gd name="T11" fmla="*/ 17 h 753"/>
              <a:gd name="T12" fmla="*/ 360 w 430"/>
              <a:gd name="T13" fmla="*/ 0 h 753"/>
              <a:gd name="T14" fmla="*/ 367 w 430"/>
              <a:gd name="T15" fmla="*/ 44 h 753"/>
              <a:gd name="T16" fmla="*/ 396 w 430"/>
              <a:gd name="T17" fmla="*/ 101 h 753"/>
              <a:gd name="T18" fmla="*/ 421 w 430"/>
              <a:gd name="T19" fmla="*/ 388 h 753"/>
              <a:gd name="T20" fmla="*/ 415 w 430"/>
              <a:gd name="T21" fmla="*/ 447 h 753"/>
              <a:gd name="T22" fmla="*/ 430 w 430"/>
              <a:gd name="T23" fmla="*/ 481 h 753"/>
              <a:gd name="T24" fmla="*/ 413 w 430"/>
              <a:gd name="T25" fmla="*/ 546 h 753"/>
              <a:gd name="T26" fmla="*/ 390 w 430"/>
              <a:gd name="T27" fmla="*/ 574 h 753"/>
              <a:gd name="T28" fmla="*/ 379 w 430"/>
              <a:gd name="T29" fmla="*/ 622 h 753"/>
              <a:gd name="T30" fmla="*/ 392 w 430"/>
              <a:gd name="T31" fmla="*/ 637 h 753"/>
              <a:gd name="T32" fmla="*/ 381 w 430"/>
              <a:gd name="T33" fmla="*/ 664 h 753"/>
              <a:gd name="T34" fmla="*/ 386 w 430"/>
              <a:gd name="T35" fmla="*/ 673 h 753"/>
              <a:gd name="T36" fmla="*/ 352 w 430"/>
              <a:gd name="T37" fmla="*/ 686 h 753"/>
              <a:gd name="T38" fmla="*/ 344 w 430"/>
              <a:gd name="T39" fmla="*/ 734 h 753"/>
              <a:gd name="T40" fmla="*/ 295 w 430"/>
              <a:gd name="T41" fmla="*/ 719 h 753"/>
              <a:gd name="T42" fmla="*/ 270 w 430"/>
              <a:gd name="T43" fmla="*/ 753 h 753"/>
              <a:gd name="T44" fmla="*/ 255 w 430"/>
              <a:gd name="T45" fmla="*/ 749 h 753"/>
              <a:gd name="T46" fmla="*/ 238 w 430"/>
              <a:gd name="T47" fmla="*/ 719 h 753"/>
              <a:gd name="T48" fmla="*/ 211 w 430"/>
              <a:gd name="T49" fmla="*/ 645 h 753"/>
              <a:gd name="T50" fmla="*/ 147 w 430"/>
              <a:gd name="T51" fmla="*/ 607 h 753"/>
              <a:gd name="T52" fmla="*/ 133 w 430"/>
              <a:gd name="T53" fmla="*/ 569 h 753"/>
              <a:gd name="T54" fmla="*/ 154 w 430"/>
              <a:gd name="T55" fmla="*/ 510 h 753"/>
              <a:gd name="T56" fmla="*/ 137 w 430"/>
              <a:gd name="T57" fmla="*/ 498 h 753"/>
              <a:gd name="T58" fmla="*/ 95 w 430"/>
              <a:gd name="T59" fmla="*/ 498 h 753"/>
              <a:gd name="T60" fmla="*/ 86 w 430"/>
              <a:gd name="T61" fmla="*/ 462 h 753"/>
              <a:gd name="T62" fmla="*/ 17 w 430"/>
              <a:gd name="T63" fmla="*/ 390 h 753"/>
              <a:gd name="T64" fmla="*/ 0 w 430"/>
              <a:gd name="T65" fmla="*/ 331 h 753"/>
              <a:gd name="T66" fmla="*/ 8 w 430"/>
              <a:gd name="T67" fmla="*/ 308 h 753"/>
              <a:gd name="T68" fmla="*/ 8 w 430"/>
              <a:gd name="T69" fmla="*/ 308 h 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30" h="753">
                <a:moveTo>
                  <a:pt x="8" y="308"/>
                </a:moveTo>
                <a:lnTo>
                  <a:pt x="52" y="213"/>
                </a:lnTo>
                <a:lnTo>
                  <a:pt x="38" y="177"/>
                </a:lnTo>
                <a:lnTo>
                  <a:pt x="113" y="120"/>
                </a:lnTo>
                <a:lnTo>
                  <a:pt x="126" y="78"/>
                </a:lnTo>
                <a:lnTo>
                  <a:pt x="73" y="17"/>
                </a:lnTo>
                <a:lnTo>
                  <a:pt x="360" y="0"/>
                </a:lnTo>
                <a:lnTo>
                  <a:pt x="367" y="44"/>
                </a:lnTo>
                <a:lnTo>
                  <a:pt x="396" y="101"/>
                </a:lnTo>
                <a:lnTo>
                  <a:pt x="421" y="388"/>
                </a:lnTo>
                <a:lnTo>
                  <a:pt x="415" y="447"/>
                </a:lnTo>
                <a:lnTo>
                  <a:pt x="430" y="481"/>
                </a:lnTo>
                <a:lnTo>
                  <a:pt x="413" y="546"/>
                </a:lnTo>
                <a:lnTo>
                  <a:pt x="390" y="574"/>
                </a:lnTo>
                <a:lnTo>
                  <a:pt x="379" y="622"/>
                </a:lnTo>
                <a:lnTo>
                  <a:pt x="392" y="637"/>
                </a:lnTo>
                <a:lnTo>
                  <a:pt x="381" y="664"/>
                </a:lnTo>
                <a:lnTo>
                  <a:pt x="386" y="673"/>
                </a:lnTo>
                <a:lnTo>
                  <a:pt x="352" y="686"/>
                </a:lnTo>
                <a:lnTo>
                  <a:pt x="344" y="734"/>
                </a:lnTo>
                <a:lnTo>
                  <a:pt x="295" y="719"/>
                </a:lnTo>
                <a:lnTo>
                  <a:pt x="270" y="753"/>
                </a:lnTo>
                <a:lnTo>
                  <a:pt x="255" y="749"/>
                </a:lnTo>
                <a:lnTo>
                  <a:pt x="238" y="719"/>
                </a:lnTo>
                <a:lnTo>
                  <a:pt x="211" y="645"/>
                </a:lnTo>
                <a:lnTo>
                  <a:pt x="147" y="607"/>
                </a:lnTo>
                <a:lnTo>
                  <a:pt x="133" y="569"/>
                </a:lnTo>
                <a:lnTo>
                  <a:pt x="154" y="510"/>
                </a:lnTo>
                <a:lnTo>
                  <a:pt x="137" y="498"/>
                </a:lnTo>
                <a:lnTo>
                  <a:pt x="95" y="498"/>
                </a:lnTo>
                <a:lnTo>
                  <a:pt x="86" y="462"/>
                </a:lnTo>
                <a:lnTo>
                  <a:pt x="17" y="390"/>
                </a:lnTo>
                <a:lnTo>
                  <a:pt x="0" y="331"/>
                </a:lnTo>
                <a:lnTo>
                  <a:pt x="8" y="308"/>
                </a:lnTo>
                <a:lnTo>
                  <a:pt x="8" y="308"/>
                </a:lnTo>
                <a:close/>
              </a:path>
            </a:pathLst>
          </a:custGeom>
          <a:solidFill>
            <a:srgbClr val="3564A9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6" name="Freeform 1141"/>
          <p:cNvSpPr>
            <a:spLocks/>
          </p:cNvSpPr>
          <p:nvPr/>
        </p:nvSpPr>
        <p:spPr bwMode="auto">
          <a:xfrm>
            <a:off x="4915676" y="3671971"/>
            <a:ext cx="348406" cy="629340"/>
          </a:xfrm>
          <a:custGeom>
            <a:avLst/>
            <a:gdLst>
              <a:gd name="T0" fmla="*/ 11 w 338"/>
              <a:gd name="T1" fmla="*/ 566 h 566"/>
              <a:gd name="T2" fmla="*/ 21 w 338"/>
              <a:gd name="T3" fmla="*/ 549 h 566"/>
              <a:gd name="T4" fmla="*/ 85 w 338"/>
              <a:gd name="T5" fmla="*/ 545 h 566"/>
              <a:gd name="T6" fmla="*/ 138 w 338"/>
              <a:gd name="T7" fmla="*/ 528 h 566"/>
              <a:gd name="T8" fmla="*/ 192 w 338"/>
              <a:gd name="T9" fmla="*/ 496 h 566"/>
              <a:gd name="T10" fmla="*/ 235 w 338"/>
              <a:gd name="T11" fmla="*/ 494 h 566"/>
              <a:gd name="T12" fmla="*/ 285 w 338"/>
              <a:gd name="T13" fmla="*/ 412 h 566"/>
              <a:gd name="T14" fmla="*/ 300 w 338"/>
              <a:gd name="T15" fmla="*/ 418 h 566"/>
              <a:gd name="T16" fmla="*/ 338 w 338"/>
              <a:gd name="T17" fmla="*/ 389 h 566"/>
              <a:gd name="T18" fmla="*/ 329 w 338"/>
              <a:gd name="T19" fmla="*/ 368 h 566"/>
              <a:gd name="T20" fmla="*/ 332 w 338"/>
              <a:gd name="T21" fmla="*/ 357 h 566"/>
              <a:gd name="T22" fmla="*/ 294 w 338"/>
              <a:gd name="T23" fmla="*/ 7 h 566"/>
              <a:gd name="T24" fmla="*/ 291 w 338"/>
              <a:gd name="T25" fmla="*/ 0 h 566"/>
              <a:gd name="T26" fmla="*/ 89 w 338"/>
              <a:gd name="T27" fmla="*/ 23 h 566"/>
              <a:gd name="T28" fmla="*/ 51 w 338"/>
              <a:gd name="T29" fmla="*/ 42 h 566"/>
              <a:gd name="T30" fmla="*/ 17 w 338"/>
              <a:gd name="T31" fmla="*/ 32 h 566"/>
              <a:gd name="T32" fmla="*/ 42 w 338"/>
              <a:gd name="T33" fmla="*/ 319 h 566"/>
              <a:gd name="T34" fmla="*/ 36 w 338"/>
              <a:gd name="T35" fmla="*/ 378 h 566"/>
              <a:gd name="T36" fmla="*/ 51 w 338"/>
              <a:gd name="T37" fmla="*/ 412 h 566"/>
              <a:gd name="T38" fmla="*/ 34 w 338"/>
              <a:gd name="T39" fmla="*/ 477 h 566"/>
              <a:gd name="T40" fmla="*/ 11 w 338"/>
              <a:gd name="T41" fmla="*/ 505 h 566"/>
              <a:gd name="T42" fmla="*/ 0 w 338"/>
              <a:gd name="T43" fmla="*/ 553 h 566"/>
              <a:gd name="T44" fmla="*/ 11 w 338"/>
              <a:gd name="T45" fmla="*/ 566 h 566"/>
              <a:gd name="T46" fmla="*/ 11 w 338"/>
              <a:gd name="T47" fmla="*/ 566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38" h="566">
                <a:moveTo>
                  <a:pt x="11" y="566"/>
                </a:moveTo>
                <a:lnTo>
                  <a:pt x="21" y="549"/>
                </a:lnTo>
                <a:lnTo>
                  <a:pt x="85" y="545"/>
                </a:lnTo>
                <a:lnTo>
                  <a:pt x="138" y="528"/>
                </a:lnTo>
                <a:lnTo>
                  <a:pt x="192" y="496"/>
                </a:lnTo>
                <a:lnTo>
                  <a:pt x="235" y="494"/>
                </a:lnTo>
                <a:lnTo>
                  <a:pt x="285" y="412"/>
                </a:lnTo>
                <a:lnTo>
                  <a:pt x="300" y="418"/>
                </a:lnTo>
                <a:lnTo>
                  <a:pt x="338" y="389"/>
                </a:lnTo>
                <a:lnTo>
                  <a:pt x="329" y="368"/>
                </a:lnTo>
                <a:lnTo>
                  <a:pt x="332" y="357"/>
                </a:lnTo>
                <a:lnTo>
                  <a:pt x="294" y="7"/>
                </a:lnTo>
                <a:lnTo>
                  <a:pt x="291" y="0"/>
                </a:lnTo>
                <a:lnTo>
                  <a:pt x="89" y="23"/>
                </a:lnTo>
                <a:lnTo>
                  <a:pt x="51" y="42"/>
                </a:lnTo>
                <a:lnTo>
                  <a:pt x="17" y="32"/>
                </a:lnTo>
                <a:lnTo>
                  <a:pt x="42" y="319"/>
                </a:lnTo>
                <a:lnTo>
                  <a:pt x="36" y="378"/>
                </a:lnTo>
                <a:lnTo>
                  <a:pt x="51" y="412"/>
                </a:lnTo>
                <a:lnTo>
                  <a:pt x="34" y="477"/>
                </a:lnTo>
                <a:lnTo>
                  <a:pt x="11" y="505"/>
                </a:lnTo>
                <a:lnTo>
                  <a:pt x="0" y="553"/>
                </a:lnTo>
                <a:lnTo>
                  <a:pt x="11" y="566"/>
                </a:lnTo>
                <a:lnTo>
                  <a:pt x="11" y="566"/>
                </a:lnTo>
                <a:close/>
              </a:path>
            </a:pathLst>
          </a:custGeom>
          <a:solidFill>
            <a:srgbClr val="7FA3D7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7" name="Freeform 1142"/>
          <p:cNvSpPr>
            <a:spLocks/>
          </p:cNvSpPr>
          <p:nvPr/>
        </p:nvSpPr>
        <p:spPr bwMode="auto">
          <a:xfrm>
            <a:off x="4796314" y="4061482"/>
            <a:ext cx="817786" cy="438837"/>
          </a:xfrm>
          <a:custGeom>
            <a:avLst/>
            <a:gdLst>
              <a:gd name="T0" fmla="*/ 4 w 791"/>
              <a:gd name="T1" fmla="*/ 375 h 396"/>
              <a:gd name="T2" fmla="*/ 23 w 791"/>
              <a:gd name="T3" fmla="*/ 373 h 396"/>
              <a:gd name="T4" fmla="*/ 29 w 791"/>
              <a:gd name="T5" fmla="*/ 331 h 396"/>
              <a:gd name="T6" fmla="*/ 17 w 791"/>
              <a:gd name="T7" fmla="*/ 329 h 396"/>
              <a:gd name="T8" fmla="*/ 42 w 791"/>
              <a:gd name="T9" fmla="*/ 295 h 396"/>
              <a:gd name="T10" fmla="*/ 91 w 791"/>
              <a:gd name="T11" fmla="*/ 310 h 396"/>
              <a:gd name="T12" fmla="*/ 99 w 791"/>
              <a:gd name="T13" fmla="*/ 262 h 396"/>
              <a:gd name="T14" fmla="*/ 133 w 791"/>
              <a:gd name="T15" fmla="*/ 249 h 396"/>
              <a:gd name="T16" fmla="*/ 128 w 791"/>
              <a:gd name="T17" fmla="*/ 240 h 396"/>
              <a:gd name="T18" fmla="*/ 147 w 791"/>
              <a:gd name="T19" fmla="*/ 194 h 396"/>
              <a:gd name="T20" fmla="*/ 211 w 791"/>
              <a:gd name="T21" fmla="*/ 190 h 396"/>
              <a:gd name="T22" fmla="*/ 264 w 791"/>
              <a:gd name="T23" fmla="*/ 173 h 396"/>
              <a:gd name="T24" fmla="*/ 299 w 791"/>
              <a:gd name="T25" fmla="*/ 150 h 396"/>
              <a:gd name="T26" fmla="*/ 318 w 791"/>
              <a:gd name="T27" fmla="*/ 141 h 396"/>
              <a:gd name="T28" fmla="*/ 361 w 791"/>
              <a:gd name="T29" fmla="*/ 139 h 396"/>
              <a:gd name="T30" fmla="*/ 411 w 791"/>
              <a:gd name="T31" fmla="*/ 57 h 396"/>
              <a:gd name="T32" fmla="*/ 426 w 791"/>
              <a:gd name="T33" fmla="*/ 63 h 396"/>
              <a:gd name="T34" fmla="*/ 464 w 791"/>
              <a:gd name="T35" fmla="*/ 34 h 396"/>
              <a:gd name="T36" fmla="*/ 455 w 791"/>
              <a:gd name="T37" fmla="*/ 13 h 396"/>
              <a:gd name="T38" fmla="*/ 458 w 791"/>
              <a:gd name="T39" fmla="*/ 2 h 396"/>
              <a:gd name="T40" fmla="*/ 493 w 791"/>
              <a:gd name="T41" fmla="*/ 0 h 396"/>
              <a:gd name="T42" fmla="*/ 515 w 791"/>
              <a:gd name="T43" fmla="*/ 8 h 396"/>
              <a:gd name="T44" fmla="*/ 584 w 791"/>
              <a:gd name="T45" fmla="*/ 48 h 396"/>
              <a:gd name="T46" fmla="*/ 633 w 791"/>
              <a:gd name="T47" fmla="*/ 46 h 396"/>
              <a:gd name="T48" fmla="*/ 656 w 791"/>
              <a:gd name="T49" fmla="*/ 31 h 396"/>
              <a:gd name="T50" fmla="*/ 711 w 791"/>
              <a:gd name="T51" fmla="*/ 65 h 396"/>
              <a:gd name="T52" fmla="*/ 728 w 791"/>
              <a:gd name="T53" fmla="*/ 129 h 396"/>
              <a:gd name="T54" fmla="*/ 791 w 791"/>
              <a:gd name="T55" fmla="*/ 175 h 396"/>
              <a:gd name="T56" fmla="*/ 761 w 791"/>
              <a:gd name="T57" fmla="*/ 211 h 396"/>
              <a:gd name="T58" fmla="*/ 707 w 791"/>
              <a:gd name="T59" fmla="*/ 262 h 396"/>
              <a:gd name="T60" fmla="*/ 706 w 791"/>
              <a:gd name="T61" fmla="*/ 274 h 396"/>
              <a:gd name="T62" fmla="*/ 628 w 791"/>
              <a:gd name="T63" fmla="*/ 323 h 396"/>
              <a:gd name="T64" fmla="*/ 190 w 791"/>
              <a:gd name="T65" fmla="*/ 365 h 396"/>
              <a:gd name="T66" fmla="*/ 143 w 791"/>
              <a:gd name="T67" fmla="*/ 361 h 396"/>
              <a:gd name="T68" fmla="*/ 145 w 791"/>
              <a:gd name="T69" fmla="*/ 384 h 396"/>
              <a:gd name="T70" fmla="*/ 0 w 791"/>
              <a:gd name="T71" fmla="*/ 396 h 396"/>
              <a:gd name="T72" fmla="*/ 4 w 791"/>
              <a:gd name="T73" fmla="*/ 375 h 396"/>
              <a:gd name="T74" fmla="*/ 4 w 791"/>
              <a:gd name="T75" fmla="*/ 375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91" h="396">
                <a:moveTo>
                  <a:pt x="4" y="375"/>
                </a:moveTo>
                <a:lnTo>
                  <a:pt x="23" y="373"/>
                </a:lnTo>
                <a:lnTo>
                  <a:pt x="29" y="331"/>
                </a:lnTo>
                <a:lnTo>
                  <a:pt x="17" y="329"/>
                </a:lnTo>
                <a:lnTo>
                  <a:pt x="42" y="295"/>
                </a:lnTo>
                <a:lnTo>
                  <a:pt x="91" y="310"/>
                </a:lnTo>
                <a:lnTo>
                  <a:pt x="99" y="262"/>
                </a:lnTo>
                <a:lnTo>
                  <a:pt x="133" y="249"/>
                </a:lnTo>
                <a:lnTo>
                  <a:pt x="128" y="240"/>
                </a:lnTo>
                <a:lnTo>
                  <a:pt x="147" y="194"/>
                </a:lnTo>
                <a:lnTo>
                  <a:pt x="211" y="190"/>
                </a:lnTo>
                <a:lnTo>
                  <a:pt x="264" y="173"/>
                </a:lnTo>
                <a:lnTo>
                  <a:pt x="299" y="150"/>
                </a:lnTo>
                <a:lnTo>
                  <a:pt x="318" y="141"/>
                </a:lnTo>
                <a:lnTo>
                  <a:pt x="361" y="139"/>
                </a:lnTo>
                <a:lnTo>
                  <a:pt x="411" y="57"/>
                </a:lnTo>
                <a:lnTo>
                  <a:pt x="426" y="63"/>
                </a:lnTo>
                <a:lnTo>
                  <a:pt x="464" y="34"/>
                </a:lnTo>
                <a:lnTo>
                  <a:pt x="455" y="13"/>
                </a:lnTo>
                <a:lnTo>
                  <a:pt x="458" y="2"/>
                </a:lnTo>
                <a:lnTo>
                  <a:pt x="493" y="0"/>
                </a:lnTo>
                <a:lnTo>
                  <a:pt x="515" y="8"/>
                </a:lnTo>
                <a:lnTo>
                  <a:pt x="584" y="48"/>
                </a:lnTo>
                <a:lnTo>
                  <a:pt x="633" y="46"/>
                </a:lnTo>
                <a:lnTo>
                  <a:pt x="656" y="31"/>
                </a:lnTo>
                <a:lnTo>
                  <a:pt x="711" y="65"/>
                </a:lnTo>
                <a:lnTo>
                  <a:pt x="728" y="129"/>
                </a:lnTo>
                <a:lnTo>
                  <a:pt x="791" y="175"/>
                </a:lnTo>
                <a:lnTo>
                  <a:pt x="761" y="211"/>
                </a:lnTo>
                <a:lnTo>
                  <a:pt x="707" y="262"/>
                </a:lnTo>
                <a:lnTo>
                  <a:pt x="706" y="274"/>
                </a:lnTo>
                <a:lnTo>
                  <a:pt x="628" y="323"/>
                </a:lnTo>
                <a:lnTo>
                  <a:pt x="190" y="365"/>
                </a:lnTo>
                <a:lnTo>
                  <a:pt x="143" y="361"/>
                </a:lnTo>
                <a:lnTo>
                  <a:pt x="145" y="384"/>
                </a:lnTo>
                <a:lnTo>
                  <a:pt x="0" y="396"/>
                </a:lnTo>
                <a:lnTo>
                  <a:pt x="4" y="375"/>
                </a:lnTo>
                <a:lnTo>
                  <a:pt x="4" y="375"/>
                </a:lnTo>
                <a:close/>
              </a:path>
            </a:pathLst>
          </a:custGeom>
          <a:solidFill>
            <a:srgbClr val="7FA3D7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9" name="Freeform 1144"/>
          <p:cNvSpPr>
            <a:spLocks/>
          </p:cNvSpPr>
          <p:nvPr/>
        </p:nvSpPr>
        <p:spPr bwMode="auto">
          <a:xfrm>
            <a:off x="4562430" y="4718036"/>
            <a:ext cx="403248" cy="721189"/>
          </a:xfrm>
          <a:custGeom>
            <a:avLst/>
            <a:gdLst>
              <a:gd name="T0" fmla="*/ 27 w 388"/>
              <a:gd name="T1" fmla="*/ 457 h 654"/>
              <a:gd name="T2" fmla="*/ 65 w 388"/>
              <a:gd name="T3" fmla="*/ 407 h 654"/>
              <a:gd name="T4" fmla="*/ 54 w 388"/>
              <a:gd name="T5" fmla="*/ 394 h 654"/>
              <a:gd name="T6" fmla="*/ 38 w 388"/>
              <a:gd name="T7" fmla="*/ 287 h 654"/>
              <a:gd name="T8" fmla="*/ 33 w 388"/>
              <a:gd name="T9" fmla="*/ 215 h 654"/>
              <a:gd name="T10" fmla="*/ 59 w 388"/>
              <a:gd name="T11" fmla="*/ 135 h 654"/>
              <a:gd name="T12" fmla="*/ 101 w 388"/>
              <a:gd name="T13" fmla="*/ 80 h 654"/>
              <a:gd name="T14" fmla="*/ 97 w 388"/>
              <a:gd name="T15" fmla="*/ 65 h 654"/>
              <a:gd name="T16" fmla="*/ 128 w 388"/>
              <a:gd name="T17" fmla="*/ 14 h 654"/>
              <a:gd name="T18" fmla="*/ 362 w 388"/>
              <a:gd name="T19" fmla="*/ 0 h 654"/>
              <a:gd name="T20" fmla="*/ 373 w 388"/>
              <a:gd name="T21" fmla="*/ 12 h 654"/>
              <a:gd name="T22" fmla="*/ 362 w 388"/>
              <a:gd name="T23" fmla="*/ 419 h 654"/>
              <a:gd name="T24" fmla="*/ 388 w 388"/>
              <a:gd name="T25" fmla="*/ 614 h 654"/>
              <a:gd name="T26" fmla="*/ 379 w 388"/>
              <a:gd name="T27" fmla="*/ 624 h 654"/>
              <a:gd name="T28" fmla="*/ 329 w 388"/>
              <a:gd name="T29" fmla="*/ 612 h 654"/>
              <a:gd name="T30" fmla="*/ 253 w 388"/>
              <a:gd name="T31" fmla="*/ 654 h 654"/>
              <a:gd name="T32" fmla="*/ 215 w 388"/>
              <a:gd name="T33" fmla="*/ 592 h 654"/>
              <a:gd name="T34" fmla="*/ 221 w 388"/>
              <a:gd name="T35" fmla="*/ 546 h 654"/>
              <a:gd name="T36" fmla="*/ 0 w 388"/>
              <a:gd name="T37" fmla="*/ 555 h 654"/>
              <a:gd name="T38" fmla="*/ 27 w 388"/>
              <a:gd name="T39" fmla="*/ 457 h 654"/>
              <a:gd name="T40" fmla="*/ 27 w 388"/>
              <a:gd name="T41" fmla="*/ 457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8" h="654">
                <a:moveTo>
                  <a:pt x="27" y="457"/>
                </a:moveTo>
                <a:lnTo>
                  <a:pt x="65" y="407"/>
                </a:lnTo>
                <a:lnTo>
                  <a:pt x="54" y="394"/>
                </a:lnTo>
                <a:lnTo>
                  <a:pt x="38" y="287"/>
                </a:lnTo>
                <a:lnTo>
                  <a:pt x="33" y="215"/>
                </a:lnTo>
                <a:lnTo>
                  <a:pt x="59" y="135"/>
                </a:lnTo>
                <a:lnTo>
                  <a:pt x="101" y="80"/>
                </a:lnTo>
                <a:lnTo>
                  <a:pt x="97" y="65"/>
                </a:lnTo>
                <a:lnTo>
                  <a:pt x="128" y="14"/>
                </a:lnTo>
                <a:lnTo>
                  <a:pt x="362" y="0"/>
                </a:lnTo>
                <a:lnTo>
                  <a:pt x="373" y="12"/>
                </a:lnTo>
                <a:lnTo>
                  <a:pt x="362" y="419"/>
                </a:lnTo>
                <a:lnTo>
                  <a:pt x="388" y="614"/>
                </a:lnTo>
                <a:lnTo>
                  <a:pt x="379" y="624"/>
                </a:lnTo>
                <a:lnTo>
                  <a:pt x="329" y="612"/>
                </a:lnTo>
                <a:lnTo>
                  <a:pt x="253" y="654"/>
                </a:lnTo>
                <a:lnTo>
                  <a:pt x="215" y="592"/>
                </a:lnTo>
                <a:lnTo>
                  <a:pt x="221" y="546"/>
                </a:lnTo>
                <a:lnTo>
                  <a:pt x="0" y="555"/>
                </a:lnTo>
                <a:lnTo>
                  <a:pt x="27" y="457"/>
                </a:lnTo>
                <a:lnTo>
                  <a:pt x="27" y="457"/>
                </a:lnTo>
                <a:close/>
              </a:path>
            </a:pathLst>
          </a:custGeom>
          <a:solidFill>
            <a:srgbClr val="BCCFEA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5687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1" name="Freeform 1146"/>
          <p:cNvSpPr>
            <a:spLocks/>
          </p:cNvSpPr>
          <p:nvPr/>
        </p:nvSpPr>
        <p:spPr bwMode="auto">
          <a:xfrm>
            <a:off x="5233433" y="4655102"/>
            <a:ext cx="606486" cy="663358"/>
          </a:xfrm>
          <a:custGeom>
            <a:avLst/>
            <a:gdLst>
              <a:gd name="T0" fmla="*/ 79 w 587"/>
              <a:gd name="T1" fmla="*/ 312 h 603"/>
              <a:gd name="T2" fmla="*/ 117 w 587"/>
              <a:gd name="T3" fmla="*/ 394 h 603"/>
              <a:gd name="T4" fmla="*/ 102 w 587"/>
              <a:gd name="T5" fmla="*/ 457 h 603"/>
              <a:gd name="T6" fmla="*/ 127 w 587"/>
              <a:gd name="T7" fmla="*/ 561 h 603"/>
              <a:gd name="T8" fmla="*/ 150 w 587"/>
              <a:gd name="T9" fmla="*/ 595 h 603"/>
              <a:gd name="T10" fmla="*/ 464 w 587"/>
              <a:gd name="T11" fmla="*/ 578 h 603"/>
              <a:gd name="T12" fmla="*/ 467 w 587"/>
              <a:gd name="T13" fmla="*/ 599 h 603"/>
              <a:gd name="T14" fmla="*/ 486 w 587"/>
              <a:gd name="T15" fmla="*/ 603 h 603"/>
              <a:gd name="T16" fmla="*/ 479 w 587"/>
              <a:gd name="T17" fmla="*/ 552 h 603"/>
              <a:gd name="T18" fmla="*/ 492 w 587"/>
              <a:gd name="T19" fmla="*/ 538 h 603"/>
              <a:gd name="T20" fmla="*/ 538 w 587"/>
              <a:gd name="T21" fmla="*/ 548 h 603"/>
              <a:gd name="T22" fmla="*/ 545 w 587"/>
              <a:gd name="T23" fmla="*/ 512 h 603"/>
              <a:gd name="T24" fmla="*/ 540 w 587"/>
              <a:gd name="T25" fmla="*/ 464 h 603"/>
              <a:gd name="T26" fmla="*/ 559 w 587"/>
              <a:gd name="T27" fmla="*/ 451 h 603"/>
              <a:gd name="T28" fmla="*/ 587 w 587"/>
              <a:gd name="T29" fmla="*/ 360 h 603"/>
              <a:gd name="T30" fmla="*/ 568 w 587"/>
              <a:gd name="T31" fmla="*/ 356 h 603"/>
              <a:gd name="T32" fmla="*/ 492 w 587"/>
              <a:gd name="T33" fmla="*/ 238 h 603"/>
              <a:gd name="T34" fmla="*/ 327 w 587"/>
              <a:gd name="T35" fmla="*/ 90 h 603"/>
              <a:gd name="T36" fmla="*/ 254 w 587"/>
              <a:gd name="T37" fmla="*/ 44 h 603"/>
              <a:gd name="T38" fmla="*/ 279 w 587"/>
              <a:gd name="T39" fmla="*/ 0 h 603"/>
              <a:gd name="T40" fmla="*/ 144 w 587"/>
              <a:gd name="T41" fmla="*/ 18 h 603"/>
              <a:gd name="T42" fmla="*/ 0 w 587"/>
              <a:gd name="T43" fmla="*/ 35 h 603"/>
              <a:gd name="T44" fmla="*/ 79 w 587"/>
              <a:gd name="T45" fmla="*/ 312 h 603"/>
              <a:gd name="T46" fmla="*/ 79 w 587"/>
              <a:gd name="T47" fmla="*/ 312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87" h="603">
                <a:moveTo>
                  <a:pt x="79" y="312"/>
                </a:moveTo>
                <a:lnTo>
                  <a:pt x="117" y="394"/>
                </a:lnTo>
                <a:lnTo>
                  <a:pt x="102" y="457"/>
                </a:lnTo>
                <a:lnTo>
                  <a:pt x="127" y="561"/>
                </a:lnTo>
                <a:lnTo>
                  <a:pt x="150" y="595"/>
                </a:lnTo>
                <a:lnTo>
                  <a:pt x="464" y="578"/>
                </a:lnTo>
                <a:lnTo>
                  <a:pt x="467" y="599"/>
                </a:lnTo>
                <a:lnTo>
                  <a:pt x="486" y="603"/>
                </a:lnTo>
                <a:lnTo>
                  <a:pt x="479" y="552"/>
                </a:lnTo>
                <a:lnTo>
                  <a:pt x="492" y="538"/>
                </a:lnTo>
                <a:lnTo>
                  <a:pt x="538" y="548"/>
                </a:lnTo>
                <a:lnTo>
                  <a:pt x="545" y="512"/>
                </a:lnTo>
                <a:lnTo>
                  <a:pt x="540" y="464"/>
                </a:lnTo>
                <a:lnTo>
                  <a:pt x="559" y="451"/>
                </a:lnTo>
                <a:lnTo>
                  <a:pt x="587" y="360"/>
                </a:lnTo>
                <a:lnTo>
                  <a:pt x="568" y="356"/>
                </a:lnTo>
                <a:lnTo>
                  <a:pt x="492" y="238"/>
                </a:lnTo>
                <a:lnTo>
                  <a:pt x="327" y="90"/>
                </a:lnTo>
                <a:lnTo>
                  <a:pt x="254" y="44"/>
                </a:lnTo>
                <a:lnTo>
                  <a:pt x="279" y="0"/>
                </a:lnTo>
                <a:lnTo>
                  <a:pt x="144" y="18"/>
                </a:lnTo>
                <a:lnTo>
                  <a:pt x="0" y="35"/>
                </a:lnTo>
                <a:lnTo>
                  <a:pt x="79" y="312"/>
                </a:lnTo>
                <a:lnTo>
                  <a:pt x="79" y="312"/>
                </a:lnTo>
                <a:close/>
              </a:path>
            </a:pathLst>
          </a:custGeom>
          <a:solidFill>
            <a:srgbClr val="7FA3D7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Freeform 1147"/>
          <p:cNvSpPr>
            <a:spLocks/>
          </p:cNvSpPr>
          <p:nvPr/>
        </p:nvSpPr>
        <p:spPr bwMode="auto">
          <a:xfrm>
            <a:off x="5054393" y="5245321"/>
            <a:ext cx="1021023" cy="807935"/>
          </a:xfrm>
          <a:custGeom>
            <a:avLst/>
            <a:gdLst>
              <a:gd name="T0" fmla="*/ 0 w 990"/>
              <a:gd name="T1" fmla="*/ 71 h 732"/>
              <a:gd name="T2" fmla="*/ 26 w 990"/>
              <a:gd name="T3" fmla="*/ 95 h 732"/>
              <a:gd name="T4" fmla="*/ 23 w 990"/>
              <a:gd name="T5" fmla="*/ 113 h 732"/>
              <a:gd name="T6" fmla="*/ 30 w 990"/>
              <a:gd name="T7" fmla="*/ 124 h 732"/>
              <a:gd name="T8" fmla="*/ 19 w 990"/>
              <a:gd name="T9" fmla="*/ 141 h 732"/>
              <a:gd name="T10" fmla="*/ 135 w 990"/>
              <a:gd name="T11" fmla="*/ 101 h 732"/>
              <a:gd name="T12" fmla="*/ 283 w 990"/>
              <a:gd name="T13" fmla="*/ 194 h 732"/>
              <a:gd name="T14" fmla="*/ 405 w 990"/>
              <a:gd name="T15" fmla="*/ 130 h 732"/>
              <a:gd name="T16" fmla="*/ 475 w 990"/>
              <a:gd name="T17" fmla="*/ 145 h 732"/>
              <a:gd name="T18" fmla="*/ 564 w 990"/>
              <a:gd name="T19" fmla="*/ 232 h 732"/>
              <a:gd name="T20" fmla="*/ 597 w 990"/>
              <a:gd name="T21" fmla="*/ 232 h 732"/>
              <a:gd name="T22" fmla="*/ 625 w 990"/>
              <a:gd name="T23" fmla="*/ 293 h 732"/>
              <a:gd name="T24" fmla="*/ 618 w 990"/>
              <a:gd name="T25" fmla="*/ 409 h 732"/>
              <a:gd name="T26" fmla="*/ 639 w 990"/>
              <a:gd name="T27" fmla="*/ 422 h 732"/>
              <a:gd name="T28" fmla="*/ 642 w 990"/>
              <a:gd name="T29" fmla="*/ 401 h 732"/>
              <a:gd name="T30" fmla="*/ 671 w 990"/>
              <a:gd name="T31" fmla="*/ 401 h 732"/>
              <a:gd name="T32" fmla="*/ 642 w 990"/>
              <a:gd name="T33" fmla="*/ 457 h 732"/>
              <a:gd name="T34" fmla="*/ 718 w 990"/>
              <a:gd name="T35" fmla="*/ 533 h 732"/>
              <a:gd name="T36" fmla="*/ 730 w 990"/>
              <a:gd name="T37" fmla="*/ 512 h 732"/>
              <a:gd name="T38" fmla="*/ 736 w 990"/>
              <a:gd name="T39" fmla="*/ 565 h 732"/>
              <a:gd name="T40" fmla="*/ 760 w 990"/>
              <a:gd name="T41" fmla="*/ 576 h 732"/>
              <a:gd name="T42" fmla="*/ 787 w 990"/>
              <a:gd name="T43" fmla="*/ 641 h 732"/>
              <a:gd name="T44" fmla="*/ 814 w 990"/>
              <a:gd name="T45" fmla="*/ 641 h 732"/>
              <a:gd name="T46" fmla="*/ 871 w 990"/>
              <a:gd name="T47" fmla="*/ 702 h 732"/>
              <a:gd name="T48" fmla="*/ 903 w 990"/>
              <a:gd name="T49" fmla="*/ 706 h 732"/>
              <a:gd name="T50" fmla="*/ 903 w 990"/>
              <a:gd name="T51" fmla="*/ 715 h 732"/>
              <a:gd name="T52" fmla="*/ 880 w 990"/>
              <a:gd name="T53" fmla="*/ 732 h 732"/>
              <a:gd name="T54" fmla="*/ 931 w 990"/>
              <a:gd name="T55" fmla="*/ 725 h 732"/>
              <a:gd name="T56" fmla="*/ 964 w 990"/>
              <a:gd name="T57" fmla="*/ 711 h 732"/>
              <a:gd name="T58" fmla="*/ 981 w 990"/>
              <a:gd name="T59" fmla="*/ 626 h 732"/>
              <a:gd name="T60" fmla="*/ 990 w 990"/>
              <a:gd name="T61" fmla="*/ 630 h 732"/>
              <a:gd name="T62" fmla="*/ 983 w 990"/>
              <a:gd name="T63" fmla="*/ 512 h 732"/>
              <a:gd name="T64" fmla="*/ 969 w 990"/>
              <a:gd name="T65" fmla="*/ 477 h 732"/>
              <a:gd name="T66" fmla="*/ 863 w 990"/>
              <a:gd name="T67" fmla="*/ 306 h 732"/>
              <a:gd name="T68" fmla="*/ 779 w 990"/>
              <a:gd name="T69" fmla="*/ 145 h 732"/>
              <a:gd name="T70" fmla="*/ 728 w 990"/>
              <a:gd name="T71" fmla="*/ 12 h 732"/>
              <a:gd name="T72" fmla="*/ 715 w 990"/>
              <a:gd name="T73" fmla="*/ 10 h 732"/>
              <a:gd name="T74" fmla="*/ 669 w 990"/>
              <a:gd name="T75" fmla="*/ 0 h 732"/>
              <a:gd name="T76" fmla="*/ 656 w 990"/>
              <a:gd name="T77" fmla="*/ 14 h 732"/>
              <a:gd name="T78" fmla="*/ 663 w 990"/>
              <a:gd name="T79" fmla="*/ 65 h 732"/>
              <a:gd name="T80" fmla="*/ 644 w 990"/>
              <a:gd name="T81" fmla="*/ 61 h 732"/>
              <a:gd name="T82" fmla="*/ 641 w 990"/>
              <a:gd name="T83" fmla="*/ 40 h 732"/>
              <a:gd name="T84" fmla="*/ 327 w 990"/>
              <a:gd name="T85" fmla="*/ 57 h 732"/>
              <a:gd name="T86" fmla="*/ 304 w 990"/>
              <a:gd name="T87" fmla="*/ 23 h 732"/>
              <a:gd name="T88" fmla="*/ 0 w 990"/>
              <a:gd name="T89" fmla="*/ 50 h 732"/>
              <a:gd name="T90" fmla="*/ 0 w 990"/>
              <a:gd name="T91" fmla="*/ 71 h 732"/>
              <a:gd name="T92" fmla="*/ 0 w 990"/>
              <a:gd name="T93" fmla="*/ 71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90" h="732">
                <a:moveTo>
                  <a:pt x="0" y="71"/>
                </a:moveTo>
                <a:lnTo>
                  <a:pt x="26" y="95"/>
                </a:lnTo>
                <a:lnTo>
                  <a:pt x="23" y="113"/>
                </a:lnTo>
                <a:lnTo>
                  <a:pt x="30" y="124"/>
                </a:lnTo>
                <a:lnTo>
                  <a:pt x="19" y="141"/>
                </a:lnTo>
                <a:lnTo>
                  <a:pt x="135" y="101"/>
                </a:lnTo>
                <a:lnTo>
                  <a:pt x="283" y="194"/>
                </a:lnTo>
                <a:lnTo>
                  <a:pt x="405" y="130"/>
                </a:lnTo>
                <a:lnTo>
                  <a:pt x="475" y="145"/>
                </a:lnTo>
                <a:lnTo>
                  <a:pt x="564" y="232"/>
                </a:lnTo>
                <a:lnTo>
                  <a:pt x="597" y="232"/>
                </a:lnTo>
                <a:lnTo>
                  <a:pt x="625" y="293"/>
                </a:lnTo>
                <a:lnTo>
                  <a:pt x="618" y="409"/>
                </a:lnTo>
                <a:lnTo>
                  <a:pt x="639" y="422"/>
                </a:lnTo>
                <a:lnTo>
                  <a:pt x="642" y="401"/>
                </a:lnTo>
                <a:lnTo>
                  <a:pt x="671" y="401"/>
                </a:lnTo>
                <a:lnTo>
                  <a:pt x="642" y="457"/>
                </a:lnTo>
                <a:lnTo>
                  <a:pt x="718" y="533"/>
                </a:lnTo>
                <a:lnTo>
                  <a:pt x="730" y="512"/>
                </a:lnTo>
                <a:lnTo>
                  <a:pt x="736" y="565"/>
                </a:lnTo>
                <a:lnTo>
                  <a:pt x="760" y="576"/>
                </a:lnTo>
                <a:lnTo>
                  <a:pt x="787" y="641"/>
                </a:lnTo>
                <a:lnTo>
                  <a:pt x="814" y="641"/>
                </a:lnTo>
                <a:lnTo>
                  <a:pt x="871" y="702"/>
                </a:lnTo>
                <a:lnTo>
                  <a:pt x="903" y="706"/>
                </a:lnTo>
                <a:lnTo>
                  <a:pt x="903" y="715"/>
                </a:lnTo>
                <a:lnTo>
                  <a:pt x="880" y="732"/>
                </a:lnTo>
                <a:lnTo>
                  <a:pt x="931" y="725"/>
                </a:lnTo>
                <a:lnTo>
                  <a:pt x="964" y="711"/>
                </a:lnTo>
                <a:lnTo>
                  <a:pt x="981" y="626"/>
                </a:lnTo>
                <a:lnTo>
                  <a:pt x="990" y="630"/>
                </a:lnTo>
                <a:lnTo>
                  <a:pt x="983" y="512"/>
                </a:lnTo>
                <a:lnTo>
                  <a:pt x="969" y="477"/>
                </a:lnTo>
                <a:lnTo>
                  <a:pt x="863" y="306"/>
                </a:lnTo>
                <a:lnTo>
                  <a:pt x="779" y="145"/>
                </a:lnTo>
                <a:lnTo>
                  <a:pt x="728" y="12"/>
                </a:lnTo>
                <a:lnTo>
                  <a:pt x="715" y="10"/>
                </a:lnTo>
                <a:lnTo>
                  <a:pt x="669" y="0"/>
                </a:lnTo>
                <a:lnTo>
                  <a:pt x="656" y="14"/>
                </a:lnTo>
                <a:lnTo>
                  <a:pt x="663" y="65"/>
                </a:lnTo>
                <a:lnTo>
                  <a:pt x="644" y="61"/>
                </a:lnTo>
                <a:lnTo>
                  <a:pt x="641" y="40"/>
                </a:lnTo>
                <a:lnTo>
                  <a:pt x="327" y="57"/>
                </a:lnTo>
                <a:lnTo>
                  <a:pt x="304" y="23"/>
                </a:lnTo>
                <a:lnTo>
                  <a:pt x="0" y="50"/>
                </a:lnTo>
                <a:lnTo>
                  <a:pt x="0" y="71"/>
                </a:lnTo>
                <a:lnTo>
                  <a:pt x="0" y="71"/>
                </a:lnTo>
                <a:close/>
              </a:path>
            </a:pathLst>
          </a:custGeom>
          <a:solidFill>
            <a:srgbClr val="3564A9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3" name="Freeform 1151"/>
          <p:cNvSpPr>
            <a:spLocks/>
          </p:cNvSpPr>
          <p:nvPr/>
        </p:nvSpPr>
        <p:spPr bwMode="auto">
          <a:xfrm>
            <a:off x="5218918" y="3581823"/>
            <a:ext cx="472605" cy="554499"/>
          </a:xfrm>
          <a:custGeom>
            <a:avLst/>
            <a:gdLst>
              <a:gd name="T0" fmla="*/ 0 w 459"/>
              <a:gd name="T1" fmla="*/ 91 h 504"/>
              <a:gd name="T2" fmla="*/ 38 w 459"/>
              <a:gd name="T3" fmla="*/ 441 h 504"/>
              <a:gd name="T4" fmla="*/ 95 w 459"/>
              <a:gd name="T5" fmla="*/ 447 h 504"/>
              <a:gd name="T6" fmla="*/ 164 w 459"/>
              <a:gd name="T7" fmla="*/ 487 h 504"/>
              <a:gd name="T8" fmla="*/ 213 w 459"/>
              <a:gd name="T9" fmla="*/ 485 h 504"/>
              <a:gd name="T10" fmla="*/ 236 w 459"/>
              <a:gd name="T11" fmla="*/ 470 h 504"/>
              <a:gd name="T12" fmla="*/ 291 w 459"/>
              <a:gd name="T13" fmla="*/ 504 h 504"/>
              <a:gd name="T14" fmla="*/ 324 w 459"/>
              <a:gd name="T15" fmla="*/ 475 h 504"/>
              <a:gd name="T16" fmla="*/ 331 w 459"/>
              <a:gd name="T17" fmla="*/ 420 h 504"/>
              <a:gd name="T18" fmla="*/ 352 w 459"/>
              <a:gd name="T19" fmla="*/ 432 h 504"/>
              <a:gd name="T20" fmla="*/ 364 w 459"/>
              <a:gd name="T21" fmla="*/ 386 h 504"/>
              <a:gd name="T22" fmla="*/ 440 w 459"/>
              <a:gd name="T23" fmla="*/ 319 h 504"/>
              <a:gd name="T24" fmla="*/ 453 w 459"/>
              <a:gd name="T25" fmla="*/ 211 h 504"/>
              <a:gd name="T26" fmla="*/ 443 w 459"/>
              <a:gd name="T27" fmla="*/ 188 h 504"/>
              <a:gd name="T28" fmla="*/ 459 w 459"/>
              <a:gd name="T29" fmla="*/ 177 h 504"/>
              <a:gd name="T30" fmla="*/ 430 w 459"/>
              <a:gd name="T31" fmla="*/ 0 h 504"/>
              <a:gd name="T32" fmla="*/ 352 w 459"/>
              <a:gd name="T33" fmla="*/ 40 h 504"/>
              <a:gd name="T34" fmla="*/ 312 w 459"/>
              <a:gd name="T35" fmla="*/ 82 h 504"/>
              <a:gd name="T36" fmla="*/ 284 w 459"/>
              <a:gd name="T37" fmla="*/ 84 h 504"/>
              <a:gd name="T38" fmla="*/ 240 w 459"/>
              <a:gd name="T39" fmla="*/ 107 h 504"/>
              <a:gd name="T40" fmla="*/ 139 w 459"/>
              <a:gd name="T41" fmla="*/ 72 h 504"/>
              <a:gd name="T42" fmla="*/ 0 w 459"/>
              <a:gd name="T43" fmla="*/ 91 h 504"/>
              <a:gd name="T44" fmla="*/ 0 w 459"/>
              <a:gd name="T45" fmla="*/ 91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59" h="504">
                <a:moveTo>
                  <a:pt x="0" y="91"/>
                </a:moveTo>
                <a:lnTo>
                  <a:pt x="38" y="441"/>
                </a:lnTo>
                <a:lnTo>
                  <a:pt x="95" y="447"/>
                </a:lnTo>
                <a:lnTo>
                  <a:pt x="164" y="487"/>
                </a:lnTo>
                <a:lnTo>
                  <a:pt x="213" y="485"/>
                </a:lnTo>
                <a:lnTo>
                  <a:pt x="236" y="470"/>
                </a:lnTo>
                <a:lnTo>
                  <a:pt x="291" y="504"/>
                </a:lnTo>
                <a:lnTo>
                  <a:pt x="324" y="475"/>
                </a:lnTo>
                <a:lnTo>
                  <a:pt x="331" y="420"/>
                </a:lnTo>
                <a:lnTo>
                  <a:pt x="352" y="432"/>
                </a:lnTo>
                <a:lnTo>
                  <a:pt x="364" y="386"/>
                </a:lnTo>
                <a:lnTo>
                  <a:pt x="440" y="319"/>
                </a:lnTo>
                <a:lnTo>
                  <a:pt x="453" y="211"/>
                </a:lnTo>
                <a:lnTo>
                  <a:pt x="443" y="188"/>
                </a:lnTo>
                <a:lnTo>
                  <a:pt x="459" y="177"/>
                </a:lnTo>
                <a:lnTo>
                  <a:pt x="430" y="0"/>
                </a:lnTo>
                <a:lnTo>
                  <a:pt x="352" y="40"/>
                </a:lnTo>
                <a:lnTo>
                  <a:pt x="312" y="82"/>
                </a:lnTo>
                <a:lnTo>
                  <a:pt x="284" y="84"/>
                </a:lnTo>
                <a:lnTo>
                  <a:pt x="240" y="107"/>
                </a:lnTo>
                <a:lnTo>
                  <a:pt x="139" y="72"/>
                </a:lnTo>
                <a:lnTo>
                  <a:pt x="0" y="91"/>
                </a:lnTo>
                <a:lnTo>
                  <a:pt x="0" y="91"/>
                </a:lnTo>
                <a:close/>
              </a:path>
            </a:pathLst>
          </a:custGeom>
          <a:solidFill>
            <a:srgbClr val="7FA3D7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" name="Freeform 1152"/>
          <p:cNvSpPr>
            <a:spLocks/>
          </p:cNvSpPr>
          <p:nvPr/>
        </p:nvSpPr>
        <p:spPr bwMode="auto">
          <a:xfrm>
            <a:off x="5518934" y="3779130"/>
            <a:ext cx="503253" cy="520481"/>
          </a:xfrm>
          <a:custGeom>
            <a:avLst/>
            <a:gdLst>
              <a:gd name="T0" fmla="*/ 0 w 489"/>
              <a:gd name="T1" fmla="*/ 327 h 473"/>
              <a:gd name="T2" fmla="*/ 17 w 489"/>
              <a:gd name="T3" fmla="*/ 391 h 473"/>
              <a:gd name="T4" fmla="*/ 80 w 489"/>
              <a:gd name="T5" fmla="*/ 437 h 473"/>
              <a:gd name="T6" fmla="*/ 111 w 489"/>
              <a:gd name="T7" fmla="*/ 473 h 473"/>
              <a:gd name="T8" fmla="*/ 204 w 489"/>
              <a:gd name="T9" fmla="*/ 435 h 473"/>
              <a:gd name="T10" fmla="*/ 246 w 489"/>
              <a:gd name="T11" fmla="*/ 429 h 473"/>
              <a:gd name="T12" fmla="*/ 268 w 489"/>
              <a:gd name="T13" fmla="*/ 401 h 473"/>
              <a:gd name="T14" fmla="*/ 304 w 489"/>
              <a:gd name="T15" fmla="*/ 258 h 473"/>
              <a:gd name="T16" fmla="*/ 344 w 489"/>
              <a:gd name="T17" fmla="*/ 275 h 473"/>
              <a:gd name="T18" fmla="*/ 420 w 489"/>
              <a:gd name="T19" fmla="*/ 122 h 473"/>
              <a:gd name="T20" fmla="*/ 479 w 489"/>
              <a:gd name="T21" fmla="*/ 154 h 473"/>
              <a:gd name="T22" fmla="*/ 489 w 489"/>
              <a:gd name="T23" fmla="*/ 127 h 473"/>
              <a:gd name="T24" fmla="*/ 447 w 489"/>
              <a:gd name="T25" fmla="*/ 93 h 473"/>
              <a:gd name="T26" fmla="*/ 415 w 489"/>
              <a:gd name="T27" fmla="*/ 97 h 473"/>
              <a:gd name="T28" fmla="*/ 403 w 489"/>
              <a:gd name="T29" fmla="*/ 114 h 473"/>
              <a:gd name="T30" fmla="*/ 344 w 489"/>
              <a:gd name="T31" fmla="*/ 131 h 473"/>
              <a:gd name="T32" fmla="*/ 306 w 489"/>
              <a:gd name="T33" fmla="*/ 173 h 473"/>
              <a:gd name="T34" fmla="*/ 295 w 489"/>
              <a:gd name="T35" fmla="*/ 106 h 473"/>
              <a:gd name="T36" fmla="*/ 189 w 489"/>
              <a:gd name="T37" fmla="*/ 123 h 473"/>
              <a:gd name="T38" fmla="*/ 168 w 489"/>
              <a:gd name="T39" fmla="*/ 0 h 473"/>
              <a:gd name="T40" fmla="*/ 152 w 489"/>
              <a:gd name="T41" fmla="*/ 11 h 473"/>
              <a:gd name="T42" fmla="*/ 162 w 489"/>
              <a:gd name="T43" fmla="*/ 34 h 473"/>
              <a:gd name="T44" fmla="*/ 149 w 489"/>
              <a:gd name="T45" fmla="*/ 142 h 473"/>
              <a:gd name="T46" fmla="*/ 73 w 489"/>
              <a:gd name="T47" fmla="*/ 209 h 473"/>
              <a:gd name="T48" fmla="*/ 61 w 489"/>
              <a:gd name="T49" fmla="*/ 255 h 473"/>
              <a:gd name="T50" fmla="*/ 40 w 489"/>
              <a:gd name="T51" fmla="*/ 243 h 473"/>
              <a:gd name="T52" fmla="*/ 33 w 489"/>
              <a:gd name="T53" fmla="*/ 298 h 473"/>
              <a:gd name="T54" fmla="*/ 0 w 489"/>
              <a:gd name="T55" fmla="*/ 327 h 473"/>
              <a:gd name="T56" fmla="*/ 0 w 489"/>
              <a:gd name="T57" fmla="*/ 327 h 473"/>
              <a:gd name="T58" fmla="*/ 0 w 489"/>
              <a:gd name="T59" fmla="*/ 327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89" h="473">
                <a:moveTo>
                  <a:pt x="0" y="327"/>
                </a:moveTo>
                <a:lnTo>
                  <a:pt x="17" y="391"/>
                </a:lnTo>
                <a:lnTo>
                  <a:pt x="80" y="437"/>
                </a:lnTo>
                <a:lnTo>
                  <a:pt x="111" y="473"/>
                </a:lnTo>
                <a:lnTo>
                  <a:pt x="204" y="435"/>
                </a:lnTo>
                <a:lnTo>
                  <a:pt x="246" y="429"/>
                </a:lnTo>
                <a:lnTo>
                  <a:pt x="268" y="401"/>
                </a:lnTo>
                <a:lnTo>
                  <a:pt x="304" y="258"/>
                </a:lnTo>
                <a:lnTo>
                  <a:pt x="344" y="275"/>
                </a:lnTo>
                <a:lnTo>
                  <a:pt x="420" y="122"/>
                </a:lnTo>
                <a:lnTo>
                  <a:pt x="479" y="154"/>
                </a:lnTo>
                <a:lnTo>
                  <a:pt x="489" y="127"/>
                </a:lnTo>
                <a:lnTo>
                  <a:pt x="447" y="93"/>
                </a:lnTo>
                <a:lnTo>
                  <a:pt x="415" y="97"/>
                </a:lnTo>
                <a:lnTo>
                  <a:pt x="403" y="114"/>
                </a:lnTo>
                <a:lnTo>
                  <a:pt x="344" y="131"/>
                </a:lnTo>
                <a:lnTo>
                  <a:pt x="306" y="173"/>
                </a:lnTo>
                <a:lnTo>
                  <a:pt x="295" y="106"/>
                </a:lnTo>
                <a:lnTo>
                  <a:pt x="189" y="123"/>
                </a:lnTo>
                <a:lnTo>
                  <a:pt x="168" y="0"/>
                </a:lnTo>
                <a:lnTo>
                  <a:pt x="152" y="11"/>
                </a:lnTo>
                <a:lnTo>
                  <a:pt x="162" y="34"/>
                </a:lnTo>
                <a:lnTo>
                  <a:pt x="149" y="142"/>
                </a:lnTo>
                <a:lnTo>
                  <a:pt x="73" y="209"/>
                </a:lnTo>
                <a:lnTo>
                  <a:pt x="61" y="255"/>
                </a:lnTo>
                <a:lnTo>
                  <a:pt x="40" y="243"/>
                </a:lnTo>
                <a:lnTo>
                  <a:pt x="33" y="298"/>
                </a:lnTo>
                <a:lnTo>
                  <a:pt x="0" y="327"/>
                </a:lnTo>
                <a:lnTo>
                  <a:pt x="0" y="327"/>
                </a:lnTo>
                <a:lnTo>
                  <a:pt x="0" y="327"/>
                </a:lnTo>
                <a:close/>
              </a:path>
            </a:pathLst>
          </a:custGeom>
          <a:solidFill>
            <a:srgbClr val="BCCFEA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5" name="Freeform 1153"/>
          <p:cNvSpPr>
            <a:spLocks/>
          </p:cNvSpPr>
          <p:nvPr/>
        </p:nvSpPr>
        <p:spPr bwMode="auto">
          <a:xfrm>
            <a:off x="5822177" y="3816550"/>
            <a:ext cx="514543" cy="261941"/>
          </a:xfrm>
          <a:custGeom>
            <a:avLst/>
            <a:gdLst>
              <a:gd name="T0" fmla="*/ 0 w 496"/>
              <a:gd name="T1" fmla="*/ 72 h 240"/>
              <a:gd name="T2" fmla="*/ 11 w 496"/>
              <a:gd name="T3" fmla="*/ 139 h 240"/>
              <a:gd name="T4" fmla="*/ 49 w 496"/>
              <a:gd name="T5" fmla="*/ 97 h 240"/>
              <a:gd name="T6" fmla="*/ 108 w 496"/>
              <a:gd name="T7" fmla="*/ 80 h 240"/>
              <a:gd name="T8" fmla="*/ 120 w 496"/>
              <a:gd name="T9" fmla="*/ 63 h 240"/>
              <a:gd name="T10" fmla="*/ 152 w 496"/>
              <a:gd name="T11" fmla="*/ 59 h 240"/>
              <a:gd name="T12" fmla="*/ 194 w 496"/>
              <a:gd name="T13" fmla="*/ 93 h 240"/>
              <a:gd name="T14" fmla="*/ 222 w 496"/>
              <a:gd name="T15" fmla="*/ 101 h 240"/>
              <a:gd name="T16" fmla="*/ 276 w 496"/>
              <a:gd name="T17" fmla="*/ 148 h 240"/>
              <a:gd name="T18" fmla="*/ 257 w 496"/>
              <a:gd name="T19" fmla="*/ 194 h 240"/>
              <a:gd name="T20" fmla="*/ 264 w 496"/>
              <a:gd name="T21" fmla="*/ 215 h 240"/>
              <a:gd name="T22" fmla="*/ 287 w 496"/>
              <a:gd name="T23" fmla="*/ 205 h 240"/>
              <a:gd name="T24" fmla="*/ 308 w 496"/>
              <a:gd name="T25" fmla="*/ 205 h 240"/>
              <a:gd name="T26" fmla="*/ 319 w 496"/>
              <a:gd name="T27" fmla="*/ 221 h 240"/>
              <a:gd name="T28" fmla="*/ 344 w 496"/>
              <a:gd name="T29" fmla="*/ 221 h 240"/>
              <a:gd name="T30" fmla="*/ 354 w 496"/>
              <a:gd name="T31" fmla="*/ 215 h 240"/>
              <a:gd name="T32" fmla="*/ 338 w 496"/>
              <a:gd name="T33" fmla="*/ 173 h 240"/>
              <a:gd name="T34" fmla="*/ 335 w 496"/>
              <a:gd name="T35" fmla="*/ 97 h 240"/>
              <a:gd name="T36" fmla="*/ 316 w 496"/>
              <a:gd name="T37" fmla="*/ 86 h 240"/>
              <a:gd name="T38" fmla="*/ 354 w 496"/>
              <a:gd name="T39" fmla="*/ 51 h 240"/>
              <a:gd name="T40" fmla="*/ 356 w 496"/>
              <a:gd name="T41" fmla="*/ 29 h 240"/>
              <a:gd name="T42" fmla="*/ 380 w 496"/>
              <a:gd name="T43" fmla="*/ 31 h 240"/>
              <a:gd name="T44" fmla="*/ 350 w 496"/>
              <a:gd name="T45" fmla="*/ 78 h 240"/>
              <a:gd name="T46" fmla="*/ 367 w 496"/>
              <a:gd name="T47" fmla="*/ 135 h 240"/>
              <a:gd name="T48" fmla="*/ 375 w 496"/>
              <a:gd name="T49" fmla="*/ 150 h 240"/>
              <a:gd name="T50" fmla="*/ 386 w 496"/>
              <a:gd name="T51" fmla="*/ 158 h 240"/>
              <a:gd name="T52" fmla="*/ 363 w 496"/>
              <a:gd name="T53" fmla="*/ 156 h 240"/>
              <a:gd name="T54" fmla="*/ 371 w 496"/>
              <a:gd name="T55" fmla="*/ 192 h 240"/>
              <a:gd name="T56" fmla="*/ 411 w 496"/>
              <a:gd name="T57" fmla="*/ 215 h 240"/>
              <a:gd name="T58" fmla="*/ 420 w 496"/>
              <a:gd name="T59" fmla="*/ 221 h 240"/>
              <a:gd name="T60" fmla="*/ 432 w 496"/>
              <a:gd name="T61" fmla="*/ 221 h 240"/>
              <a:gd name="T62" fmla="*/ 426 w 496"/>
              <a:gd name="T63" fmla="*/ 240 h 240"/>
              <a:gd name="T64" fmla="*/ 475 w 496"/>
              <a:gd name="T65" fmla="*/ 215 h 240"/>
              <a:gd name="T66" fmla="*/ 485 w 496"/>
              <a:gd name="T67" fmla="*/ 184 h 240"/>
              <a:gd name="T68" fmla="*/ 496 w 496"/>
              <a:gd name="T69" fmla="*/ 152 h 240"/>
              <a:gd name="T70" fmla="*/ 426 w 496"/>
              <a:gd name="T71" fmla="*/ 167 h 240"/>
              <a:gd name="T72" fmla="*/ 380 w 496"/>
              <a:gd name="T73" fmla="*/ 0 h 240"/>
              <a:gd name="T74" fmla="*/ 0 w 496"/>
              <a:gd name="T75" fmla="*/ 72 h 240"/>
              <a:gd name="T76" fmla="*/ 0 w 496"/>
              <a:gd name="T77" fmla="*/ 72 h 240"/>
              <a:gd name="T78" fmla="*/ 0 w 496"/>
              <a:gd name="T79" fmla="*/ 7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6" h="240">
                <a:moveTo>
                  <a:pt x="0" y="72"/>
                </a:moveTo>
                <a:lnTo>
                  <a:pt x="11" y="139"/>
                </a:lnTo>
                <a:lnTo>
                  <a:pt x="49" y="97"/>
                </a:lnTo>
                <a:lnTo>
                  <a:pt x="108" y="80"/>
                </a:lnTo>
                <a:lnTo>
                  <a:pt x="120" y="63"/>
                </a:lnTo>
                <a:lnTo>
                  <a:pt x="152" y="59"/>
                </a:lnTo>
                <a:lnTo>
                  <a:pt x="194" y="93"/>
                </a:lnTo>
                <a:lnTo>
                  <a:pt x="222" y="101"/>
                </a:lnTo>
                <a:lnTo>
                  <a:pt x="276" y="148"/>
                </a:lnTo>
                <a:lnTo>
                  <a:pt x="257" y="194"/>
                </a:lnTo>
                <a:lnTo>
                  <a:pt x="264" y="215"/>
                </a:lnTo>
                <a:lnTo>
                  <a:pt x="287" y="205"/>
                </a:lnTo>
                <a:lnTo>
                  <a:pt x="308" y="205"/>
                </a:lnTo>
                <a:lnTo>
                  <a:pt x="319" y="221"/>
                </a:lnTo>
                <a:lnTo>
                  <a:pt x="344" y="221"/>
                </a:lnTo>
                <a:lnTo>
                  <a:pt x="354" y="215"/>
                </a:lnTo>
                <a:lnTo>
                  <a:pt x="338" y="173"/>
                </a:lnTo>
                <a:lnTo>
                  <a:pt x="335" y="97"/>
                </a:lnTo>
                <a:lnTo>
                  <a:pt x="316" y="86"/>
                </a:lnTo>
                <a:lnTo>
                  <a:pt x="354" y="51"/>
                </a:lnTo>
                <a:lnTo>
                  <a:pt x="356" y="29"/>
                </a:lnTo>
                <a:lnTo>
                  <a:pt x="380" y="31"/>
                </a:lnTo>
                <a:lnTo>
                  <a:pt x="350" y="78"/>
                </a:lnTo>
                <a:lnTo>
                  <a:pt x="367" y="135"/>
                </a:lnTo>
                <a:lnTo>
                  <a:pt x="375" y="150"/>
                </a:lnTo>
                <a:lnTo>
                  <a:pt x="386" y="158"/>
                </a:lnTo>
                <a:lnTo>
                  <a:pt x="363" y="156"/>
                </a:lnTo>
                <a:lnTo>
                  <a:pt x="371" y="192"/>
                </a:lnTo>
                <a:lnTo>
                  <a:pt x="411" y="215"/>
                </a:lnTo>
                <a:lnTo>
                  <a:pt x="420" y="221"/>
                </a:lnTo>
                <a:lnTo>
                  <a:pt x="432" y="221"/>
                </a:lnTo>
                <a:lnTo>
                  <a:pt x="426" y="240"/>
                </a:lnTo>
                <a:lnTo>
                  <a:pt x="475" y="215"/>
                </a:lnTo>
                <a:lnTo>
                  <a:pt x="485" y="184"/>
                </a:lnTo>
                <a:lnTo>
                  <a:pt x="496" y="152"/>
                </a:lnTo>
                <a:lnTo>
                  <a:pt x="426" y="167"/>
                </a:lnTo>
                <a:lnTo>
                  <a:pt x="380" y="0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close/>
              </a:path>
            </a:pathLst>
          </a:custGeom>
          <a:solidFill>
            <a:srgbClr val="7FA3D7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8" name="Freeform 1157"/>
          <p:cNvSpPr>
            <a:spLocks/>
          </p:cNvSpPr>
          <p:nvPr/>
        </p:nvSpPr>
        <p:spPr bwMode="auto">
          <a:xfrm>
            <a:off x="5497964" y="4597271"/>
            <a:ext cx="572612" cy="452444"/>
          </a:xfrm>
          <a:custGeom>
            <a:avLst/>
            <a:gdLst>
              <a:gd name="T0" fmla="*/ 25 w 556"/>
              <a:gd name="T1" fmla="*/ 53 h 413"/>
              <a:gd name="T2" fmla="*/ 103 w 556"/>
              <a:gd name="T3" fmla="*/ 15 h 413"/>
              <a:gd name="T4" fmla="*/ 251 w 556"/>
              <a:gd name="T5" fmla="*/ 0 h 413"/>
              <a:gd name="T6" fmla="*/ 312 w 556"/>
              <a:gd name="T7" fmla="*/ 38 h 413"/>
              <a:gd name="T8" fmla="*/ 409 w 556"/>
              <a:gd name="T9" fmla="*/ 25 h 413"/>
              <a:gd name="T10" fmla="*/ 556 w 556"/>
              <a:gd name="T11" fmla="*/ 128 h 413"/>
              <a:gd name="T12" fmla="*/ 491 w 556"/>
              <a:gd name="T13" fmla="*/ 206 h 413"/>
              <a:gd name="T14" fmla="*/ 495 w 556"/>
              <a:gd name="T15" fmla="*/ 240 h 413"/>
              <a:gd name="T16" fmla="*/ 384 w 556"/>
              <a:gd name="T17" fmla="*/ 340 h 413"/>
              <a:gd name="T18" fmla="*/ 365 w 556"/>
              <a:gd name="T19" fmla="*/ 344 h 413"/>
              <a:gd name="T20" fmla="*/ 358 w 556"/>
              <a:gd name="T21" fmla="*/ 375 h 413"/>
              <a:gd name="T22" fmla="*/ 333 w 556"/>
              <a:gd name="T23" fmla="*/ 358 h 413"/>
              <a:gd name="T24" fmla="*/ 354 w 556"/>
              <a:gd name="T25" fmla="*/ 386 h 413"/>
              <a:gd name="T26" fmla="*/ 333 w 556"/>
              <a:gd name="T27" fmla="*/ 413 h 413"/>
              <a:gd name="T28" fmla="*/ 314 w 556"/>
              <a:gd name="T29" fmla="*/ 409 h 413"/>
              <a:gd name="T30" fmla="*/ 238 w 556"/>
              <a:gd name="T31" fmla="*/ 291 h 413"/>
              <a:gd name="T32" fmla="*/ 73 w 556"/>
              <a:gd name="T33" fmla="*/ 143 h 413"/>
              <a:gd name="T34" fmla="*/ 0 w 556"/>
              <a:gd name="T35" fmla="*/ 97 h 413"/>
              <a:gd name="T36" fmla="*/ 25 w 556"/>
              <a:gd name="T37" fmla="*/ 53 h 413"/>
              <a:gd name="T38" fmla="*/ 25 w 556"/>
              <a:gd name="T39" fmla="*/ 53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56" h="413">
                <a:moveTo>
                  <a:pt x="25" y="53"/>
                </a:moveTo>
                <a:lnTo>
                  <a:pt x="103" y="15"/>
                </a:lnTo>
                <a:lnTo>
                  <a:pt x="251" y="0"/>
                </a:lnTo>
                <a:lnTo>
                  <a:pt x="312" y="38"/>
                </a:lnTo>
                <a:lnTo>
                  <a:pt x="409" y="25"/>
                </a:lnTo>
                <a:lnTo>
                  <a:pt x="556" y="128"/>
                </a:lnTo>
                <a:lnTo>
                  <a:pt x="491" y="206"/>
                </a:lnTo>
                <a:lnTo>
                  <a:pt x="495" y="240"/>
                </a:lnTo>
                <a:lnTo>
                  <a:pt x="384" y="340"/>
                </a:lnTo>
                <a:lnTo>
                  <a:pt x="365" y="344"/>
                </a:lnTo>
                <a:lnTo>
                  <a:pt x="358" y="375"/>
                </a:lnTo>
                <a:lnTo>
                  <a:pt x="333" y="358"/>
                </a:lnTo>
                <a:lnTo>
                  <a:pt x="354" y="386"/>
                </a:lnTo>
                <a:lnTo>
                  <a:pt x="333" y="413"/>
                </a:lnTo>
                <a:lnTo>
                  <a:pt x="314" y="409"/>
                </a:lnTo>
                <a:lnTo>
                  <a:pt x="238" y="291"/>
                </a:lnTo>
                <a:lnTo>
                  <a:pt x="73" y="143"/>
                </a:lnTo>
                <a:lnTo>
                  <a:pt x="0" y="97"/>
                </a:lnTo>
                <a:lnTo>
                  <a:pt x="25" y="53"/>
                </a:lnTo>
                <a:lnTo>
                  <a:pt x="25" y="53"/>
                </a:lnTo>
                <a:close/>
              </a:path>
            </a:pathLst>
          </a:custGeom>
          <a:solidFill>
            <a:srgbClr val="7FA3D7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5687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9" name="Freeform 1159"/>
          <p:cNvSpPr>
            <a:spLocks/>
          </p:cNvSpPr>
          <p:nvPr/>
        </p:nvSpPr>
        <p:spPr bwMode="auto">
          <a:xfrm>
            <a:off x="5662489" y="3476366"/>
            <a:ext cx="653262" cy="438837"/>
          </a:xfrm>
          <a:custGeom>
            <a:avLst/>
            <a:gdLst>
              <a:gd name="T0" fmla="*/ 50 w 635"/>
              <a:gd name="T1" fmla="*/ 397 h 397"/>
              <a:gd name="T2" fmla="*/ 156 w 635"/>
              <a:gd name="T3" fmla="*/ 380 h 397"/>
              <a:gd name="T4" fmla="*/ 536 w 635"/>
              <a:gd name="T5" fmla="*/ 308 h 397"/>
              <a:gd name="T6" fmla="*/ 553 w 635"/>
              <a:gd name="T7" fmla="*/ 291 h 397"/>
              <a:gd name="T8" fmla="*/ 574 w 635"/>
              <a:gd name="T9" fmla="*/ 291 h 397"/>
              <a:gd name="T10" fmla="*/ 599 w 635"/>
              <a:gd name="T11" fmla="*/ 274 h 397"/>
              <a:gd name="T12" fmla="*/ 635 w 635"/>
              <a:gd name="T13" fmla="*/ 228 h 397"/>
              <a:gd name="T14" fmla="*/ 572 w 635"/>
              <a:gd name="T15" fmla="*/ 179 h 397"/>
              <a:gd name="T16" fmla="*/ 570 w 635"/>
              <a:gd name="T17" fmla="*/ 133 h 397"/>
              <a:gd name="T18" fmla="*/ 599 w 635"/>
              <a:gd name="T19" fmla="*/ 69 h 397"/>
              <a:gd name="T20" fmla="*/ 557 w 635"/>
              <a:gd name="T21" fmla="*/ 48 h 397"/>
              <a:gd name="T22" fmla="*/ 512 w 635"/>
              <a:gd name="T23" fmla="*/ 0 h 397"/>
              <a:gd name="T24" fmla="*/ 89 w 635"/>
              <a:gd name="T25" fmla="*/ 78 h 397"/>
              <a:gd name="T26" fmla="*/ 69 w 635"/>
              <a:gd name="T27" fmla="*/ 48 h 397"/>
              <a:gd name="T28" fmla="*/ 0 w 635"/>
              <a:gd name="T29" fmla="*/ 97 h 397"/>
              <a:gd name="T30" fmla="*/ 50 w 635"/>
              <a:gd name="T31" fmla="*/ 397 h 397"/>
              <a:gd name="T32" fmla="*/ 50 w 635"/>
              <a:gd name="T33" fmla="*/ 397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35" h="397">
                <a:moveTo>
                  <a:pt x="50" y="397"/>
                </a:moveTo>
                <a:lnTo>
                  <a:pt x="156" y="380"/>
                </a:lnTo>
                <a:lnTo>
                  <a:pt x="536" y="308"/>
                </a:lnTo>
                <a:lnTo>
                  <a:pt x="553" y="291"/>
                </a:lnTo>
                <a:lnTo>
                  <a:pt x="574" y="291"/>
                </a:lnTo>
                <a:lnTo>
                  <a:pt x="599" y="274"/>
                </a:lnTo>
                <a:lnTo>
                  <a:pt x="635" y="228"/>
                </a:lnTo>
                <a:lnTo>
                  <a:pt x="572" y="179"/>
                </a:lnTo>
                <a:lnTo>
                  <a:pt x="570" y="133"/>
                </a:lnTo>
                <a:lnTo>
                  <a:pt x="599" y="69"/>
                </a:lnTo>
                <a:lnTo>
                  <a:pt x="557" y="48"/>
                </a:lnTo>
                <a:lnTo>
                  <a:pt x="512" y="0"/>
                </a:lnTo>
                <a:lnTo>
                  <a:pt x="89" y="78"/>
                </a:lnTo>
                <a:lnTo>
                  <a:pt x="69" y="48"/>
                </a:lnTo>
                <a:lnTo>
                  <a:pt x="0" y="97"/>
                </a:lnTo>
                <a:lnTo>
                  <a:pt x="50" y="397"/>
                </a:lnTo>
                <a:lnTo>
                  <a:pt x="50" y="397"/>
                </a:lnTo>
                <a:close/>
              </a:path>
            </a:pathLst>
          </a:custGeom>
          <a:solidFill>
            <a:srgbClr val="3564A9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0" name="Freeform 1160"/>
          <p:cNvSpPr>
            <a:spLocks/>
          </p:cNvSpPr>
          <p:nvPr/>
        </p:nvSpPr>
        <p:spPr bwMode="auto">
          <a:xfrm>
            <a:off x="6248006" y="3549505"/>
            <a:ext cx="141943" cy="360595"/>
          </a:xfrm>
          <a:custGeom>
            <a:avLst/>
            <a:gdLst>
              <a:gd name="T0" fmla="*/ 7 w 137"/>
              <a:gd name="T1" fmla="*/ 222 h 325"/>
              <a:gd name="T2" fmla="*/ 32 w 137"/>
              <a:gd name="T3" fmla="*/ 205 h 325"/>
              <a:gd name="T4" fmla="*/ 68 w 137"/>
              <a:gd name="T5" fmla="*/ 159 h 325"/>
              <a:gd name="T6" fmla="*/ 5 w 137"/>
              <a:gd name="T7" fmla="*/ 110 h 325"/>
              <a:gd name="T8" fmla="*/ 3 w 137"/>
              <a:gd name="T9" fmla="*/ 64 h 325"/>
              <a:gd name="T10" fmla="*/ 32 w 137"/>
              <a:gd name="T11" fmla="*/ 0 h 325"/>
              <a:gd name="T12" fmla="*/ 125 w 137"/>
              <a:gd name="T13" fmla="*/ 32 h 325"/>
              <a:gd name="T14" fmla="*/ 127 w 137"/>
              <a:gd name="T15" fmla="*/ 43 h 325"/>
              <a:gd name="T16" fmla="*/ 116 w 137"/>
              <a:gd name="T17" fmla="*/ 79 h 325"/>
              <a:gd name="T18" fmla="*/ 106 w 137"/>
              <a:gd name="T19" fmla="*/ 87 h 325"/>
              <a:gd name="T20" fmla="*/ 104 w 137"/>
              <a:gd name="T21" fmla="*/ 106 h 325"/>
              <a:gd name="T22" fmla="*/ 114 w 137"/>
              <a:gd name="T23" fmla="*/ 112 h 325"/>
              <a:gd name="T24" fmla="*/ 137 w 137"/>
              <a:gd name="T25" fmla="*/ 106 h 325"/>
              <a:gd name="T26" fmla="*/ 137 w 137"/>
              <a:gd name="T27" fmla="*/ 161 h 325"/>
              <a:gd name="T28" fmla="*/ 137 w 137"/>
              <a:gd name="T29" fmla="*/ 195 h 325"/>
              <a:gd name="T30" fmla="*/ 137 w 137"/>
              <a:gd name="T31" fmla="*/ 214 h 325"/>
              <a:gd name="T32" fmla="*/ 129 w 137"/>
              <a:gd name="T33" fmla="*/ 232 h 325"/>
              <a:gd name="T34" fmla="*/ 119 w 137"/>
              <a:gd name="T35" fmla="*/ 233 h 325"/>
              <a:gd name="T36" fmla="*/ 123 w 137"/>
              <a:gd name="T37" fmla="*/ 249 h 325"/>
              <a:gd name="T38" fmla="*/ 89 w 137"/>
              <a:gd name="T39" fmla="*/ 325 h 325"/>
              <a:gd name="T40" fmla="*/ 81 w 137"/>
              <a:gd name="T41" fmla="*/ 325 h 325"/>
              <a:gd name="T42" fmla="*/ 78 w 137"/>
              <a:gd name="T43" fmla="*/ 296 h 325"/>
              <a:gd name="T44" fmla="*/ 55 w 137"/>
              <a:gd name="T45" fmla="*/ 296 h 325"/>
              <a:gd name="T46" fmla="*/ 7 w 137"/>
              <a:gd name="T47" fmla="*/ 266 h 325"/>
              <a:gd name="T48" fmla="*/ 0 w 137"/>
              <a:gd name="T49" fmla="*/ 241 h 325"/>
              <a:gd name="T50" fmla="*/ 7 w 137"/>
              <a:gd name="T51" fmla="*/ 222 h 325"/>
              <a:gd name="T52" fmla="*/ 7 w 137"/>
              <a:gd name="T53" fmla="*/ 222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7" h="325">
                <a:moveTo>
                  <a:pt x="7" y="222"/>
                </a:moveTo>
                <a:lnTo>
                  <a:pt x="32" y="205"/>
                </a:lnTo>
                <a:lnTo>
                  <a:pt x="68" y="159"/>
                </a:lnTo>
                <a:lnTo>
                  <a:pt x="5" y="110"/>
                </a:lnTo>
                <a:lnTo>
                  <a:pt x="3" y="64"/>
                </a:lnTo>
                <a:lnTo>
                  <a:pt x="32" y="0"/>
                </a:lnTo>
                <a:lnTo>
                  <a:pt x="125" y="32"/>
                </a:lnTo>
                <a:lnTo>
                  <a:pt x="127" y="43"/>
                </a:lnTo>
                <a:lnTo>
                  <a:pt x="116" y="79"/>
                </a:lnTo>
                <a:lnTo>
                  <a:pt x="106" y="87"/>
                </a:lnTo>
                <a:lnTo>
                  <a:pt x="104" y="106"/>
                </a:lnTo>
                <a:lnTo>
                  <a:pt x="114" y="112"/>
                </a:lnTo>
                <a:lnTo>
                  <a:pt x="137" y="106"/>
                </a:lnTo>
                <a:lnTo>
                  <a:pt x="137" y="161"/>
                </a:lnTo>
                <a:lnTo>
                  <a:pt x="137" y="195"/>
                </a:lnTo>
                <a:lnTo>
                  <a:pt x="137" y="214"/>
                </a:lnTo>
                <a:lnTo>
                  <a:pt x="129" y="232"/>
                </a:lnTo>
                <a:lnTo>
                  <a:pt x="119" y="233"/>
                </a:lnTo>
                <a:lnTo>
                  <a:pt x="123" y="249"/>
                </a:lnTo>
                <a:lnTo>
                  <a:pt x="89" y="325"/>
                </a:lnTo>
                <a:lnTo>
                  <a:pt x="81" y="325"/>
                </a:lnTo>
                <a:lnTo>
                  <a:pt x="78" y="296"/>
                </a:lnTo>
                <a:lnTo>
                  <a:pt x="55" y="296"/>
                </a:lnTo>
                <a:lnTo>
                  <a:pt x="7" y="266"/>
                </a:lnTo>
                <a:lnTo>
                  <a:pt x="0" y="241"/>
                </a:lnTo>
                <a:lnTo>
                  <a:pt x="7" y="222"/>
                </a:lnTo>
                <a:lnTo>
                  <a:pt x="7" y="222"/>
                </a:lnTo>
                <a:close/>
              </a:path>
            </a:pathLst>
          </a:custGeom>
          <a:solidFill>
            <a:srgbClr val="7FA3D7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1" name="Freeform 1161"/>
          <p:cNvSpPr>
            <a:spLocks/>
          </p:cNvSpPr>
          <p:nvPr/>
        </p:nvSpPr>
        <p:spPr bwMode="auto">
          <a:xfrm>
            <a:off x="5733462" y="2989904"/>
            <a:ext cx="669391" cy="625938"/>
          </a:xfrm>
          <a:custGeom>
            <a:avLst/>
            <a:gdLst>
              <a:gd name="T0" fmla="*/ 20 w 648"/>
              <a:gd name="T1" fmla="*/ 517 h 565"/>
              <a:gd name="T2" fmla="*/ 443 w 648"/>
              <a:gd name="T3" fmla="*/ 439 h 565"/>
              <a:gd name="T4" fmla="*/ 488 w 648"/>
              <a:gd name="T5" fmla="*/ 487 h 565"/>
              <a:gd name="T6" fmla="*/ 530 w 648"/>
              <a:gd name="T7" fmla="*/ 508 h 565"/>
              <a:gd name="T8" fmla="*/ 623 w 648"/>
              <a:gd name="T9" fmla="*/ 540 h 565"/>
              <a:gd name="T10" fmla="*/ 631 w 648"/>
              <a:gd name="T11" fmla="*/ 565 h 565"/>
              <a:gd name="T12" fmla="*/ 646 w 648"/>
              <a:gd name="T13" fmla="*/ 530 h 565"/>
              <a:gd name="T14" fmla="*/ 648 w 648"/>
              <a:gd name="T15" fmla="*/ 483 h 565"/>
              <a:gd name="T16" fmla="*/ 631 w 648"/>
              <a:gd name="T17" fmla="*/ 392 h 565"/>
              <a:gd name="T18" fmla="*/ 631 w 648"/>
              <a:gd name="T19" fmla="*/ 297 h 565"/>
              <a:gd name="T20" fmla="*/ 585 w 648"/>
              <a:gd name="T21" fmla="*/ 158 h 565"/>
              <a:gd name="T22" fmla="*/ 577 w 648"/>
              <a:gd name="T23" fmla="*/ 97 h 565"/>
              <a:gd name="T24" fmla="*/ 549 w 648"/>
              <a:gd name="T25" fmla="*/ 0 h 565"/>
              <a:gd name="T26" fmla="*/ 412 w 648"/>
              <a:gd name="T27" fmla="*/ 32 h 565"/>
              <a:gd name="T28" fmla="*/ 336 w 648"/>
              <a:gd name="T29" fmla="*/ 112 h 565"/>
              <a:gd name="T30" fmla="*/ 332 w 648"/>
              <a:gd name="T31" fmla="*/ 133 h 565"/>
              <a:gd name="T32" fmla="*/ 289 w 648"/>
              <a:gd name="T33" fmla="*/ 181 h 565"/>
              <a:gd name="T34" fmla="*/ 300 w 648"/>
              <a:gd name="T35" fmla="*/ 198 h 565"/>
              <a:gd name="T36" fmla="*/ 309 w 648"/>
              <a:gd name="T37" fmla="*/ 211 h 565"/>
              <a:gd name="T38" fmla="*/ 302 w 648"/>
              <a:gd name="T39" fmla="*/ 215 h 565"/>
              <a:gd name="T40" fmla="*/ 315 w 648"/>
              <a:gd name="T41" fmla="*/ 234 h 565"/>
              <a:gd name="T42" fmla="*/ 317 w 648"/>
              <a:gd name="T43" fmla="*/ 251 h 565"/>
              <a:gd name="T44" fmla="*/ 275 w 648"/>
              <a:gd name="T45" fmla="*/ 291 h 565"/>
              <a:gd name="T46" fmla="*/ 212 w 648"/>
              <a:gd name="T47" fmla="*/ 308 h 565"/>
              <a:gd name="T48" fmla="*/ 197 w 648"/>
              <a:gd name="T49" fmla="*/ 319 h 565"/>
              <a:gd name="T50" fmla="*/ 174 w 648"/>
              <a:gd name="T51" fmla="*/ 310 h 565"/>
              <a:gd name="T52" fmla="*/ 104 w 648"/>
              <a:gd name="T53" fmla="*/ 318 h 565"/>
              <a:gd name="T54" fmla="*/ 53 w 648"/>
              <a:gd name="T55" fmla="*/ 338 h 565"/>
              <a:gd name="T56" fmla="*/ 53 w 648"/>
              <a:gd name="T57" fmla="*/ 365 h 565"/>
              <a:gd name="T58" fmla="*/ 62 w 648"/>
              <a:gd name="T59" fmla="*/ 382 h 565"/>
              <a:gd name="T60" fmla="*/ 70 w 648"/>
              <a:gd name="T61" fmla="*/ 382 h 565"/>
              <a:gd name="T62" fmla="*/ 77 w 648"/>
              <a:gd name="T63" fmla="*/ 403 h 565"/>
              <a:gd name="T64" fmla="*/ 64 w 648"/>
              <a:gd name="T65" fmla="*/ 414 h 565"/>
              <a:gd name="T66" fmla="*/ 58 w 648"/>
              <a:gd name="T67" fmla="*/ 433 h 565"/>
              <a:gd name="T68" fmla="*/ 0 w 648"/>
              <a:gd name="T69" fmla="*/ 487 h 565"/>
              <a:gd name="T70" fmla="*/ 20 w 648"/>
              <a:gd name="T71" fmla="*/ 517 h 565"/>
              <a:gd name="T72" fmla="*/ 20 w 648"/>
              <a:gd name="T73" fmla="*/ 517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48" h="565">
                <a:moveTo>
                  <a:pt x="20" y="517"/>
                </a:moveTo>
                <a:lnTo>
                  <a:pt x="443" y="439"/>
                </a:lnTo>
                <a:lnTo>
                  <a:pt x="488" y="487"/>
                </a:lnTo>
                <a:lnTo>
                  <a:pt x="530" y="508"/>
                </a:lnTo>
                <a:lnTo>
                  <a:pt x="623" y="540"/>
                </a:lnTo>
                <a:lnTo>
                  <a:pt x="631" y="565"/>
                </a:lnTo>
                <a:lnTo>
                  <a:pt x="646" y="530"/>
                </a:lnTo>
                <a:lnTo>
                  <a:pt x="648" y="483"/>
                </a:lnTo>
                <a:lnTo>
                  <a:pt x="631" y="392"/>
                </a:lnTo>
                <a:lnTo>
                  <a:pt x="631" y="297"/>
                </a:lnTo>
                <a:lnTo>
                  <a:pt x="585" y="158"/>
                </a:lnTo>
                <a:lnTo>
                  <a:pt x="577" y="97"/>
                </a:lnTo>
                <a:lnTo>
                  <a:pt x="549" y="0"/>
                </a:lnTo>
                <a:lnTo>
                  <a:pt x="412" y="32"/>
                </a:lnTo>
                <a:lnTo>
                  <a:pt x="336" y="112"/>
                </a:lnTo>
                <a:lnTo>
                  <a:pt x="332" y="133"/>
                </a:lnTo>
                <a:lnTo>
                  <a:pt x="289" y="181"/>
                </a:lnTo>
                <a:lnTo>
                  <a:pt x="300" y="198"/>
                </a:lnTo>
                <a:lnTo>
                  <a:pt x="309" y="211"/>
                </a:lnTo>
                <a:lnTo>
                  <a:pt x="302" y="215"/>
                </a:lnTo>
                <a:lnTo>
                  <a:pt x="315" y="234"/>
                </a:lnTo>
                <a:lnTo>
                  <a:pt x="317" y="251"/>
                </a:lnTo>
                <a:lnTo>
                  <a:pt x="275" y="291"/>
                </a:lnTo>
                <a:lnTo>
                  <a:pt x="212" y="308"/>
                </a:lnTo>
                <a:lnTo>
                  <a:pt x="197" y="319"/>
                </a:lnTo>
                <a:lnTo>
                  <a:pt x="174" y="310"/>
                </a:lnTo>
                <a:lnTo>
                  <a:pt x="104" y="318"/>
                </a:lnTo>
                <a:lnTo>
                  <a:pt x="53" y="338"/>
                </a:lnTo>
                <a:lnTo>
                  <a:pt x="53" y="365"/>
                </a:lnTo>
                <a:lnTo>
                  <a:pt x="62" y="382"/>
                </a:lnTo>
                <a:lnTo>
                  <a:pt x="70" y="382"/>
                </a:lnTo>
                <a:lnTo>
                  <a:pt x="77" y="403"/>
                </a:lnTo>
                <a:lnTo>
                  <a:pt x="64" y="414"/>
                </a:lnTo>
                <a:lnTo>
                  <a:pt x="58" y="433"/>
                </a:lnTo>
                <a:lnTo>
                  <a:pt x="0" y="487"/>
                </a:lnTo>
                <a:lnTo>
                  <a:pt x="20" y="517"/>
                </a:lnTo>
                <a:lnTo>
                  <a:pt x="20" y="517"/>
                </a:lnTo>
                <a:close/>
              </a:path>
            </a:pathLst>
          </a:custGeom>
          <a:solidFill>
            <a:srgbClr val="1F3B63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" name="Freeform 1163"/>
          <p:cNvSpPr>
            <a:spLocks/>
          </p:cNvSpPr>
          <p:nvPr/>
        </p:nvSpPr>
        <p:spPr bwMode="auto">
          <a:xfrm>
            <a:off x="6373820" y="3520590"/>
            <a:ext cx="206463" cy="132672"/>
          </a:xfrm>
          <a:custGeom>
            <a:avLst/>
            <a:gdLst>
              <a:gd name="T0" fmla="*/ 15 w 202"/>
              <a:gd name="T1" fmla="*/ 116 h 116"/>
              <a:gd name="T2" fmla="*/ 86 w 202"/>
              <a:gd name="T3" fmla="*/ 76 h 116"/>
              <a:gd name="T4" fmla="*/ 135 w 202"/>
              <a:gd name="T5" fmla="*/ 53 h 116"/>
              <a:gd name="T6" fmla="*/ 84 w 202"/>
              <a:gd name="T7" fmla="*/ 89 h 116"/>
              <a:gd name="T8" fmla="*/ 88 w 202"/>
              <a:gd name="T9" fmla="*/ 91 h 116"/>
              <a:gd name="T10" fmla="*/ 164 w 202"/>
              <a:gd name="T11" fmla="*/ 40 h 116"/>
              <a:gd name="T12" fmla="*/ 202 w 202"/>
              <a:gd name="T13" fmla="*/ 6 h 116"/>
              <a:gd name="T14" fmla="*/ 198 w 202"/>
              <a:gd name="T15" fmla="*/ 0 h 116"/>
              <a:gd name="T16" fmla="*/ 164 w 202"/>
              <a:gd name="T17" fmla="*/ 19 h 116"/>
              <a:gd name="T18" fmla="*/ 160 w 202"/>
              <a:gd name="T19" fmla="*/ 17 h 116"/>
              <a:gd name="T20" fmla="*/ 143 w 202"/>
              <a:gd name="T21" fmla="*/ 40 h 116"/>
              <a:gd name="T22" fmla="*/ 133 w 202"/>
              <a:gd name="T23" fmla="*/ 40 h 116"/>
              <a:gd name="T24" fmla="*/ 158 w 202"/>
              <a:gd name="T25" fmla="*/ 0 h 116"/>
              <a:gd name="T26" fmla="*/ 131 w 202"/>
              <a:gd name="T27" fmla="*/ 30 h 116"/>
              <a:gd name="T28" fmla="*/ 40 w 202"/>
              <a:gd name="T29" fmla="*/ 61 h 116"/>
              <a:gd name="T30" fmla="*/ 23 w 202"/>
              <a:gd name="T31" fmla="*/ 84 h 116"/>
              <a:gd name="T32" fmla="*/ 10 w 202"/>
              <a:gd name="T33" fmla="*/ 87 h 116"/>
              <a:gd name="T34" fmla="*/ 0 w 202"/>
              <a:gd name="T35" fmla="*/ 105 h 116"/>
              <a:gd name="T36" fmla="*/ 15 w 202"/>
              <a:gd name="T37" fmla="*/ 116 h 116"/>
              <a:gd name="T38" fmla="*/ 15 w 202"/>
              <a:gd name="T39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02" h="116">
                <a:moveTo>
                  <a:pt x="15" y="116"/>
                </a:moveTo>
                <a:lnTo>
                  <a:pt x="86" y="76"/>
                </a:lnTo>
                <a:lnTo>
                  <a:pt x="135" y="53"/>
                </a:lnTo>
                <a:lnTo>
                  <a:pt x="84" y="89"/>
                </a:lnTo>
                <a:lnTo>
                  <a:pt x="88" y="91"/>
                </a:lnTo>
                <a:lnTo>
                  <a:pt x="164" y="40"/>
                </a:lnTo>
                <a:lnTo>
                  <a:pt x="202" y="6"/>
                </a:lnTo>
                <a:lnTo>
                  <a:pt x="198" y="0"/>
                </a:lnTo>
                <a:lnTo>
                  <a:pt x="164" y="19"/>
                </a:lnTo>
                <a:lnTo>
                  <a:pt x="160" y="17"/>
                </a:lnTo>
                <a:lnTo>
                  <a:pt x="143" y="40"/>
                </a:lnTo>
                <a:lnTo>
                  <a:pt x="133" y="40"/>
                </a:lnTo>
                <a:lnTo>
                  <a:pt x="158" y="0"/>
                </a:lnTo>
                <a:lnTo>
                  <a:pt x="131" y="30"/>
                </a:lnTo>
                <a:lnTo>
                  <a:pt x="40" y="61"/>
                </a:lnTo>
                <a:lnTo>
                  <a:pt x="23" y="84"/>
                </a:lnTo>
                <a:lnTo>
                  <a:pt x="10" y="87"/>
                </a:lnTo>
                <a:lnTo>
                  <a:pt x="0" y="105"/>
                </a:lnTo>
                <a:lnTo>
                  <a:pt x="15" y="116"/>
                </a:lnTo>
                <a:lnTo>
                  <a:pt x="15" y="116"/>
                </a:lnTo>
                <a:close/>
              </a:path>
            </a:pathLst>
          </a:custGeom>
          <a:solidFill>
            <a:srgbClr val="213E69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3" name="Freeform 1164"/>
          <p:cNvSpPr>
            <a:spLocks/>
          </p:cNvSpPr>
          <p:nvPr/>
        </p:nvSpPr>
        <p:spPr bwMode="auto">
          <a:xfrm>
            <a:off x="6385110" y="3386217"/>
            <a:ext cx="191946" cy="190502"/>
          </a:xfrm>
          <a:custGeom>
            <a:avLst/>
            <a:gdLst>
              <a:gd name="T0" fmla="*/ 17 w 188"/>
              <a:gd name="T1" fmla="*/ 127 h 174"/>
              <a:gd name="T2" fmla="*/ 15 w 188"/>
              <a:gd name="T3" fmla="*/ 174 h 174"/>
              <a:gd name="T4" fmla="*/ 30 w 188"/>
              <a:gd name="T5" fmla="*/ 171 h 174"/>
              <a:gd name="T6" fmla="*/ 66 w 188"/>
              <a:gd name="T7" fmla="*/ 144 h 174"/>
              <a:gd name="T8" fmla="*/ 78 w 188"/>
              <a:gd name="T9" fmla="*/ 121 h 174"/>
              <a:gd name="T10" fmla="*/ 85 w 188"/>
              <a:gd name="T11" fmla="*/ 127 h 174"/>
              <a:gd name="T12" fmla="*/ 135 w 188"/>
              <a:gd name="T13" fmla="*/ 114 h 174"/>
              <a:gd name="T14" fmla="*/ 137 w 188"/>
              <a:gd name="T15" fmla="*/ 104 h 174"/>
              <a:gd name="T16" fmla="*/ 144 w 188"/>
              <a:gd name="T17" fmla="*/ 108 h 174"/>
              <a:gd name="T18" fmla="*/ 154 w 188"/>
              <a:gd name="T19" fmla="*/ 100 h 174"/>
              <a:gd name="T20" fmla="*/ 169 w 188"/>
              <a:gd name="T21" fmla="*/ 98 h 174"/>
              <a:gd name="T22" fmla="*/ 188 w 188"/>
              <a:gd name="T23" fmla="*/ 89 h 174"/>
              <a:gd name="T24" fmla="*/ 169 w 188"/>
              <a:gd name="T25" fmla="*/ 0 h 174"/>
              <a:gd name="T26" fmla="*/ 0 w 188"/>
              <a:gd name="T27" fmla="*/ 36 h 174"/>
              <a:gd name="T28" fmla="*/ 17 w 188"/>
              <a:gd name="T29" fmla="*/ 127 h 174"/>
              <a:gd name="T30" fmla="*/ 17 w 188"/>
              <a:gd name="T31" fmla="*/ 127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8" h="174">
                <a:moveTo>
                  <a:pt x="17" y="127"/>
                </a:moveTo>
                <a:lnTo>
                  <a:pt x="15" y="174"/>
                </a:lnTo>
                <a:lnTo>
                  <a:pt x="30" y="171"/>
                </a:lnTo>
                <a:lnTo>
                  <a:pt x="66" y="144"/>
                </a:lnTo>
                <a:lnTo>
                  <a:pt x="78" y="121"/>
                </a:lnTo>
                <a:lnTo>
                  <a:pt x="85" y="127"/>
                </a:lnTo>
                <a:lnTo>
                  <a:pt x="135" y="114"/>
                </a:lnTo>
                <a:lnTo>
                  <a:pt x="137" y="104"/>
                </a:lnTo>
                <a:lnTo>
                  <a:pt x="144" y="108"/>
                </a:lnTo>
                <a:lnTo>
                  <a:pt x="154" y="100"/>
                </a:lnTo>
                <a:lnTo>
                  <a:pt x="169" y="98"/>
                </a:lnTo>
                <a:lnTo>
                  <a:pt x="188" y="89"/>
                </a:lnTo>
                <a:lnTo>
                  <a:pt x="169" y="0"/>
                </a:lnTo>
                <a:lnTo>
                  <a:pt x="0" y="36"/>
                </a:lnTo>
                <a:lnTo>
                  <a:pt x="17" y="127"/>
                </a:lnTo>
                <a:lnTo>
                  <a:pt x="17" y="127"/>
                </a:lnTo>
                <a:close/>
              </a:path>
            </a:pathLst>
          </a:custGeom>
          <a:solidFill>
            <a:srgbClr val="7FA3D7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" name="Freeform 1165"/>
          <p:cNvSpPr>
            <a:spLocks/>
          </p:cNvSpPr>
          <p:nvPr/>
        </p:nvSpPr>
        <p:spPr bwMode="auto">
          <a:xfrm>
            <a:off x="6559313" y="3372610"/>
            <a:ext cx="88715" cy="110560"/>
          </a:xfrm>
          <a:custGeom>
            <a:avLst/>
            <a:gdLst>
              <a:gd name="T0" fmla="*/ 19 w 85"/>
              <a:gd name="T1" fmla="*/ 99 h 99"/>
              <a:gd name="T2" fmla="*/ 55 w 85"/>
              <a:gd name="T3" fmla="*/ 86 h 99"/>
              <a:gd name="T4" fmla="*/ 55 w 85"/>
              <a:gd name="T5" fmla="*/ 46 h 99"/>
              <a:gd name="T6" fmla="*/ 65 w 85"/>
              <a:gd name="T7" fmla="*/ 55 h 99"/>
              <a:gd name="T8" fmla="*/ 66 w 85"/>
              <a:gd name="T9" fmla="*/ 74 h 99"/>
              <a:gd name="T10" fmla="*/ 74 w 85"/>
              <a:gd name="T11" fmla="*/ 74 h 99"/>
              <a:gd name="T12" fmla="*/ 85 w 85"/>
              <a:gd name="T13" fmla="*/ 55 h 99"/>
              <a:gd name="T14" fmla="*/ 74 w 85"/>
              <a:gd name="T15" fmla="*/ 34 h 99"/>
              <a:gd name="T16" fmla="*/ 55 w 85"/>
              <a:gd name="T17" fmla="*/ 30 h 99"/>
              <a:gd name="T18" fmla="*/ 42 w 85"/>
              <a:gd name="T19" fmla="*/ 4 h 99"/>
              <a:gd name="T20" fmla="*/ 30 w 85"/>
              <a:gd name="T21" fmla="*/ 0 h 99"/>
              <a:gd name="T22" fmla="*/ 0 w 85"/>
              <a:gd name="T23" fmla="*/ 10 h 99"/>
              <a:gd name="T24" fmla="*/ 19 w 85"/>
              <a:gd name="T25" fmla="*/ 99 h 99"/>
              <a:gd name="T26" fmla="*/ 19 w 85"/>
              <a:gd name="T27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5" h="99">
                <a:moveTo>
                  <a:pt x="19" y="99"/>
                </a:moveTo>
                <a:lnTo>
                  <a:pt x="55" y="86"/>
                </a:lnTo>
                <a:lnTo>
                  <a:pt x="55" y="46"/>
                </a:lnTo>
                <a:lnTo>
                  <a:pt x="65" y="55"/>
                </a:lnTo>
                <a:lnTo>
                  <a:pt x="66" y="74"/>
                </a:lnTo>
                <a:lnTo>
                  <a:pt x="74" y="74"/>
                </a:lnTo>
                <a:lnTo>
                  <a:pt x="85" y="55"/>
                </a:lnTo>
                <a:lnTo>
                  <a:pt x="74" y="34"/>
                </a:lnTo>
                <a:lnTo>
                  <a:pt x="55" y="30"/>
                </a:lnTo>
                <a:lnTo>
                  <a:pt x="42" y="4"/>
                </a:lnTo>
                <a:lnTo>
                  <a:pt x="30" y="0"/>
                </a:lnTo>
                <a:lnTo>
                  <a:pt x="0" y="10"/>
                </a:lnTo>
                <a:lnTo>
                  <a:pt x="19" y="99"/>
                </a:lnTo>
                <a:lnTo>
                  <a:pt x="19" y="99"/>
                </a:lnTo>
                <a:close/>
              </a:path>
            </a:pathLst>
          </a:custGeom>
          <a:solidFill>
            <a:srgbClr val="BCCFEA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7" name="Freeform 1170"/>
          <p:cNvSpPr>
            <a:spLocks/>
          </p:cNvSpPr>
          <p:nvPr/>
        </p:nvSpPr>
        <p:spPr bwMode="auto">
          <a:xfrm>
            <a:off x="6457695" y="2892951"/>
            <a:ext cx="169364" cy="406519"/>
          </a:xfrm>
          <a:custGeom>
            <a:avLst/>
            <a:gdLst>
              <a:gd name="T0" fmla="*/ 0 w 163"/>
              <a:gd name="T1" fmla="*/ 173 h 371"/>
              <a:gd name="T2" fmla="*/ 21 w 163"/>
              <a:gd name="T3" fmla="*/ 135 h 371"/>
              <a:gd name="T4" fmla="*/ 23 w 163"/>
              <a:gd name="T5" fmla="*/ 49 h 371"/>
              <a:gd name="T6" fmla="*/ 21 w 163"/>
              <a:gd name="T7" fmla="*/ 17 h 371"/>
              <a:gd name="T8" fmla="*/ 53 w 163"/>
              <a:gd name="T9" fmla="*/ 0 h 371"/>
              <a:gd name="T10" fmla="*/ 127 w 163"/>
              <a:gd name="T11" fmla="*/ 232 h 371"/>
              <a:gd name="T12" fmla="*/ 163 w 163"/>
              <a:gd name="T13" fmla="*/ 281 h 371"/>
              <a:gd name="T14" fmla="*/ 163 w 163"/>
              <a:gd name="T15" fmla="*/ 314 h 371"/>
              <a:gd name="T16" fmla="*/ 127 w 163"/>
              <a:gd name="T17" fmla="*/ 340 h 371"/>
              <a:gd name="T18" fmla="*/ 6 w 163"/>
              <a:gd name="T19" fmla="*/ 371 h 371"/>
              <a:gd name="T20" fmla="*/ 0 w 163"/>
              <a:gd name="T21" fmla="*/ 173 h 371"/>
              <a:gd name="T22" fmla="*/ 0 w 163"/>
              <a:gd name="T23" fmla="*/ 173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3" h="371">
                <a:moveTo>
                  <a:pt x="0" y="173"/>
                </a:moveTo>
                <a:lnTo>
                  <a:pt x="21" y="135"/>
                </a:lnTo>
                <a:lnTo>
                  <a:pt x="23" y="49"/>
                </a:lnTo>
                <a:lnTo>
                  <a:pt x="21" y="17"/>
                </a:lnTo>
                <a:lnTo>
                  <a:pt x="53" y="0"/>
                </a:lnTo>
                <a:lnTo>
                  <a:pt x="127" y="232"/>
                </a:lnTo>
                <a:lnTo>
                  <a:pt x="163" y="281"/>
                </a:lnTo>
                <a:lnTo>
                  <a:pt x="163" y="314"/>
                </a:lnTo>
                <a:lnTo>
                  <a:pt x="127" y="340"/>
                </a:lnTo>
                <a:lnTo>
                  <a:pt x="6" y="371"/>
                </a:lnTo>
                <a:lnTo>
                  <a:pt x="0" y="173"/>
                </a:lnTo>
                <a:lnTo>
                  <a:pt x="0" y="173"/>
                </a:lnTo>
                <a:close/>
              </a:path>
            </a:pathLst>
          </a:custGeom>
          <a:solidFill>
            <a:srgbClr val="BCCFEA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9" name="Freeform 58"/>
          <p:cNvSpPr>
            <a:spLocks/>
          </p:cNvSpPr>
          <p:nvPr/>
        </p:nvSpPr>
        <p:spPr bwMode="auto">
          <a:xfrm>
            <a:off x="6214133" y="3792737"/>
            <a:ext cx="116135" cy="205811"/>
          </a:xfrm>
          <a:custGeom>
            <a:avLst/>
            <a:gdLst>
              <a:gd name="T0" fmla="*/ 0 w 64"/>
              <a:gd name="T1" fmla="*/ 2147483646 h 107"/>
              <a:gd name="T2" fmla="*/ 2147483646 w 64"/>
              <a:gd name="T3" fmla="*/ 2147483646 h 107"/>
              <a:gd name="T4" fmla="*/ 2147483646 w 64"/>
              <a:gd name="T5" fmla="*/ 2147483646 h 107"/>
              <a:gd name="T6" fmla="*/ 2147483646 w 64"/>
              <a:gd name="T7" fmla="*/ 2147483646 h 107"/>
              <a:gd name="T8" fmla="*/ 2147483646 w 64"/>
              <a:gd name="T9" fmla="*/ 0 h 107"/>
              <a:gd name="T10" fmla="*/ 2147483646 w 64"/>
              <a:gd name="T11" fmla="*/ 0 h 107"/>
              <a:gd name="T12" fmla="*/ 2147483646 w 64"/>
              <a:gd name="T13" fmla="*/ 2147483646 h 107"/>
              <a:gd name="T14" fmla="*/ 2147483646 w 64"/>
              <a:gd name="T15" fmla="*/ 2147483646 h 107"/>
              <a:gd name="T16" fmla="*/ 2147483646 w 64"/>
              <a:gd name="T17" fmla="*/ 2147483646 h 107"/>
              <a:gd name="T18" fmla="*/ 2147483646 w 64"/>
              <a:gd name="T19" fmla="*/ 2147483646 h 107"/>
              <a:gd name="T20" fmla="*/ 2147483646 w 64"/>
              <a:gd name="T21" fmla="*/ 2147483646 h 107"/>
              <a:gd name="T22" fmla="*/ 2147483646 w 64"/>
              <a:gd name="T23" fmla="*/ 2147483646 h 107"/>
              <a:gd name="T24" fmla="*/ 2147483646 w 64"/>
              <a:gd name="T25" fmla="*/ 2147483646 h 107"/>
              <a:gd name="T26" fmla="*/ 2147483646 w 64"/>
              <a:gd name="T27" fmla="*/ 2147483646 h 107"/>
              <a:gd name="T28" fmla="*/ 2147483646 w 64"/>
              <a:gd name="T29" fmla="*/ 2147483646 h 107"/>
              <a:gd name="T30" fmla="*/ 2147483646 w 64"/>
              <a:gd name="T31" fmla="*/ 2147483646 h 107"/>
              <a:gd name="T32" fmla="*/ 2147483646 w 64"/>
              <a:gd name="T33" fmla="*/ 2147483646 h 107"/>
              <a:gd name="T34" fmla="*/ 2147483646 w 64"/>
              <a:gd name="T35" fmla="*/ 2147483646 h 107"/>
              <a:gd name="T36" fmla="*/ 2147483646 w 64"/>
              <a:gd name="T37" fmla="*/ 2147483646 h 107"/>
              <a:gd name="T38" fmla="*/ 2147483646 w 64"/>
              <a:gd name="T39" fmla="*/ 2147483646 h 107"/>
              <a:gd name="T40" fmla="*/ 2147483646 w 64"/>
              <a:gd name="T41" fmla="*/ 2147483646 h 107"/>
              <a:gd name="T42" fmla="*/ 2147483646 w 64"/>
              <a:gd name="T43" fmla="*/ 2147483646 h 107"/>
              <a:gd name="T44" fmla="*/ 2147483646 w 64"/>
              <a:gd name="T45" fmla="*/ 2147483646 h 107"/>
              <a:gd name="T46" fmla="*/ 2147483646 w 64"/>
              <a:gd name="T47" fmla="*/ 2147483646 h 107"/>
              <a:gd name="T48" fmla="*/ 2147483646 w 64"/>
              <a:gd name="T49" fmla="*/ 2147483646 h 107"/>
              <a:gd name="T50" fmla="*/ 2147483646 w 64"/>
              <a:gd name="T51" fmla="*/ 2147483646 h 107"/>
              <a:gd name="T52" fmla="*/ 2147483646 w 64"/>
              <a:gd name="T53" fmla="*/ 2147483646 h 107"/>
              <a:gd name="T54" fmla="*/ 2147483646 w 64"/>
              <a:gd name="T55" fmla="*/ 2147483646 h 107"/>
              <a:gd name="T56" fmla="*/ 2147483646 w 64"/>
              <a:gd name="T57" fmla="*/ 2147483646 h 107"/>
              <a:gd name="T58" fmla="*/ 2147483646 w 64"/>
              <a:gd name="T59" fmla="*/ 2147483646 h 107"/>
              <a:gd name="T60" fmla="*/ 2147483646 w 64"/>
              <a:gd name="T61" fmla="*/ 2147483646 h 107"/>
              <a:gd name="T62" fmla="*/ 2147483646 w 64"/>
              <a:gd name="T63" fmla="*/ 2147483646 h 107"/>
              <a:gd name="T64" fmla="*/ 2147483646 w 64"/>
              <a:gd name="T65" fmla="*/ 2147483646 h 107"/>
              <a:gd name="T66" fmla="*/ 2147483646 w 64"/>
              <a:gd name="T67" fmla="*/ 2147483646 h 107"/>
              <a:gd name="T68" fmla="*/ 2147483646 w 64"/>
              <a:gd name="T69" fmla="*/ 2147483646 h 107"/>
              <a:gd name="T70" fmla="*/ 2147483646 w 64"/>
              <a:gd name="T71" fmla="*/ 2147483646 h 107"/>
              <a:gd name="T72" fmla="*/ 0 w 64"/>
              <a:gd name="T73" fmla="*/ 2147483646 h 10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4" h="107">
                <a:moveTo>
                  <a:pt x="0" y="14"/>
                </a:moveTo>
                <a:lnTo>
                  <a:pt x="1" y="9"/>
                </a:lnTo>
                <a:lnTo>
                  <a:pt x="4" y="4"/>
                </a:lnTo>
                <a:lnTo>
                  <a:pt x="9" y="2"/>
                </a:lnTo>
                <a:lnTo>
                  <a:pt x="12" y="0"/>
                </a:lnTo>
                <a:lnTo>
                  <a:pt x="16" y="0"/>
                </a:lnTo>
                <a:lnTo>
                  <a:pt x="19" y="3"/>
                </a:lnTo>
                <a:lnTo>
                  <a:pt x="16" y="4"/>
                </a:lnTo>
                <a:lnTo>
                  <a:pt x="16" y="9"/>
                </a:lnTo>
                <a:lnTo>
                  <a:pt x="14" y="14"/>
                </a:lnTo>
                <a:lnTo>
                  <a:pt x="11" y="18"/>
                </a:lnTo>
                <a:lnTo>
                  <a:pt x="15" y="23"/>
                </a:lnTo>
                <a:lnTo>
                  <a:pt x="15" y="27"/>
                </a:lnTo>
                <a:lnTo>
                  <a:pt x="17" y="32"/>
                </a:lnTo>
                <a:lnTo>
                  <a:pt x="21" y="37"/>
                </a:lnTo>
                <a:lnTo>
                  <a:pt x="26" y="41"/>
                </a:lnTo>
                <a:lnTo>
                  <a:pt x="30" y="44"/>
                </a:lnTo>
                <a:lnTo>
                  <a:pt x="30" y="51"/>
                </a:lnTo>
                <a:lnTo>
                  <a:pt x="33" y="58"/>
                </a:lnTo>
                <a:lnTo>
                  <a:pt x="39" y="62"/>
                </a:lnTo>
                <a:lnTo>
                  <a:pt x="40" y="67"/>
                </a:lnTo>
                <a:lnTo>
                  <a:pt x="49" y="75"/>
                </a:lnTo>
                <a:lnTo>
                  <a:pt x="55" y="73"/>
                </a:lnTo>
                <a:lnTo>
                  <a:pt x="56" y="76"/>
                </a:lnTo>
                <a:lnTo>
                  <a:pt x="55" y="81"/>
                </a:lnTo>
                <a:lnTo>
                  <a:pt x="55" y="86"/>
                </a:lnTo>
                <a:lnTo>
                  <a:pt x="56" y="86"/>
                </a:lnTo>
                <a:lnTo>
                  <a:pt x="53" y="91"/>
                </a:lnTo>
                <a:lnTo>
                  <a:pt x="55" y="90"/>
                </a:lnTo>
                <a:lnTo>
                  <a:pt x="60" y="88"/>
                </a:lnTo>
                <a:lnTo>
                  <a:pt x="64" y="99"/>
                </a:lnTo>
                <a:lnTo>
                  <a:pt x="63" y="99"/>
                </a:lnTo>
                <a:lnTo>
                  <a:pt x="60" y="100"/>
                </a:lnTo>
                <a:lnTo>
                  <a:pt x="26" y="107"/>
                </a:lnTo>
                <a:lnTo>
                  <a:pt x="24" y="102"/>
                </a:lnTo>
                <a:lnTo>
                  <a:pt x="15" y="68"/>
                </a:lnTo>
                <a:lnTo>
                  <a:pt x="0" y="14"/>
                </a:lnTo>
              </a:path>
            </a:pathLst>
          </a:custGeom>
          <a:solidFill>
            <a:srgbClr val="BCCFEA"/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10" name="Freeform 8"/>
          <p:cNvSpPr>
            <a:spLocks/>
          </p:cNvSpPr>
          <p:nvPr/>
        </p:nvSpPr>
        <p:spPr bwMode="auto">
          <a:xfrm>
            <a:off x="2175202" y="5372889"/>
            <a:ext cx="48390" cy="73140"/>
          </a:xfrm>
          <a:custGeom>
            <a:avLst/>
            <a:gdLst>
              <a:gd name="T0" fmla="*/ 0 w 44"/>
              <a:gd name="T1" fmla="*/ 64 h 64"/>
              <a:gd name="T2" fmla="*/ 0 w 44"/>
              <a:gd name="T3" fmla="*/ 45 h 64"/>
              <a:gd name="T4" fmla="*/ 25 w 44"/>
              <a:gd name="T5" fmla="*/ 0 h 64"/>
              <a:gd name="T6" fmla="*/ 44 w 44"/>
              <a:gd name="T7" fmla="*/ 13 h 64"/>
              <a:gd name="T8" fmla="*/ 23 w 44"/>
              <a:gd name="T9" fmla="*/ 64 h 64"/>
              <a:gd name="T10" fmla="*/ 0 w 44"/>
              <a:gd name="T11" fmla="*/ 64 h 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"/>
              <a:gd name="T19" fmla="*/ 0 h 64"/>
              <a:gd name="T20" fmla="*/ 44 w 44"/>
              <a:gd name="T21" fmla="*/ 64 h 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" h="64">
                <a:moveTo>
                  <a:pt x="0" y="64"/>
                </a:moveTo>
                <a:lnTo>
                  <a:pt x="0" y="45"/>
                </a:lnTo>
                <a:lnTo>
                  <a:pt x="25" y="0"/>
                </a:lnTo>
                <a:lnTo>
                  <a:pt x="44" y="13"/>
                </a:lnTo>
                <a:lnTo>
                  <a:pt x="23" y="64"/>
                </a:lnTo>
                <a:lnTo>
                  <a:pt x="0" y="64"/>
                </a:lnTo>
                <a:close/>
              </a:path>
            </a:pathLst>
          </a:custGeom>
          <a:solidFill>
            <a:srgbClr val="BCCFEA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1" name="Freeform 9"/>
          <p:cNvSpPr>
            <a:spLocks/>
          </p:cNvSpPr>
          <p:nvPr/>
        </p:nvSpPr>
        <p:spPr bwMode="auto">
          <a:xfrm>
            <a:off x="2244561" y="5308254"/>
            <a:ext cx="90328" cy="93551"/>
          </a:xfrm>
          <a:custGeom>
            <a:avLst/>
            <a:gdLst>
              <a:gd name="T0" fmla="*/ 18 w 83"/>
              <a:gd name="T1" fmla="*/ 9 h 81"/>
              <a:gd name="T2" fmla="*/ 0 w 83"/>
              <a:gd name="T3" fmla="*/ 48 h 81"/>
              <a:gd name="T4" fmla="*/ 32 w 83"/>
              <a:gd name="T5" fmla="*/ 74 h 81"/>
              <a:gd name="T6" fmla="*/ 69 w 83"/>
              <a:gd name="T7" fmla="*/ 81 h 81"/>
              <a:gd name="T8" fmla="*/ 83 w 83"/>
              <a:gd name="T9" fmla="*/ 49 h 81"/>
              <a:gd name="T10" fmla="*/ 74 w 83"/>
              <a:gd name="T11" fmla="*/ 0 h 81"/>
              <a:gd name="T12" fmla="*/ 18 w 83"/>
              <a:gd name="T13" fmla="*/ 9 h 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3"/>
              <a:gd name="T22" fmla="*/ 0 h 81"/>
              <a:gd name="T23" fmla="*/ 83 w 83"/>
              <a:gd name="T24" fmla="*/ 81 h 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3" h="81">
                <a:moveTo>
                  <a:pt x="18" y="9"/>
                </a:moveTo>
                <a:lnTo>
                  <a:pt x="0" y="48"/>
                </a:lnTo>
                <a:lnTo>
                  <a:pt x="32" y="74"/>
                </a:lnTo>
                <a:lnTo>
                  <a:pt x="69" y="81"/>
                </a:lnTo>
                <a:lnTo>
                  <a:pt x="83" y="49"/>
                </a:lnTo>
                <a:lnTo>
                  <a:pt x="74" y="0"/>
                </a:lnTo>
                <a:lnTo>
                  <a:pt x="18" y="9"/>
                </a:lnTo>
                <a:close/>
              </a:path>
            </a:pathLst>
          </a:custGeom>
          <a:solidFill>
            <a:srgbClr val="BCCFEA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2" name="Freeform 10"/>
          <p:cNvSpPr>
            <a:spLocks/>
          </p:cNvSpPr>
          <p:nvPr/>
        </p:nvSpPr>
        <p:spPr bwMode="auto">
          <a:xfrm>
            <a:off x="2328437" y="5372889"/>
            <a:ext cx="133877" cy="105457"/>
          </a:xfrm>
          <a:custGeom>
            <a:avLst/>
            <a:gdLst>
              <a:gd name="T0" fmla="*/ 0 w 123"/>
              <a:gd name="T1" fmla="*/ 32 h 91"/>
              <a:gd name="T2" fmla="*/ 84 w 123"/>
              <a:gd name="T3" fmla="*/ 0 h 91"/>
              <a:gd name="T4" fmla="*/ 100 w 123"/>
              <a:gd name="T5" fmla="*/ 39 h 91"/>
              <a:gd name="T6" fmla="*/ 116 w 123"/>
              <a:gd name="T7" fmla="*/ 48 h 91"/>
              <a:gd name="T8" fmla="*/ 123 w 123"/>
              <a:gd name="T9" fmla="*/ 80 h 91"/>
              <a:gd name="T10" fmla="*/ 81 w 123"/>
              <a:gd name="T11" fmla="*/ 85 h 91"/>
              <a:gd name="T12" fmla="*/ 51 w 123"/>
              <a:gd name="T13" fmla="*/ 91 h 91"/>
              <a:gd name="T14" fmla="*/ 0 w 123"/>
              <a:gd name="T15" fmla="*/ 32 h 9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3"/>
              <a:gd name="T25" fmla="*/ 0 h 91"/>
              <a:gd name="T26" fmla="*/ 123 w 123"/>
              <a:gd name="T27" fmla="*/ 91 h 9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3" h="91">
                <a:moveTo>
                  <a:pt x="0" y="32"/>
                </a:moveTo>
                <a:lnTo>
                  <a:pt x="84" y="0"/>
                </a:lnTo>
                <a:lnTo>
                  <a:pt x="100" y="39"/>
                </a:lnTo>
                <a:lnTo>
                  <a:pt x="116" y="48"/>
                </a:lnTo>
                <a:lnTo>
                  <a:pt x="123" y="80"/>
                </a:lnTo>
                <a:lnTo>
                  <a:pt x="81" y="85"/>
                </a:lnTo>
                <a:lnTo>
                  <a:pt x="51" y="91"/>
                </a:lnTo>
                <a:lnTo>
                  <a:pt x="0" y="32"/>
                </a:lnTo>
                <a:close/>
              </a:path>
            </a:pathLst>
          </a:custGeom>
          <a:solidFill>
            <a:srgbClr val="BCCFEA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3" name="Freeform 11"/>
          <p:cNvSpPr>
            <a:spLocks/>
          </p:cNvSpPr>
          <p:nvPr/>
        </p:nvSpPr>
        <p:spPr bwMode="auto">
          <a:xfrm>
            <a:off x="2467154" y="5452832"/>
            <a:ext cx="106457" cy="56129"/>
          </a:xfrm>
          <a:custGeom>
            <a:avLst/>
            <a:gdLst>
              <a:gd name="T0" fmla="*/ 15 w 98"/>
              <a:gd name="T1" fmla="*/ 2 h 48"/>
              <a:gd name="T2" fmla="*/ 0 w 98"/>
              <a:gd name="T3" fmla="*/ 45 h 48"/>
              <a:gd name="T4" fmla="*/ 26 w 98"/>
              <a:gd name="T5" fmla="*/ 48 h 48"/>
              <a:gd name="T6" fmla="*/ 42 w 98"/>
              <a:gd name="T7" fmla="*/ 38 h 48"/>
              <a:gd name="T8" fmla="*/ 72 w 98"/>
              <a:gd name="T9" fmla="*/ 39 h 48"/>
              <a:gd name="T10" fmla="*/ 98 w 98"/>
              <a:gd name="T11" fmla="*/ 20 h 48"/>
              <a:gd name="T12" fmla="*/ 81 w 98"/>
              <a:gd name="T13" fmla="*/ 13 h 48"/>
              <a:gd name="T14" fmla="*/ 68 w 98"/>
              <a:gd name="T15" fmla="*/ 0 h 48"/>
              <a:gd name="T16" fmla="*/ 15 w 98"/>
              <a:gd name="T17" fmla="*/ 2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8"/>
              <a:gd name="T28" fmla="*/ 0 h 48"/>
              <a:gd name="T29" fmla="*/ 98 w 98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8" h="48">
                <a:moveTo>
                  <a:pt x="15" y="2"/>
                </a:moveTo>
                <a:lnTo>
                  <a:pt x="0" y="45"/>
                </a:lnTo>
                <a:lnTo>
                  <a:pt x="26" y="48"/>
                </a:lnTo>
                <a:lnTo>
                  <a:pt x="42" y="38"/>
                </a:lnTo>
                <a:lnTo>
                  <a:pt x="72" y="39"/>
                </a:lnTo>
                <a:lnTo>
                  <a:pt x="98" y="20"/>
                </a:lnTo>
                <a:lnTo>
                  <a:pt x="81" y="13"/>
                </a:lnTo>
                <a:lnTo>
                  <a:pt x="68" y="0"/>
                </a:lnTo>
                <a:lnTo>
                  <a:pt x="15" y="2"/>
                </a:lnTo>
                <a:close/>
              </a:path>
            </a:pathLst>
          </a:custGeom>
          <a:solidFill>
            <a:srgbClr val="BCCFEA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4" name="Freeform 12"/>
          <p:cNvSpPr>
            <a:spLocks/>
          </p:cNvSpPr>
          <p:nvPr/>
        </p:nvSpPr>
        <p:spPr bwMode="auto">
          <a:xfrm>
            <a:off x="2497801" y="5531075"/>
            <a:ext cx="43551" cy="40822"/>
          </a:xfrm>
          <a:custGeom>
            <a:avLst/>
            <a:gdLst>
              <a:gd name="T0" fmla="*/ 35 w 40"/>
              <a:gd name="T1" fmla="*/ 0 h 35"/>
              <a:gd name="T2" fmla="*/ 0 w 40"/>
              <a:gd name="T3" fmla="*/ 3 h 35"/>
              <a:gd name="T4" fmla="*/ 6 w 40"/>
              <a:gd name="T5" fmla="*/ 35 h 35"/>
              <a:gd name="T6" fmla="*/ 40 w 40"/>
              <a:gd name="T7" fmla="*/ 27 h 35"/>
              <a:gd name="T8" fmla="*/ 35 w 40"/>
              <a:gd name="T9" fmla="*/ 0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35"/>
              <a:gd name="T17" fmla="*/ 40 w 40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35">
                <a:moveTo>
                  <a:pt x="35" y="0"/>
                </a:moveTo>
                <a:lnTo>
                  <a:pt x="0" y="3"/>
                </a:lnTo>
                <a:lnTo>
                  <a:pt x="6" y="35"/>
                </a:lnTo>
                <a:lnTo>
                  <a:pt x="40" y="27"/>
                </a:lnTo>
                <a:lnTo>
                  <a:pt x="35" y="0"/>
                </a:lnTo>
                <a:close/>
              </a:path>
            </a:pathLst>
          </a:custGeom>
          <a:solidFill>
            <a:srgbClr val="BCCFEA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" name="Freeform 13"/>
          <p:cNvSpPr>
            <a:spLocks/>
          </p:cNvSpPr>
          <p:nvPr/>
        </p:nvSpPr>
        <p:spPr bwMode="auto">
          <a:xfrm>
            <a:off x="2546190" y="5575298"/>
            <a:ext cx="29033" cy="39120"/>
          </a:xfrm>
          <a:custGeom>
            <a:avLst/>
            <a:gdLst>
              <a:gd name="T0" fmla="*/ 0 w 27"/>
              <a:gd name="T1" fmla="*/ 13 h 34"/>
              <a:gd name="T2" fmla="*/ 27 w 27"/>
              <a:gd name="T3" fmla="*/ 0 h 34"/>
              <a:gd name="T4" fmla="*/ 27 w 27"/>
              <a:gd name="T5" fmla="*/ 30 h 34"/>
              <a:gd name="T6" fmla="*/ 9 w 27"/>
              <a:gd name="T7" fmla="*/ 34 h 34"/>
              <a:gd name="T8" fmla="*/ 0 w 27"/>
              <a:gd name="T9" fmla="*/ 13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34"/>
              <a:gd name="T17" fmla="*/ 27 w 27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34">
                <a:moveTo>
                  <a:pt x="0" y="13"/>
                </a:moveTo>
                <a:lnTo>
                  <a:pt x="27" y="0"/>
                </a:lnTo>
                <a:lnTo>
                  <a:pt x="27" y="30"/>
                </a:lnTo>
                <a:lnTo>
                  <a:pt x="9" y="34"/>
                </a:lnTo>
                <a:lnTo>
                  <a:pt x="0" y="13"/>
                </a:lnTo>
                <a:close/>
              </a:path>
            </a:pathLst>
          </a:custGeom>
          <a:solidFill>
            <a:srgbClr val="BCCFEA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6" name="Freeform 14"/>
          <p:cNvSpPr>
            <a:spLocks/>
          </p:cNvSpPr>
          <p:nvPr/>
        </p:nvSpPr>
        <p:spPr bwMode="auto">
          <a:xfrm>
            <a:off x="2620387" y="5594009"/>
            <a:ext cx="180654" cy="227923"/>
          </a:xfrm>
          <a:custGeom>
            <a:avLst/>
            <a:gdLst>
              <a:gd name="T0" fmla="*/ 28 w 167"/>
              <a:gd name="T1" fmla="*/ 0 h 197"/>
              <a:gd name="T2" fmla="*/ 0 w 167"/>
              <a:gd name="T3" fmla="*/ 75 h 197"/>
              <a:gd name="T4" fmla="*/ 20 w 167"/>
              <a:gd name="T5" fmla="*/ 112 h 197"/>
              <a:gd name="T6" fmla="*/ 20 w 167"/>
              <a:gd name="T7" fmla="*/ 179 h 197"/>
              <a:gd name="T8" fmla="*/ 60 w 167"/>
              <a:gd name="T9" fmla="*/ 197 h 197"/>
              <a:gd name="T10" fmla="*/ 78 w 167"/>
              <a:gd name="T11" fmla="*/ 158 h 197"/>
              <a:gd name="T12" fmla="*/ 129 w 167"/>
              <a:gd name="T13" fmla="*/ 149 h 197"/>
              <a:gd name="T14" fmla="*/ 167 w 167"/>
              <a:gd name="T15" fmla="*/ 106 h 197"/>
              <a:gd name="T16" fmla="*/ 127 w 167"/>
              <a:gd name="T17" fmla="*/ 39 h 197"/>
              <a:gd name="T18" fmla="*/ 28 w 167"/>
              <a:gd name="T19" fmla="*/ 0 h 19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7"/>
              <a:gd name="T31" fmla="*/ 0 h 197"/>
              <a:gd name="T32" fmla="*/ 167 w 167"/>
              <a:gd name="T33" fmla="*/ 197 h 19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7" h="197">
                <a:moveTo>
                  <a:pt x="28" y="0"/>
                </a:moveTo>
                <a:lnTo>
                  <a:pt x="0" y="75"/>
                </a:lnTo>
                <a:lnTo>
                  <a:pt x="20" y="112"/>
                </a:lnTo>
                <a:lnTo>
                  <a:pt x="20" y="179"/>
                </a:lnTo>
                <a:lnTo>
                  <a:pt x="60" y="197"/>
                </a:lnTo>
                <a:lnTo>
                  <a:pt x="78" y="158"/>
                </a:lnTo>
                <a:lnTo>
                  <a:pt x="129" y="149"/>
                </a:lnTo>
                <a:lnTo>
                  <a:pt x="167" y="106"/>
                </a:lnTo>
                <a:lnTo>
                  <a:pt x="127" y="39"/>
                </a:lnTo>
                <a:lnTo>
                  <a:pt x="28" y="0"/>
                </a:lnTo>
                <a:close/>
              </a:path>
            </a:pathLst>
          </a:custGeom>
          <a:solidFill>
            <a:srgbClr val="BCCFEA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7" name="Freeform 15"/>
          <p:cNvSpPr>
            <a:spLocks/>
          </p:cNvSpPr>
          <p:nvPr/>
        </p:nvSpPr>
        <p:spPr bwMode="auto">
          <a:xfrm>
            <a:off x="2555868" y="5486851"/>
            <a:ext cx="100006" cy="90148"/>
          </a:xfrm>
          <a:custGeom>
            <a:avLst/>
            <a:gdLst>
              <a:gd name="T0" fmla="*/ 19 w 92"/>
              <a:gd name="T1" fmla="*/ 0 h 77"/>
              <a:gd name="T2" fmla="*/ 0 w 92"/>
              <a:gd name="T3" fmla="*/ 23 h 77"/>
              <a:gd name="T4" fmla="*/ 8 w 92"/>
              <a:gd name="T5" fmla="*/ 41 h 77"/>
              <a:gd name="T6" fmla="*/ 25 w 92"/>
              <a:gd name="T7" fmla="*/ 47 h 77"/>
              <a:gd name="T8" fmla="*/ 43 w 92"/>
              <a:gd name="T9" fmla="*/ 77 h 77"/>
              <a:gd name="T10" fmla="*/ 91 w 92"/>
              <a:gd name="T11" fmla="*/ 65 h 77"/>
              <a:gd name="T12" fmla="*/ 92 w 92"/>
              <a:gd name="T13" fmla="*/ 33 h 77"/>
              <a:gd name="T14" fmla="*/ 57 w 92"/>
              <a:gd name="T15" fmla="*/ 6 h 77"/>
              <a:gd name="T16" fmla="*/ 19 w 92"/>
              <a:gd name="T17" fmla="*/ 0 h 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2"/>
              <a:gd name="T28" fmla="*/ 0 h 77"/>
              <a:gd name="T29" fmla="*/ 92 w 92"/>
              <a:gd name="T30" fmla="*/ 77 h 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2" h="77">
                <a:moveTo>
                  <a:pt x="19" y="0"/>
                </a:moveTo>
                <a:lnTo>
                  <a:pt x="0" y="23"/>
                </a:lnTo>
                <a:lnTo>
                  <a:pt x="8" y="41"/>
                </a:lnTo>
                <a:lnTo>
                  <a:pt x="25" y="47"/>
                </a:lnTo>
                <a:lnTo>
                  <a:pt x="43" y="77"/>
                </a:lnTo>
                <a:lnTo>
                  <a:pt x="91" y="65"/>
                </a:lnTo>
                <a:lnTo>
                  <a:pt x="92" y="33"/>
                </a:lnTo>
                <a:lnTo>
                  <a:pt x="57" y="6"/>
                </a:lnTo>
                <a:lnTo>
                  <a:pt x="19" y="0"/>
                </a:lnTo>
                <a:close/>
              </a:path>
            </a:pathLst>
          </a:custGeom>
          <a:solidFill>
            <a:srgbClr val="BCCFEA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1" name="Freeform 1116"/>
          <p:cNvSpPr>
            <a:spLocks/>
          </p:cNvSpPr>
          <p:nvPr/>
        </p:nvSpPr>
        <p:spPr bwMode="auto">
          <a:xfrm>
            <a:off x="2013903" y="3508683"/>
            <a:ext cx="637131" cy="835151"/>
          </a:xfrm>
          <a:custGeom>
            <a:avLst/>
            <a:gdLst>
              <a:gd name="T0" fmla="*/ 135 w 618"/>
              <a:gd name="T1" fmla="*/ 0 h 752"/>
              <a:gd name="T2" fmla="*/ 433 w 618"/>
              <a:gd name="T3" fmla="*/ 55 h 752"/>
              <a:gd name="T4" fmla="*/ 410 w 618"/>
              <a:gd name="T5" fmla="*/ 186 h 752"/>
              <a:gd name="T6" fmla="*/ 618 w 618"/>
              <a:gd name="T7" fmla="*/ 218 h 752"/>
              <a:gd name="T8" fmla="*/ 538 w 618"/>
              <a:gd name="T9" fmla="*/ 752 h 752"/>
              <a:gd name="T10" fmla="*/ 0 w 618"/>
              <a:gd name="T11" fmla="*/ 663 h 752"/>
              <a:gd name="T12" fmla="*/ 135 w 618"/>
              <a:gd name="T13" fmla="*/ 0 h 752"/>
              <a:gd name="T14" fmla="*/ 135 w 618"/>
              <a:gd name="T15" fmla="*/ 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8" h="752">
                <a:moveTo>
                  <a:pt x="135" y="0"/>
                </a:moveTo>
                <a:lnTo>
                  <a:pt x="433" y="55"/>
                </a:lnTo>
                <a:lnTo>
                  <a:pt x="410" y="186"/>
                </a:lnTo>
                <a:lnTo>
                  <a:pt x="618" y="218"/>
                </a:lnTo>
                <a:lnTo>
                  <a:pt x="538" y="752"/>
                </a:lnTo>
                <a:lnTo>
                  <a:pt x="0" y="663"/>
                </a:lnTo>
                <a:lnTo>
                  <a:pt x="135" y="0"/>
                </a:lnTo>
                <a:lnTo>
                  <a:pt x="135" y="0"/>
                </a:lnTo>
                <a:close/>
              </a:path>
            </a:pathLst>
          </a:custGeom>
          <a:solidFill>
            <a:srgbClr val="BCCFEA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5687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" name="Freeform 1118"/>
          <p:cNvSpPr>
            <a:spLocks/>
          </p:cNvSpPr>
          <p:nvPr/>
        </p:nvSpPr>
        <p:spPr bwMode="auto">
          <a:xfrm>
            <a:off x="1034818" y="3241640"/>
            <a:ext cx="893597" cy="1588657"/>
          </a:xfrm>
          <a:custGeom>
            <a:avLst/>
            <a:gdLst>
              <a:gd name="T0" fmla="*/ 29 w 865"/>
              <a:gd name="T1" fmla="*/ 293 h 1443"/>
              <a:gd name="T2" fmla="*/ 4 w 865"/>
              <a:gd name="T3" fmla="*/ 405 h 1443"/>
              <a:gd name="T4" fmla="*/ 87 w 865"/>
              <a:gd name="T5" fmla="*/ 586 h 1443"/>
              <a:gd name="T6" fmla="*/ 103 w 865"/>
              <a:gd name="T7" fmla="*/ 574 h 1443"/>
              <a:gd name="T8" fmla="*/ 129 w 865"/>
              <a:gd name="T9" fmla="*/ 650 h 1443"/>
              <a:gd name="T10" fmla="*/ 87 w 865"/>
              <a:gd name="T11" fmla="*/ 597 h 1443"/>
              <a:gd name="T12" fmla="*/ 78 w 865"/>
              <a:gd name="T13" fmla="*/ 681 h 1443"/>
              <a:gd name="T14" fmla="*/ 125 w 865"/>
              <a:gd name="T15" fmla="*/ 732 h 1443"/>
              <a:gd name="T16" fmla="*/ 93 w 865"/>
              <a:gd name="T17" fmla="*/ 803 h 1443"/>
              <a:gd name="T18" fmla="*/ 184 w 865"/>
              <a:gd name="T19" fmla="*/ 994 h 1443"/>
              <a:gd name="T20" fmla="*/ 164 w 865"/>
              <a:gd name="T21" fmla="*/ 1065 h 1443"/>
              <a:gd name="T22" fmla="*/ 283 w 865"/>
              <a:gd name="T23" fmla="*/ 1120 h 1443"/>
              <a:gd name="T24" fmla="*/ 327 w 865"/>
              <a:gd name="T25" fmla="*/ 1177 h 1443"/>
              <a:gd name="T26" fmla="*/ 378 w 865"/>
              <a:gd name="T27" fmla="*/ 1196 h 1443"/>
              <a:gd name="T28" fmla="*/ 378 w 865"/>
              <a:gd name="T29" fmla="*/ 1230 h 1443"/>
              <a:gd name="T30" fmla="*/ 411 w 865"/>
              <a:gd name="T31" fmla="*/ 1238 h 1443"/>
              <a:gd name="T32" fmla="*/ 481 w 865"/>
              <a:gd name="T33" fmla="*/ 1348 h 1443"/>
              <a:gd name="T34" fmla="*/ 481 w 865"/>
              <a:gd name="T35" fmla="*/ 1426 h 1443"/>
              <a:gd name="T36" fmla="*/ 789 w 865"/>
              <a:gd name="T37" fmla="*/ 1443 h 1443"/>
              <a:gd name="T38" fmla="*/ 770 w 865"/>
              <a:gd name="T39" fmla="*/ 1413 h 1443"/>
              <a:gd name="T40" fmla="*/ 779 w 865"/>
              <a:gd name="T41" fmla="*/ 1365 h 1443"/>
              <a:gd name="T42" fmla="*/ 829 w 865"/>
              <a:gd name="T43" fmla="*/ 1287 h 1443"/>
              <a:gd name="T44" fmla="*/ 865 w 865"/>
              <a:gd name="T45" fmla="*/ 1264 h 1443"/>
              <a:gd name="T46" fmla="*/ 844 w 865"/>
              <a:gd name="T47" fmla="*/ 1236 h 1443"/>
              <a:gd name="T48" fmla="*/ 831 w 865"/>
              <a:gd name="T49" fmla="*/ 1160 h 1443"/>
              <a:gd name="T50" fmla="*/ 388 w 865"/>
              <a:gd name="T51" fmla="*/ 497 h 1443"/>
              <a:gd name="T52" fmla="*/ 492 w 865"/>
              <a:gd name="T53" fmla="*/ 113 h 1443"/>
              <a:gd name="T54" fmla="*/ 82 w 865"/>
              <a:gd name="T55" fmla="*/ 0 h 1443"/>
              <a:gd name="T56" fmla="*/ 70 w 865"/>
              <a:gd name="T57" fmla="*/ 23 h 1443"/>
              <a:gd name="T58" fmla="*/ 0 w 865"/>
              <a:gd name="T59" fmla="*/ 192 h 1443"/>
              <a:gd name="T60" fmla="*/ 29 w 865"/>
              <a:gd name="T61" fmla="*/ 293 h 1443"/>
              <a:gd name="T62" fmla="*/ 29 w 865"/>
              <a:gd name="T63" fmla="*/ 293 h 1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65" h="1443">
                <a:moveTo>
                  <a:pt x="29" y="293"/>
                </a:moveTo>
                <a:lnTo>
                  <a:pt x="4" y="405"/>
                </a:lnTo>
                <a:lnTo>
                  <a:pt x="87" y="586"/>
                </a:lnTo>
                <a:lnTo>
                  <a:pt x="103" y="574"/>
                </a:lnTo>
                <a:lnTo>
                  <a:pt x="129" y="650"/>
                </a:lnTo>
                <a:lnTo>
                  <a:pt x="87" y="597"/>
                </a:lnTo>
                <a:lnTo>
                  <a:pt x="78" y="681"/>
                </a:lnTo>
                <a:lnTo>
                  <a:pt x="125" y="732"/>
                </a:lnTo>
                <a:lnTo>
                  <a:pt x="93" y="803"/>
                </a:lnTo>
                <a:lnTo>
                  <a:pt x="184" y="994"/>
                </a:lnTo>
                <a:lnTo>
                  <a:pt x="164" y="1065"/>
                </a:lnTo>
                <a:lnTo>
                  <a:pt x="283" y="1120"/>
                </a:lnTo>
                <a:lnTo>
                  <a:pt x="327" y="1177"/>
                </a:lnTo>
                <a:lnTo>
                  <a:pt x="378" y="1196"/>
                </a:lnTo>
                <a:lnTo>
                  <a:pt x="378" y="1230"/>
                </a:lnTo>
                <a:lnTo>
                  <a:pt x="411" y="1238"/>
                </a:lnTo>
                <a:lnTo>
                  <a:pt x="481" y="1348"/>
                </a:lnTo>
                <a:lnTo>
                  <a:pt x="481" y="1426"/>
                </a:lnTo>
                <a:lnTo>
                  <a:pt x="789" y="1443"/>
                </a:lnTo>
                <a:lnTo>
                  <a:pt x="770" y="1413"/>
                </a:lnTo>
                <a:lnTo>
                  <a:pt x="779" y="1365"/>
                </a:lnTo>
                <a:lnTo>
                  <a:pt x="829" y="1287"/>
                </a:lnTo>
                <a:lnTo>
                  <a:pt x="865" y="1264"/>
                </a:lnTo>
                <a:lnTo>
                  <a:pt x="844" y="1236"/>
                </a:lnTo>
                <a:lnTo>
                  <a:pt x="831" y="1160"/>
                </a:lnTo>
                <a:lnTo>
                  <a:pt x="388" y="497"/>
                </a:lnTo>
                <a:lnTo>
                  <a:pt x="492" y="113"/>
                </a:lnTo>
                <a:lnTo>
                  <a:pt x="82" y="0"/>
                </a:lnTo>
                <a:lnTo>
                  <a:pt x="70" y="23"/>
                </a:lnTo>
                <a:lnTo>
                  <a:pt x="0" y="192"/>
                </a:lnTo>
                <a:lnTo>
                  <a:pt x="29" y="293"/>
                </a:lnTo>
                <a:lnTo>
                  <a:pt x="29" y="293"/>
                </a:lnTo>
                <a:close/>
              </a:path>
            </a:pathLst>
          </a:custGeom>
          <a:solidFill>
            <a:srgbClr val="1F3B63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9" name="Freeform 1124"/>
          <p:cNvSpPr>
            <a:spLocks/>
          </p:cNvSpPr>
          <p:nvPr/>
        </p:nvSpPr>
        <p:spPr bwMode="auto">
          <a:xfrm>
            <a:off x="2570386" y="3750213"/>
            <a:ext cx="822625" cy="676965"/>
          </a:xfrm>
          <a:custGeom>
            <a:avLst/>
            <a:gdLst>
              <a:gd name="T0" fmla="*/ 80 w 796"/>
              <a:gd name="T1" fmla="*/ 0 h 612"/>
              <a:gd name="T2" fmla="*/ 591 w 796"/>
              <a:gd name="T3" fmla="*/ 57 h 612"/>
              <a:gd name="T4" fmla="*/ 796 w 796"/>
              <a:gd name="T5" fmla="*/ 74 h 612"/>
              <a:gd name="T6" fmla="*/ 789 w 796"/>
              <a:gd name="T7" fmla="*/ 207 h 612"/>
              <a:gd name="T8" fmla="*/ 760 w 796"/>
              <a:gd name="T9" fmla="*/ 612 h 612"/>
              <a:gd name="T10" fmla="*/ 656 w 796"/>
              <a:gd name="T11" fmla="*/ 605 h 612"/>
              <a:gd name="T12" fmla="*/ 331 w 796"/>
              <a:gd name="T13" fmla="*/ 576 h 612"/>
              <a:gd name="T14" fmla="*/ 0 w 796"/>
              <a:gd name="T15" fmla="*/ 534 h 612"/>
              <a:gd name="T16" fmla="*/ 80 w 796"/>
              <a:gd name="T17" fmla="*/ 0 h 612"/>
              <a:gd name="T18" fmla="*/ 80 w 796"/>
              <a:gd name="T19" fmla="*/ 0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6" h="612">
                <a:moveTo>
                  <a:pt x="80" y="0"/>
                </a:moveTo>
                <a:lnTo>
                  <a:pt x="591" y="57"/>
                </a:lnTo>
                <a:lnTo>
                  <a:pt x="796" y="74"/>
                </a:lnTo>
                <a:lnTo>
                  <a:pt x="789" y="207"/>
                </a:lnTo>
                <a:lnTo>
                  <a:pt x="760" y="612"/>
                </a:lnTo>
                <a:lnTo>
                  <a:pt x="656" y="605"/>
                </a:lnTo>
                <a:lnTo>
                  <a:pt x="331" y="576"/>
                </a:lnTo>
                <a:lnTo>
                  <a:pt x="0" y="534"/>
                </a:lnTo>
                <a:lnTo>
                  <a:pt x="80" y="0"/>
                </a:lnTo>
                <a:lnTo>
                  <a:pt x="80" y="0"/>
                </a:lnTo>
                <a:close/>
              </a:path>
            </a:pathLst>
          </a:custGeom>
          <a:solidFill>
            <a:srgbClr val="7FA3D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1" name="Freeform 1126"/>
          <p:cNvSpPr>
            <a:spLocks/>
          </p:cNvSpPr>
          <p:nvPr/>
        </p:nvSpPr>
        <p:spPr bwMode="auto">
          <a:xfrm>
            <a:off x="2754267" y="4493515"/>
            <a:ext cx="1572666" cy="1588657"/>
          </a:xfrm>
          <a:custGeom>
            <a:avLst/>
            <a:gdLst>
              <a:gd name="T0" fmla="*/ 0 w 1527"/>
              <a:gd name="T1" fmla="*/ 563 h 1439"/>
              <a:gd name="T2" fmla="*/ 415 w 1527"/>
              <a:gd name="T3" fmla="*/ 601 h 1439"/>
              <a:gd name="T4" fmla="*/ 472 w 1527"/>
              <a:gd name="T5" fmla="*/ 0 h 1439"/>
              <a:gd name="T6" fmla="*/ 803 w 1527"/>
              <a:gd name="T7" fmla="*/ 19 h 1439"/>
              <a:gd name="T8" fmla="*/ 791 w 1527"/>
              <a:gd name="T9" fmla="*/ 277 h 1439"/>
              <a:gd name="T10" fmla="*/ 824 w 1527"/>
              <a:gd name="T11" fmla="*/ 304 h 1439"/>
              <a:gd name="T12" fmla="*/ 854 w 1527"/>
              <a:gd name="T13" fmla="*/ 304 h 1439"/>
              <a:gd name="T14" fmla="*/ 879 w 1527"/>
              <a:gd name="T15" fmla="*/ 329 h 1439"/>
              <a:gd name="T16" fmla="*/ 928 w 1527"/>
              <a:gd name="T17" fmla="*/ 340 h 1439"/>
              <a:gd name="T18" fmla="*/ 1029 w 1527"/>
              <a:gd name="T19" fmla="*/ 384 h 1439"/>
              <a:gd name="T20" fmla="*/ 1046 w 1527"/>
              <a:gd name="T21" fmla="*/ 365 h 1439"/>
              <a:gd name="T22" fmla="*/ 1111 w 1527"/>
              <a:gd name="T23" fmla="*/ 403 h 1439"/>
              <a:gd name="T24" fmla="*/ 1196 w 1527"/>
              <a:gd name="T25" fmla="*/ 401 h 1439"/>
              <a:gd name="T26" fmla="*/ 1255 w 1527"/>
              <a:gd name="T27" fmla="*/ 384 h 1439"/>
              <a:gd name="T28" fmla="*/ 1337 w 1527"/>
              <a:gd name="T29" fmla="*/ 369 h 1439"/>
              <a:gd name="T30" fmla="*/ 1411 w 1527"/>
              <a:gd name="T31" fmla="*/ 409 h 1439"/>
              <a:gd name="T32" fmla="*/ 1423 w 1527"/>
              <a:gd name="T33" fmla="*/ 422 h 1439"/>
              <a:gd name="T34" fmla="*/ 1463 w 1527"/>
              <a:gd name="T35" fmla="*/ 422 h 1439"/>
              <a:gd name="T36" fmla="*/ 1470 w 1527"/>
              <a:gd name="T37" fmla="*/ 635 h 1439"/>
              <a:gd name="T38" fmla="*/ 1527 w 1527"/>
              <a:gd name="T39" fmla="*/ 739 h 1439"/>
              <a:gd name="T40" fmla="*/ 1506 w 1527"/>
              <a:gd name="T41" fmla="*/ 821 h 1439"/>
              <a:gd name="T42" fmla="*/ 1510 w 1527"/>
              <a:gd name="T43" fmla="*/ 889 h 1439"/>
              <a:gd name="T44" fmla="*/ 1485 w 1527"/>
              <a:gd name="T45" fmla="*/ 924 h 1439"/>
              <a:gd name="T46" fmla="*/ 1495 w 1527"/>
              <a:gd name="T47" fmla="*/ 935 h 1439"/>
              <a:gd name="T48" fmla="*/ 1432 w 1527"/>
              <a:gd name="T49" fmla="*/ 954 h 1439"/>
              <a:gd name="T50" fmla="*/ 1383 w 1527"/>
              <a:gd name="T51" fmla="*/ 960 h 1439"/>
              <a:gd name="T52" fmla="*/ 1392 w 1527"/>
              <a:gd name="T53" fmla="*/ 924 h 1439"/>
              <a:gd name="T54" fmla="*/ 1366 w 1527"/>
              <a:gd name="T55" fmla="*/ 945 h 1439"/>
              <a:gd name="T56" fmla="*/ 1367 w 1527"/>
              <a:gd name="T57" fmla="*/ 986 h 1439"/>
              <a:gd name="T58" fmla="*/ 1333 w 1527"/>
              <a:gd name="T59" fmla="*/ 1030 h 1439"/>
              <a:gd name="T60" fmla="*/ 1153 w 1527"/>
              <a:gd name="T61" fmla="*/ 1121 h 1439"/>
              <a:gd name="T62" fmla="*/ 1096 w 1527"/>
              <a:gd name="T63" fmla="*/ 1180 h 1439"/>
              <a:gd name="T64" fmla="*/ 1042 w 1527"/>
              <a:gd name="T65" fmla="*/ 1308 h 1439"/>
              <a:gd name="T66" fmla="*/ 1086 w 1527"/>
              <a:gd name="T67" fmla="*/ 1439 h 1439"/>
              <a:gd name="T68" fmla="*/ 1044 w 1527"/>
              <a:gd name="T69" fmla="*/ 1439 h 1439"/>
              <a:gd name="T70" fmla="*/ 848 w 1527"/>
              <a:gd name="T71" fmla="*/ 1370 h 1439"/>
              <a:gd name="T72" fmla="*/ 827 w 1527"/>
              <a:gd name="T73" fmla="*/ 1313 h 1439"/>
              <a:gd name="T74" fmla="*/ 807 w 1527"/>
              <a:gd name="T75" fmla="*/ 1289 h 1439"/>
              <a:gd name="T76" fmla="*/ 801 w 1527"/>
              <a:gd name="T77" fmla="*/ 1213 h 1439"/>
              <a:gd name="T78" fmla="*/ 763 w 1527"/>
              <a:gd name="T79" fmla="*/ 1186 h 1439"/>
              <a:gd name="T80" fmla="*/ 658 w 1527"/>
              <a:gd name="T81" fmla="*/ 984 h 1439"/>
              <a:gd name="T82" fmla="*/ 607 w 1527"/>
              <a:gd name="T83" fmla="*/ 946 h 1439"/>
              <a:gd name="T84" fmla="*/ 592 w 1527"/>
              <a:gd name="T85" fmla="*/ 914 h 1439"/>
              <a:gd name="T86" fmla="*/ 438 w 1527"/>
              <a:gd name="T87" fmla="*/ 907 h 1439"/>
              <a:gd name="T88" fmla="*/ 356 w 1527"/>
              <a:gd name="T89" fmla="*/ 1002 h 1439"/>
              <a:gd name="T90" fmla="*/ 217 w 1527"/>
              <a:gd name="T91" fmla="*/ 903 h 1439"/>
              <a:gd name="T92" fmla="*/ 175 w 1527"/>
              <a:gd name="T93" fmla="*/ 766 h 1439"/>
              <a:gd name="T94" fmla="*/ 42 w 1527"/>
              <a:gd name="T95" fmla="*/ 639 h 1439"/>
              <a:gd name="T96" fmla="*/ 27 w 1527"/>
              <a:gd name="T97" fmla="*/ 597 h 1439"/>
              <a:gd name="T98" fmla="*/ 8 w 1527"/>
              <a:gd name="T99" fmla="*/ 591 h 1439"/>
              <a:gd name="T100" fmla="*/ 0 w 1527"/>
              <a:gd name="T101" fmla="*/ 563 h 1439"/>
              <a:gd name="T102" fmla="*/ 0 w 1527"/>
              <a:gd name="T103" fmla="*/ 563 h 1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27" h="1439">
                <a:moveTo>
                  <a:pt x="0" y="563"/>
                </a:moveTo>
                <a:lnTo>
                  <a:pt x="415" y="601"/>
                </a:lnTo>
                <a:lnTo>
                  <a:pt x="472" y="0"/>
                </a:lnTo>
                <a:lnTo>
                  <a:pt x="803" y="19"/>
                </a:lnTo>
                <a:lnTo>
                  <a:pt x="791" y="277"/>
                </a:lnTo>
                <a:lnTo>
                  <a:pt x="824" y="304"/>
                </a:lnTo>
                <a:lnTo>
                  <a:pt x="854" y="304"/>
                </a:lnTo>
                <a:lnTo>
                  <a:pt x="879" y="329"/>
                </a:lnTo>
                <a:lnTo>
                  <a:pt x="928" y="340"/>
                </a:lnTo>
                <a:lnTo>
                  <a:pt x="1029" y="384"/>
                </a:lnTo>
                <a:lnTo>
                  <a:pt x="1046" y="365"/>
                </a:lnTo>
                <a:lnTo>
                  <a:pt x="1111" y="403"/>
                </a:lnTo>
                <a:lnTo>
                  <a:pt x="1196" y="401"/>
                </a:lnTo>
                <a:lnTo>
                  <a:pt x="1255" y="384"/>
                </a:lnTo>
                <a:lnTo>
                  <a:pt x="1337" y="369"/>
                </a:lnTo>
                <a:lnTo>
                  <a:pt x="1411" y="409"/>
                </a:lnTo>
                <a:lnTo>
                  <a:pt x="1423" y="422"/>
                </a:lnTo>
                <a:lnTo>
                  <a:pt x="1463" y="422"/>
                </a:lnTo>
                <a:lnTo>
                  <a:pt x="1470" y="635"/>
                </a:lnTo>
                <a:lnTo>
                  <a:pt x="1527" y="739"/>
                </a:lnTo>
                <a:lnTo>
                  <a:pt x="1506" y="821"/>
                </a:lnTo>
                <a:lnTo>
                  <a:pt x="1510" y="889"/>
                </a:lnTo>
                <a:lnTo>
                  <a:pt x="1485" y="924"/>
                </a:lnTo>
                <a:lnTo>
                  <a:pt x="1495" y="935"/>
                </a:lnTo>
                <a:lnTo>
                  <a:pt x="1432" y="954"/>
                </a:lnTo>
                <a:lnTo>
                  <a:pt x="1383" y="960"/>
                </a:lnTo>
                <a:lnTo>
                  <a:pt x="1392" y="924"/>
                </a:lnTo>
                <a:lnTo>
                  <a:pt x="1366" y="945"/>
                </a:lnTo>
                <a:lnTo>
                  <a:pt x="1367" y="986"/>
                </a:lnTo>
                <a:lnTo>
                  <a:pt x="1333" y="1030"/>
                </a:lnTo>
                <a:lnTo>
                  <a:pt x="1153" y="1121"/>
                </a:lnTo>
                <a:lnTo>
                  <a:pt x="1096" y="1180"/>
                </a:lnTo>
                <a:lnTo>
                  <a:pt x="1042" y="1308"/>
                </a:lnTo>
                <a:lnTo>
                  <a:pt x="1086" y="1439"/>
                </a:lnTo>
                <a:lnTo>
                  <a:pt x="1044" y="1439"/>
                </a:lnTo>
                <a:lnTo>
                  <a:pt x="848" y="1370"/>
                </a:lnTo>
                <a:lnTo>
                  <a:pt x="827" y="1313"/>
                </a:lnTo>
                <a:lnTo>
                  <a:pt x="807" y="1289"/>
                </a:lnTo>
                <a:lnTo>
                  <a:pt x="801" y="1213"/>
                </a:lnTo>
                <a:lnTo>
                  <a:pt x="763" y="1186"/>
                </a:lnTo>
                <a:lnTo>
                  <a:pt x="658" y="984"/>
                </a:lnTo>
                <a:lnTo>
                  <a:pt x="607" y="946"/>
                </a:lnTo>
                <a:lnTo>
                  <a:pt x="592" y="914"/>
                </a:lnTo>
                <a:lnTo>
                  <a:pt x="438" y="907"/>
                </a:lnTo>
                <a:lnTo>
                  <a:pt x="356" y="1002"/>
                </a:lnTo>
                <a:lnTo>
                  <a:pt x="217" y="903"/>
                </a:lnTo>
                <a:lnTo>
                  <a:pt x="175" y="766"/>
                </a:lnTo>
                <a:lnTo>
                  <a:pt x="42" y="639"/>
                </a:lnTo>
                <a:lnTo>
                  <a:pt x="27" y="597"/>
                </a:lnTo>
                <a:lnTo>
                  <a:pt x="8" y="591"/>
                </a:lnTo>
                <a:lnTo>
                  <a:pt x="0" y="563"/>
                </a:lnTo>
                <a:lnTo>
                  <a:pt x="0" y="563"/>
                </a:lnTo>
                <a:close/>
              </a:path>
            </a:pathLst>
          </a:custGeom>
          <a:solidFill>
            <a:srgbClr val="3564A9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5687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6" name="Freeform 1131"/>
          <p:cNvSpPr>
            <a:spLocks/>
          </p:cNvSpPr>
          <p:nvPr/>
        </p:nvSpPr>
        <p:spPr bwMode="auto">
          <a:xfrm>
            <a:off x="3238163" y="4420375"/>
            <a:ext cx="974247" cy="525584"/>
          </a:xfrm>
          <a:custGeom>
            <a:avLst/>
            <a:gdLst>
              <a:gd name="T0" fmla="*/ 6 w 943"/>
              <a:gd name="T1" fmla="*/ 0 h 479"/>
              <a:gd name="T2" fmla="*/ 110 w 943"/>
              <a:gd name="T3" fmla="*/ 7 h 479"/>
              <a:gd name="T4" fmla="*/ 574 w 943"/>
              <a:gd name="T5" fmla="*/ 28 h 479"/>
              <a:gd name="T6" fmla="*/ 918 w 943"/>
              <a:gd name="T7" fmla="*/ 26 h 479"/>
              <a:gd name="T8" fmla="*/ 922 w 943"/>
              <a:gd name="T9" fmla="*/ 97 h 479"/>
              <a:gd name="T10" fmla="*/ 943 w 943"/>
              <a:gd name="T11" fmla="*/ 247 h 479"/>
              <a:gd name="T12" fmla="*/ 939 w 943"/>
              <a:gd name="T13" fmla="*/ 479 h 479"/>
              <a:gd name="T14" fmla="*/ 865 w 943"/>
              <a:gd name="T15" fmla="*/ 439 h 479"/>
              <a:gd name="T16" fmla="*/ 783 w 943"/>
              <a:gd name="T17" fmla="*/ 454 h 479"/>
              <a:gd name="T18" fmla="*/ 724 w 943"/>
              <a:gd name="T19" fmla="*/ 471 h 479"/>
              <a:gd name="T20" fmla="*/ 639 w 943"/>
              <a:gd name="T21" fmla="*/ 473 h 479"/>
              <a:gd name="T22" fmla="*/ 574 w 943"/>
              <a:gd name="T23" fmla="*/ 435 h 479"/>
              <a:gd name="T24" fmla="*/ 557 w 943"/>
              <a:gd name="T25" fmla="*/ 454 h 479"/>
              <a:gd name="T26" fmla="*/ 456 w 943"/>
              <a:gd name="T27" fmla="*/ 410 h 479"/>
              <a:gd name="T28" fmla="*/ 407 w 943"/>
              <a:gd name="T29" fmla="*/ 399 h 479"/>
              <a:gd name="T30" fmla="*/ 382 w 943"/>
              <a:gd name="T31" fmla="*/ 376 h 479"/>
              <a:gd name="T32" fmla="*/ 352 w 943"/>
              <a:gd name="T33" fmla="*/ 374 h 479"/>
              <a:gd name="T34" fmla="*/ 319 w 943"/>
              <a:gd name="T35" fmla="*/ 347 h 479"/>
              <a:gd name="T36" fmla="*/ 331 w 943"/>
              <a:gd name="T37" fmla="*/ 89 h 479"/>
              <a:gd name="T38" fmla="*/ 0 w 943"/>
              <a:gd name="T39" fmla="*/ 70 h 479"/>
              <a:gd name="T40" fmla="*/ 6 w 943"/>
              <a:gd name="T41" fmla="*/ 0 h 479"/>
              <a:gd name="T42" fmla="*/ 6 w 943"/>
              <a:gd name="T4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43" h="479">
                <a:moveTo>
                  <a:pt x="6" y="0"/>
                </a:moveTo>
                <a:lnTo>
                  <a:pt x="110" y="7"/>
                </a:lnTo>
                <a:lnTo>
                  <a:pt x="574" y="28"/>
                </a:lnTo>
                <a:lnTo>
                  <a:pt x="918" y="26"/>
                </a:lnTo>
                <a:lnTo>
                  <a:pt x="922" y="97"/>
                </a:lnTo>
                <a:lnTo>
                  <a:pt x="943" y="247"/>
                </a:lnTo>
                <a:lnTo>
                  <a:pt x="939" y="479"/>
                </a:lnTo>
                <a:lnTo>
                  <a:pt x="865" y="439"/>
                </a:lnTo>
                <a:lnTo>
                  <a:pt x="783" y="454"/>
                </a:lnTo>
                <a:lnTo>
                  <a:pt x="724" y="471"/>
                </a:lnTo>
                <a:lnTo>
                  <a:pt x="639" y="473"/>
                </a:lnTo>
                <a:lnTo>
                  <a:pt x="574" y="435"/>
                </a:lnTo>
                <a:lnTo>
                  <a:pt x="557" y="454"/>
                </a:lnTo>
                <a:lnTo>
                  <a:pt x="456" y="410"/>
                </a:lnTo>
                <a:lnTo>
                  <a:pt x="407" y="399"/>
                </a:lnTo>
                <a:lnTo>
                  <a:pt x="382" y="376"/>
                </a:lnTo>
                <a:lnTo>
                  <a:pt x="352" y="374"/>
                </a:lnTo>
                <a:lnTo>
                  <a:pt x="319" y="347"/>
                </a:lnTo>
                <a:lnTo>
                  <a:pt x="331" y="89"/>
                </a:lnTo>
                <a:lnTo>
                  <a:pt x="0" y="7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BCCFEA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5687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7" name="Freeform 1132"/>
          <p:cNvSpPr>
            <a:spLocks/>
          </p:cNvSpPr>
          <p:nvPr/>
        </p:nvSpPr>
        <p:spPr bwMode="auto">
          <a:xfrm>
            <a:off x="3928523" y="2634412"/>
            <a:ext cx="737136" cy="855562"/>
          </a:xfrm>
          <a:custGeom>
            <a:avLst/>
            <a:gdLst>
              <a:gd name="T0" fmla="*/ 4 w 711"/>
              <a:gd name="T1" fmla="*/ 146 h 774"/>
              <a:gd name="T2" fmla="*/ 33 w 711"/>
              <a:gd name="T3" fmla="*/ 238 h 774"/>
              <a:gd name="T4" fmla="*/ 36 w 711"/>
              <a:gd name="T5" fmla="*/ 352 h 774"/>
              <a:gd name="T6" fmla="*/ 55 w 711"/>
              <a:gd name="T7" fmla="*/ 445 h 774"/>
              <a:gd name="T8" fmla="*/ 31 w 711"/>
              <a:gd name="T9" fmla="*/ 492 h 774"/>
              <a:gd name="T10" fmla="*/ 67 w 711"/>
              <a:gd name="T11" fmla="*/ 527 h 774"/>
              <a:gd name="T12" fmla="*/ 65 w 711"/>
              <a:gd name="T13" fmla="*/ 774 h 774"/>
              <a:gd name="T14" fmla="*/ 584 w 711"/>
              <a:gd name="T15" fmla="*/ 764 h 774"/>
              <a:gd name="T16" fmla="*/ 576 w 711"/>
              <a:gd name="T17" fmla="*/ 715 h 774"/>
              <a:gd name="T18" fmla="*/ 519 w 711"/>
              <a:gd name="T19" fmla="*/ 673 h 774"/>
              <a:gd name="T20" fmla="*/ 493 w 711"/>
              <a:gd name="T21" fmla="*/ 643 h 774"/>
              <a:gd name="T22" fmla="*/ 422 w 711"/>
              <a:gd name="T23" fmla="*/ 599 h 774"/>
              <a:gd name="T24" fmla="*/ 424 w 711"/>
              <a:gd name="T25" fmla="*/ 529 h 774"/>
              <a:gd name="T26" fmla="*/ 409 w 711"/>
              <a:gd name="T27" fmla="*/ 481 h 774"/>
              <a:gd name="T28" fmla="*/ 466 w 711"/>
              <a:gd name="T29" fmla="*/ 413 h 774"/>
              <a:gd name="T30" fmla="*/ 462 w 711"/>
              <a:gd name="T31" fmla="*/ 344 h 774"/>
              <a:gd name="T32" fmla="*/ 557 w 711"/>
              <a:gd name="T33" fmla="*/ 274 h 774"/>
              <a:gd name="T34" fmla="*/ 580 w 711"/>
              <a:gd name="T35" fmla="*/ 234 h 774"/>
              <a:gd name="T36" fmla="*/ 711 w 711"/>
              <a:gd name="T37" fmla="*/ 165 h 774"/>
              <a:gd name="T38" fmla="*/ 652 w 711"/>
              <a:gd name="T39" fmla="*/ 141 h 774"/>
              <a:gd name="T40" fmla="*/ 601 w 711"/>
              <a:gd name="T41" fmla="*/ 146 h 774"/>
              <a:gd name="T42" fmla="*/ 590 w 711"/>
              <a:gd name="T43" fmla="*/ 127 h 774"/>
              <a:gd name="T44" fmla="*/ 495 w 711"/>
              <a:gd name="T45" fmla="*/ 126 h 774"/>
              <a:gd name="T46" fmla="*/ 432 w 711"/>
              <a:gd name="T47" fmla="*/ 107 h 774"/>
              <a:gd name="T48" fmla="*/ 301 w 711"/>
              <a:gd name="T49" fmla="*/ 93 h 774"/>
              <a:gd name="T50" fmla="*/ 282 w 711"/>
              <a:gd name="T51" fmla="*/ 70 h 774"/>
              <a:gd name="T52" fmla="*/ 228 w 711"/>
              <a:gd name="T53" fmla="*/ 50 h 774"/>
              <a:gd name="T54" fmla="*/ 219 w 711"/>
              <a:gd name="T55" fmla="*/ 0 h 774"/>
              <a:gd name="T56" fmla="*/ 187 w 711"/>
              <a:gd name="T57" fmla="*/ 0 h 774"/>
              <a:gd name="T58" fmla="*/ 187 w 711"/>
              <a:gd name="T59" fmla="*/ 36 h 774"/>
              <a:gd name="T60" fmla="*/ 0 w 711"/>
              <a:gd name="T61" fmla="*/ 36 h 774"/>
              <a:gd name="T62" fmla="*/ 4 w 711"/>
              <a:gd name="T63" fmla="*/ 146 h 774"/>
              <a:gd name="T64" fmla="*/ 4 w 711"/>
              <a:gd name="T65" fmla="*/ 146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11" h="774">
                <a:moveTo>
                  <a:pt x="4" y="146"/>
                </a:moveTo>
                <a:lnTo>
                  <a:pt x="33" y="238"/>
                </a:lnTo>
                <a:lnTo>
                  <a:pt x="36" y="352"/>
                </a:lnTo>
                <a:lnTo>
                  <a:pt x="55" y="445"/>
                </a:lnTo>
                <a:lnTo>
                  <a:pt x="31" y="492"/>
                </a:lnTo>
                <a:lnTo>
                  <a:pt x="67" y="527"/>
                </a:lnTo>
                <a:lnTo>
                  <a:pt x="65" y="774"/>
                </a:lnTo>
                <a:lnTo>
                  <a:pt x="584" y="764"/>
                </a:lnTo>
                <a:lnTo>
                  <a:pt x="576" y="715"/>
                </a:lnTo>
                <a:lnTo>
                  <a:pt x="519" y="673"/>
                </a:lnTo>
                <a:lnTo>
                  <a:pt x="493" y="643"/>
                </a:lnTo>
                <a:lnTo>
                  <a:pt x="422" y="599"/>
                </a:lnTo>
                <a:lnTo>
                  <a:pt x="424" y="529"/>
                </a:lnTo>
                <a:lnTo>
                  <a:pt x="409" y="481"/>
                </a:lnTo>
                <a:lnTo>
                  <a:pt x="466" y="413"/>
                </a:lnTo>
                <a:lnTo>
                  <a:pt x="462" y="344"/>
                </a:lnTo>
                <a:lnTo>
                  <a:pt x="557" y="274"/>
                </a:lnTo>
                <a:lnTo>
                  <a:pt x="580" y="234"/>
                </a:lnTo>
                <a:lnTo>
                  <a:pt x="711" y="165"/>
                </a:lnTo>
                <a:lnTo>
                  <a:pt x="652" y="141"/>
                </a:lnTo>
                <a:lnTo>
                  <a:pt x="601" y="146"/>
                </a:lnTo>
                <a:lnTo>
                  <a:pt x="590" y="127"/>
                </a:lnTo>
                <a:lnTo>
                  <a:pt x="495" y="126"/>
                </a:lnTo>
                <a:lnTo>
                  <a:pt x="432" y="107"/>
                </a:lnTo>
                <a:lnTo>
                  <a:pt x="301" y="93"/>
                </a:lnTo>
                <a:lnTo>
                  <a:pt x="282" y="70"/>
                </a:lnTo>
                <a:lnTo>
                  <a:pt x="228" y="50"/>
                </a:lnTo>
                <a:lnTo>
                  <a:pt x="219" y="0"/>
                </a:lnTo>
                <a:lnTo>
                  <a:pt x="187" y="0"/>
                </a:lnTo>
                <a:lnTo>
                  <a:pt x="187" y="36"/>
                </a:lnTo>
                <a:lnTo>
                  <a:pt x="0" y="36"/>
                </a:lnTo>
                <a:lnTo>
                  <a:pt x="4" y="146"/>
                </a:lnTo>
                <a:lnTo>
                  <a:pt x="4" y="146"/>
                </a:lnTo>
                <a:close/>
              </a:path>
            </a:pathLst>
          </a:custGeom>
          <a:solidFill>
            <a:srgbClr val="7FA3D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0" name="Freeform 1135"/>
          <p:cNvSpPr>
            <a:spLocks/>
          </p:cNvSpPr>
          <p:nvPr/>
        </p:nvSpPr>
        <p:spPr bwMode="auto">
          <a:xfrm>
            <a:off x="4193055" y="4510524"/>
            <a:ext cx="567773" cy="530686"/>
          </a:xfrm>
          <a:custGeom>
            <a:avLst/>
            <a:gdLst>
              <a:gd name="T0" fmla="*/ 21 w 551"/>
              <a:gd name="T1" fmla="*/ 166 h 481"/>
              <a:gd name="T2" fmla="*/ 17 w 551"/>
              <a:gd name="T3" fmla="*/ 398 h 481"/>
              <a:gd name="T4" fmla="*/ 29 w 551"/>
              <a:gd name="T5" fmla="*/ 411 h 481"/>
              <a:gd name="T6" fmla="*/ 69 w 551"/>
              <a:gd name="T7" fmla="*/ 411 h 481"/>
              <a:gd name="T8" fmla="*/ 70 w 551"/>
              <a:gd name="T9" fmla="*/ 481 h 481"/>
              <a:gd name="T10" fmla="*/ 397 w 551"/>
              <a:gd name="T11" fmla="*/ 477 h 481"/>
              <a:gd name="T12" fmla="*/ 392 w 551"/>
              <a:gd name="T13" fmla="*/ 405 h 481"/>
              <a:gd name="T14" fmla="*/ 418 w 551"/>
              <a:gd name="T15" fmla="*/ 325 h 481"/>
              <a:gd name="T16" fmla="*/ 460 w 551"/>
              <a:gd name="T17" fmla="*/ 270 h 481"/>
              <a:gd name="T18" fmla="*/ 456 w 551"/>
              <a:gd name="T19" fmla="*/ 255 h 481"/>
              <a:gd name="T20" fmla="*/ 487 w 551"/>
              <a:gd name="T21" fmla="*/ 204 h 481"/>
              <a:gd name="T22" fmla="*/ 504 w 551"/>
              <a:gd name="T23" fmla="*/ 149 h 481"/>
              <a:gd name="T24" fmla="*/ 498 w 551"/>
              <a:gd name="T25" fmla="*/ 145 h 481"/>
              <a:gd name="T26" fmla="*/ 525 w 551"/>
              <a:gd name="T27" fmla="*/ 124 h 481"/>
              <a:gd name="T28" fmla="*/ 551 w 551"/>
              <a:gd name="T29" fmla="*/ 76 h 481"/>
              <a:gd name="T30" fmla="*/ 542 w 551"/>
              <a:gd name="T31" fmla="*/ 65 h 481"/>
              <a:gd name="T32" fmla="*/ 468 w 551"/>
              <a:gd name="T33" fmla="*/ 69 h 481"/>
              <a:gd name="T34" fmla="*/ 489 w 551"/>
              <a:gd name="T35" fmla="*/ 42 h 481"/>
              <a:gd name="T36" fmla="*/ 483 w 551"/>
              <a:gd name="T37" fmla="*/ 0 h 481"/>
              <a:gd name="T38" fmla="*/ 0 w 551"/>
              <a:gd name="T39" fmla="*/ 16 h 481"/>
              <a:gd name="T40" fmla="*/ 21 w 551"/>
              <a:gd name="T41" fmla="*/ 166 h 481"/>
              <a:gd name="T42" fmla="*/ 21 w 551"/>
              <a:gd name="T43" fmla="*/ 16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51" h="481">
                <a:moveTo>
                  <a:pt x="21" y="166"/>
                </a:moveTo>
                <a:lnTo>
                  <a:pt x="17" y="398"/>
                </a:lnTo>
                <a:lnTo>
                  <a:pt x="29" y="411"/>
                </a:lnTo>
                <a:lnTo>
                  <a:pt x="69" y="411"/>
                </a:lnTo>
                <a:lnTo>
                  <a:pt x="70" y="481"/>
                </a:lnTo>
                <a:lnTo>
                  <a:pt x="397" y="477"/>
                </a:lnTo>
                <a:lnTo>
                  <a:pt x="392" y="405"/>
                </a:lnTo>
                <a:lnTo>
                  <a:pt x="418" y="325"/>
                </a:lnTo>
                <a:lnTo>
                  <a:pt x="460" y="270"/>
                </a:lnTo>
                <a:lnTo>
                  <a:pt x="456" y="255"/>
                </a:lnTo>
                <a:lnTo>
                  <a:pt x="487" y="204"/>
                </a:lnTo>
                <a:lnTo>
                  <a:pt x="504" y="149"/>
                </a:lnTo>
                <a:lnTo>
                  <a:pt x="498" y="145"/>
                </a:lnTo>
                <a:lnTo>
                  <a:pt x="525" y="124"/>
                </a:lnTo>
                <a:lnTo>
                  <a:pt x="551" y="76"/>
                </a:lnTo>
                <a:lnTo>
                  <a:pt x="542" y="65"/>
                </a:lnTo>
                <a:lnTo>
                  <a:pt x="468" y="69"/>
                </a:lnTo>
                <a:lnTo>
                  <a:pt x="489" y="42"/>
                </a:lnTo>
                <a:lnTo>
                  <a:pt x="483" y="0"/>
                </a:lnTo>
                <a:lnTo>
                  <a:pt x="0" y="16"/>
                </a:lnTo>
                <a:lnTo>
                  <a:pt x="21" y="166"/>
                </a:lnTo>
                <a:lnTo>
                  <a:pt x="21" y="166"/>
                </a:lnTo>
                <a:close/>
              </a:path>
            </a:pathLst>
          </a:custGeom>
          <a:solidFill>
            <a:srgbClr val="BCCFEA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8" name="Freeform 1143"/>
          <p:cNvSpPr>
            <a:spLocks/>
          </p:cNvSpPr>
          <p:nvPr/>
        </p:nvSpPr>
        <p:spPr bwMode="auto">
          <a:xfrm>
            <a:off x="4696308" y="4391460"/>
            <a:ext cx="961342" cy="340184"/>
          </a:xfrm>
          <a:custGeom>
            <a:avLst/>
            <a:gdLst>
              <a:gd name="T0" fmla="*/ 17 w 931"/>
              <a:gd name="T1" fmla="*/ 253 h 308"/>
              <a:gd name="T2" fmla="*/ 11 w 931"/>
              <a:gd name="T3" fmla="*/ 249 h 308"/>
              <a:gd name="T4" fmla="*/ 38 w 931"/>
              <a:gd name="T5" fmla="*/ 228 h 308"/>
              <a:gd name="T6" fmla="*/ 64 w 931"/>
              <a:gd name="T7" fmla="*/ 180 h 308"/>
              <a:gd name="T8" fmla="*/ 55 w 931"/>
              <a:gd name="T9" fmla="*/ 169 h 308"/>
              <a:gd name="T10" fmla="*/ 68 w 931"/>
              <a:gd name="T11" fmla="*/ 146 h 308"/>
              <a:gd name="T12" fmla="*/ 68 w 931"/>
              <a:gd name="T13" fmla="*/ 120 h 308"/>
              <a:gd name="T14" fmla="*/ 87 w 931"/>
              <a:gd name="T15" fmla="*/ 101 h 308"/>
              <a:gd name="T16" fmla="*/ 232 w 931"/>
              <a:gd name="T17" fmla="*/ 89 h 308"/>
              <a:gd name="T18" fmla="*/ 230 w 931"/>
              <a:gd name="T19" fmla="*/ 66 h 308"/>
              <a:gd name="T20" fmla="*/ 277 w 931"/>
              <a:gd name="T21" fmla="*/ 70 h 308"/>
              <a:gd name="T22" fmla="*/ 715 w 931"/>
              <a:gd name="T23" fmla="*/ 28 h 308"/>
              <a:gd name="T24" fmla="*/ 931 w 931"/>
              <a:gd name="T25" fmla="*/ 0 h 308"/>
              <a:gd name="T26" fmla="*/ 893 w 931"/>
              <a:gd name="T27" fmla="*/ 74 h 308"/>
              <a:gd name="T28" fmla="*/ 834 w 931"/>
              <a:gd name="T29" fmla="*/ 87 h 308"/>
              <a:gd name="T30" fmla="*/ 806 w 931"/>
              <a:gd name="T31" fmla="*/ 125 h 308"/>
              <a:gd name="T32" fmla="*/ 699 w 931"/>
              <a:gd name="T33" fmla="*/ 186 h 308"/>
              <a:gd name="T34" fmla="*/ 694 w 931"/>
              <a:gd name="T35" fmla="*/ 209 h 308"/>
              <a:gd name="T36" fmla="*/ 667 w 931"/>
              <a:gd name="T37" fmla="*/ 222 h 308"/>
              <a:gd name="T38" fmla="*/ 667 w 931"/>
              <a:gd name="T39" fmla="*/ 253 h 308"/>
              <a:gd name="T40" fmla="*/ 523 w 931"/>
              <a:gd name="T41" fmla="*/ 270 h 308"/>
              <a:gd name="T42" fmla="*/ 234 w 931"/>
              <a:gd name="T43" fmla="*/ 294 h 308"/>
              <a:gd name="T44" fmla="*/ 0 w 931"/>
              <a:gd name="T45" fmla="*/ 308 h 308"/>
              <a:gd name="T46" fmla="*/ 17 w 931"/>
              <a:gd name="T47" fmla="*/ 253 h 308"/>
              <a:gd name="T48" fmla="*/ 17 w 931"/>
              <a:gd name="T49" fmla="*/ 253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31" h="308">
                <a:moveTo>
                  <a:pt x="17" y="253"/>
                </a:moveTo>
                <a:lnTo>
                  <a:pt x="11" y="249"/>
                </a:lnTo>
                <a:lnTo>
                  <a:pt x="38" y="228"/>
                </a:lnTo>
                <a:lnTo>
                  <a:pt x="64" y="180"/>
                </a:lnTo>
                <a:lnTo>
                  <a:pt x="55" y="169"/>
                </a:lnTo>
                <a:lnTo>
                  <a:pt x="68" y="146"/>
                </a:lnTo>
                <a:lnTo>
                  <a:pt x="68" y="120"/>
                </a:lnTo>
                <a:lnTo>
                  <a:pt x="87" y="101"/>
                </a:lnTo>
                <a:lnTo>
                  <a:pt x="232" y="89"/>
                </a:lnTo>
                <a:lnTo>
                  <a:pt x="230" y="66"/>
                </a:lnTo>
                <a:lnTo>
                  <a:pt x="277" y="70"/>
                </a:lnTo>
                <a:lnTo>
                  <a:pt x="715" y="28"/>
                </a:lnTo>
                <a:lnTo>
                  <a:pt x="931" y="0"/>
                </a:lnTo>
                <a:lnTo>
                  <a:pt x="893" y="74"/>
                </a:lnTo>
                <a:lnTo>
                  <a:pt x="834" y="87"/>
                </a:lnTo>
                <a:lnTo>
                  <a:pt x="806" y="125"/>
                </a:lnTo>
                <a:lnTo>
                  <a:pt x="699" y="186"/>
                </a:lnTo>
                <a:lnTo>
                  <a:pt x="694" y="209"/>
                </a:lnTo>
                <a:lnTo>
                  <a:pt x="667" y="222"/>
                </a:lnTo>
                <a:lnTo>
                  <a:pt x="667" y="253"/>
                </a:lnTo>
                <a:lnTo>
                  <a:pt x="523" y="270"/>
                </a:lnTo>
                <a:lnTo>
                  <a:pt x="234" y="294"/>
                </a:lnTo>
                <a:lnTo>
                  <a:pt x="0" y="308"/>
                </a:lnTo>
                <a:lnTo>
                  <a:pt x="17" y="253"/>
                </a:lnTo>
                <a:lnTo>
                  <a:pt x="17" y="253"/>
                </a:lnTo>
                <a:close/>
              </a:path>
            </a:pathLst>
          </a:custGeom>
          <a:solidFill>
            <a:srgbClr val="7FA3D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0" name="Freeform 1145"/>
          <p:cNvSpPr>
            <a:spLocks/>
          </p:cNvSpPr>
          <p:nvPr/>
        </p:nvSpPr>
        <p:spPr bwMode="auto">
          <a:xfrm>
            <a:off x="4938258" y="4689120"/>
            <a:ext cx="425829" cy="726292"/>
          </a:xfrm>
          <a:custGeom>
            <a:avLst/>
            <a:gdLst>
              <a:gd name="T0" fmla="*/ 11 w 416"/>
              <a:gd name="T1" fmla="*/ 36 h 659"/>
              <a:gd name="T2" fmla="*/ 0 w 416"/>
              <a:gd name="T3" fmla="*/ 443 h 659"/>
              <a:gd name="T4" fmla="*/ 26 w 416"/>
              <a:gd name="T5" fmla="*/ 638 h 659"/>
              <a:gd name="T6" fmla="*/ 55 w 416"/>
              <a:gd name="T7" fmla="*/ 646 h 659"/>
              <a:gd name="T8" fmla="*/ 81 w 416"/>
              <a:gd name="T9" fmla="*/ 631 h 659"/>
              <a:gd name="T10" fmla="*/ 97 w 416"/>
              <a:gd name="T11" fmla="*/ 646 h 659"/>
              <a:gd name="T12" fmla="*/ 74 w 416"/>
              <a:gd name="T13" fmla="*/ 659 h 659"/>
              <a:gd name="T14" fmla="*/ 131 w 416"/>
              <a:gd name="T15" fmla="*/ 644 h 659"/>
              <a:gd name="T16" fmla="*/ 142 w 416"/>
              <a:gd name="T17" fmla="*/ 627 h 659"/>
              <a:gd name="T18" fmla="*/ 135 w 416"/>
              <a:gd name="T19" fmla="*/ 616 h 659"/>
              <a:gd name="T20" fmla="*/ 138 w 416"/>
              <a:gd name="T21" fmla="*/ 598 h 659"/>
              <a:gd name="T22" fmla="*/ 112 w 416"/>
              <a:gd name="T23" fmla="*/ 574 h 659"/>
              <a:gd name="T24" fmla="*/ 112 w 416"/>
              <a:gd name="T25" fmla="*/ 553 h 659"/>
              <a:gd name="T26" fmla="*/ 416 w 416"/>
              <a:gd name="T27" fmla="*/ 526 h 659"/>
              <a:gd name="T28" fmla="*/ 391 w 416"/>
              <a:gd name="T29" fmla="*/ 422 h 659"/>
              <a:gd name="T30" fmla="*/ 406 w 416"/>
              <a:gd name="T31" fmla="*/ 359 h 659"/>
              <a:gd name="T32" fmla="*/ 368 w 416"/>
              <a:gd name="T33" fmla="*/ 277 h 659"/>
              <a:gd name="T34" fmla="*/ 289 w 416"/>
              <a:gd name="T35" fmla="*/ 0 h 659"/>
              <a:gd name="T36" fmla="*/ 0 w 416"/>
              <a:gd name="T37" fmla="*/ 24 h 659"/>
              <a:gd name="T38" fmla="*/ 11 w 416"/>
              <a:gd name="T39" fmla="*/ 36 h 659"/>
              <a:gd name="T40" fmla="*/ 11 w 416"/>
              <a:gd name="T41" fmla="*/ 36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16" h="659">
                <a:moveTo>
                  <a:pt x="11" y="36"/>
                </a:moveTo>
                <a:lnTo>
                  <a:pt x="0" y="443"/>
                </a:lnTo>
                <a:lnTo>
                  <a:pt x="26" y="638"/>
                </a:lnTo>
                <a:lnTo>
                  <a:pt x="55" y="646"/>
                </a:lnTo>
                <a:lnTo>
                  <a:pt x="81" y="631"/>
                </a:lnTo>
                <a:lnTo>
                  <a:pt x="97" y="646"/>
                </a:lnTo>
                <a:lnTo>
                  <a:pt x="74" y="659"/>
                </a:lnTo>
                <a:lnTo>
                  <a:pt x="131" y="644"/>
                </a:lnTo>
                <a:lnTo>
                  <a:pt x="142" y="627"/>
                </a:lnTo>
                <a:lnTo>
                  <a:pt x="135" y="616"/>
                </a:lnTo>
                <a:lnTo>
                  <a:pt x="138" y="598"/>
                </a:lnTo>
                <a:lnTo>
                  <a:pt x="112" y="574"/>
                </a:lnTo>
                <a:lnTo>
                  <a:pt x="112" y="553"/>
                </a:lnTo>
                <a:lnTo>
                  <a:pt x="416" y="526"/>
                </a:lnTo>
                <a:lnTo>
                  <a:pt x="391" y="422"/>
                </a:lnTo>
                <a:lnTo>
                  <a:pt x="406" y="359"/>
                </a:lnTo>
                <a:lnTo>
                  <a:pt x="368" y="277"/>
                </a:lnTo>
                <a:lnTo>
                  <a:pt x="289" y="0"/>
                </a:lnTo>
                <a:lnTo>
                  <a:pt x="0" y="24"/>
                </a:lnTo>
                <a:lnTo>
                  <a:pt x="11" y="36"/>
                </a:lnTo>
                <a:lnTo>
                  <a:pt x="11" y="36"/>
                </a:lnTo>
                <a:close/>
              </a:path>
            </a:pathLst>
          </a:custGeom>
          <a:solidFill>
            <a:srgbClr val="7FA3D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5687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6" name="Freeform 1154"/>
          <p:cNvSpPr>
            <a:spLocks/>
          </p:cNvSpPr>
          <p:nvPr/>
        </p:nvSpPr>
        <p:spPr bwMode="auto">
          <a:xfrm>
            <a:off x="5433445" y="3915203"/>
            <a:ext cx="871014" cy="510275"/>
          </a:xfrm>
          <a:custGeom>
            <a:avLst/>
            <a:gdLst>
              <a:gd name="T0" fmla="*/ 78 w 844"/>
              <a:gd name="T1" fmla="*/ 414 h 463"/>
              <a:gd name="T2" fmla="*/ 79 w 844"/>
              <a:gd name="T3" fmla="*/ 402 h 463"/>
              <a:gd name="T4" fmla="*/ 133 w 844"/>
              <a:gd name="T5" fmla="*/ 351 h 463"/>
              <a:gd name="T6" fmla="*/ 163 w 844"/>
              <a:gd name="T7" fmla="*/ 315 h 463"/>
              <a:gd name="T8" fmla="*/ 194 w 844"/>
              <a:gd name="T9" fmla="*/ 351 h 463"/>
              <a:gd name="T10" fmla="*/ 287 w 844"/>
              <a:gd name="T11" fmla="*/ 313 h 463"/>
              <a:gd name="T12" fmla="*/ 329 w 844"/>
              <a:gd name="T13" fmla="*/ 307 h 463"/>
              <a:gd name="T14" fmla="*/ 351 w 844"/>
              <a:gd name="T15" fmla="*/ 279 h 463"/>
              <a:gd name="T16" fmla="*/ 387 w 844"/>
              <a:gd name="T17" fmla="*/ 136 h 463"/>
              <a:gd name="T18" fmla="*/ 427 w 844"/>
              <a:gd name="T19" fmla="*/ 153 h 463"/>
              <a:gd name="T20" fmla="*/ 503 w 844"/>
              <a:gd name="T21" fmla="*/ 0 h 463"/>
              <a:gd name="T22" fmla="*/ 562 w 844"/>
              <a:gd name="T23" fmla="*/ 32 h 463"/>
              <a:gd name="T24" fmla="*/ 572 w 844"/>
              <a:gd name="T25" fmla="*/ 5 h 463"/>
              <a:gd name="T26" fmla="*/ 600 w 844"/>
              <a:gd name="T27" fmla="*/ 13 h 463"/>
              <a:gd name="T28" fmla="*/ 654 w 844"/>
              <a:gd name="T29" fmla="*/ 60 h 463"/>
              <a:gd name="T30" fmla="*/ 635 w 844"/>
              <a:gd name="T31" fmla="*/ 106 h 463"/>
              <a:gd name="T32" fmla="*/ 642 w 844"/>
              <a:gd name="T33" fmla="*/ 127 h 463"/>
              <a:gd name="T34" fmla="*/ 665 w 844"/>
              <a:gd name="T35" fmla="*/ 117 h 463"/>
              <a:gd name="T36" fmla="*/ 682 w 844"/>
              <a:gd name="T37" fmla="*/ 138 h 463"/>
              <a:gd name="T38" fmla="*/ 764 w 844"/>
              <a:gd name="T39" fmla="*/ 165 h 463"/>
              <a:gd name="T40" fmla="*/ 688 w 844"/>
              <a:gd name="T41" fmla="*/ 161 h 463"/>
              <a:gd name="T42" fmla="*/ 768 w 844"/>
              <a:gd name="T43" fmla="*/ 231 h 463"/>
              <a:gd name="T44" fmla="*/ 718 w 844"/>
              <a:gd name="T45" fmla="*/ 224 h 463"/>
              <a:gd name="T46" fmla="*/ 819 w 844"/>
              <a:gd name="T47" fmla="*/ 288 h 463"/>
              <a:gd name="T48" fmla="*/ 844 w 844"/>
              <a:gd name="T49" fmla="*/ 332 h 463"/>
              <a:gd name="T50" fmla="*/ 827 w 844"/>
              <a:gd name="T51" fmla="*/ 326 h 463"/>
              <a:gd name="T52" fmla="*/ 823 w 844"/>
              <a:gd name="T53" fmla="*/ 338 h 463"/>
              <a:gd name="T54" fmla="*/ 492 w 844"/>
              <a:gd name="T55" fmla="*/ 401 h 463"/>
              <a:gd name="T56" fmla="*/ 216 w 844"/>
              <a:gd name="T57" fmla="*/ 435 h 463"/>
              <a:gd name="T58" fmla="*/ 0 w 844"/>
              <a:gd name="T59" fmla="*/ 463 h 463"/>
              <a:gd name="T60" fmla="*/ 78 w 844"/>
              <a:gd name="T61" fmla="*/ 414 h 463"/>
              <a:gd name="T62" fmla="*/ 78 w 844"/>
              <a:gd name="T63" fmla="*/ 414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44" h="463">
                <a:moveTo>
                  <a:pt x="78" y="414"/>
                </a:moveTo>
                <a:lnTo>
                  <a:pt x="79" y="402"/>
                </a:lnTo>
                <a:lnTo>
                  <a:pt x="133" y="351"/>
                </a:lnTo>
                <a:lnTo>
                  <a:pt x="163" y="315"/>
                </a:lnTo>
                <a:lnTo>
                  <a:pt x="194" y="351"/>
                </a:lnTo>
                <a:lnTo>
                  <a:pt x="287" y="313"/>
                </a:lnTo>
                <a:lnTo>
                  <a:pt x="329" y="307"/>
                </a:lnTo>
                <a:lnTo>
                  <a:pt x="351" y="279"/>
                </a:lnTo>
                <a:lnTo>
                  <a:pt x="387" y="136"/>
                </a:lnTo>
                <a:lnTo>
                  <a:pt x="427" y="153"/>
                </a:lnTo>
                <a:lnTo>
                  <a:pt x="503" y="0"/>
                </a:lnTo>
                <a:lnTo>
                  <a:pt x="562" y="32"/>
                </a:lnTo>
                <a:lnTo>
                  <a:pt x="572" y="5"/>
                </a:lnTo>
                <a:lnTo>
                  <a:pt x="600" y="13"/>
                </a:lnTo>
                <a:lnTo>
                  <a:pt x="654" y="60"/>
                </a:lnTo>
                <a:lnTo>
                  <a:pt x="635" y="106"/>
                </a:lnTo>
                <a:lnTo>
                  <a:pt x="642" y="127"/>
                </a:lnTo>
                <a:lnTo>
                  <a:pt x="665" y="117"/>
                </a:lnTo>
                <a:lnTo>
                  <a:pt x="682" y="138"/>
                </a:lnTo>
                <a:lnTo>
                  <a:pt x="764" y="165"/>
                </a:lnTo>
                <a:lnTo>
                  <a:pt x="688" y="161"/>
                </a:lnTo>
                <a:lnTo>
                  <a:pt x="768" y="231"/>
                </a:lnTo>
                <a:lnTo>
                  <a:pt x="718" y="224"/>
                </a:lnTo>
                <a:lnTo>
                  <a:pt x="819" y="288"/>
                </a:lnTo>
                <a:lnTo>
                  <a:pt x="844" y="332"/>
                </a:lnTo>
                <a:lnTo>
                  <a:pt x="827" y="326"/>
                </a:lnTo>
                <a:lnTo>
                  <a:pt x="823" y="338"/>
                </a:lnTo>
                <a:lnTo>
                  <a:pt x="492" y="401"/>
                </a:lnTo>
                <a:lnTo>
                  <a:pt x="216" y="435"/>
                </a:lnTo>
                <a:lnTo>
                  <a:pt x="0" y="463"/>
                </a:lnTo>
                <a:lnTo>
                  <a:pt x="78" y="414"/>
                </a:lnTo>
                <a:lnTo>
                  <a:pt x="78" y="414"/>
                </a:lnTo>
                <a:close/>
              </a:path>
            </a:pathLst>
          </a:custGeom>
          <a:solidFill>
            <a:srgbClr val="7FA3D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7" name="Freeform 1156"/>
          <p:cNvSpPr>
            <a:spLocks/>
          </p:cNvSpPr>
          <p:nvPr/>
        </p:nvSpPr>
        <p:spPr bwMode="auto">
          <a:xfrm>
            <a:off x="5385056" y="4284301"/>
            <a:ext cx="959730" cy="452444"/>
          </a:xfrm>
          <a:custGeom>
            <a:avLst/>
            <a:gdLst>
              <a:gd name="T0" fmla="*/ 0 w 932"/>
              <a:gd name="T1" fmla="*/ 350 h 407"/>
              <a:gd name="T2" fmla="*/ 135 w 932"/>
              <a:gd name="T3" fmla="*/ 332 h 407"/>
              <a:gd name="T4" fmla="*/ 213 w 932"/>
              <a:gd name="T5" fmla="*/ 294 h 407"/>
              <a:gd name="T6" fmla="*/ 361 w 932"/>
              <a:gd name="T7" fmla="*/ 279 h 407"/>
              <a:gd name="T8" fmla="*/ 422 w 932"/>
              <a:gd name="T9" fmla="*/ 317 h 407"/>
              <a:gd name="T10" fmla="*/ 519 w 932"/>
              <a:gd name="T11" fmla="*/ 304 h 407"/>
              <a:gd name="T12" fmla="*/ 666 w 932"/>
              <a:gd name="T13" fmla="*/ 407 h 407"/>
              <a:gd name="T14" fmla="*/ 723 w 932"/>
              <a:gd name="T15" fmla="*/ 393 h 407"/>
              <a:gd name="T16" fmla="*/ 804 w 932"/>
              <a:gd name="T17" fmla="*/ 275 h 407"/>
              <a:gd name="T18" fmla="*/ 871 w 932"/>
              <a:gd name="T19" fmla="*/ 251 h 407"/>
              <a:gd name="T20" fmla="*/ 892 w 932"/>
              <a:gd name="T21" fmla="*/ 217 h 407"/>
              <a:gd name="T22" fmla="*/ 820 w 932"/>
              <a:gd name="T23" fmla="*/ 230 h 407"/>
              <a:gd name="T24" fmla="*/ 801 w 932"/>
              <a:gd name="T25" fmla="*/ 205 h 407"/>
              <a:gd name="T26" fmla="*/ 844 w 932"/>
              <a:gd name="T27" fmla="*/ 194 h 407"/>
              <a:gd name="T28" fmla="*/ 844 w 932"/>
              <a:gd name="T29" fmla="*/ 179 h 407"/>
              <a:gd name="T30" fmla="*/ 795 w 932"/>
              <a:gd name="T31" fmla="*/ 161 h 407"/>
              <a:gd name="T32" fmla="*/ 858 w 932"/>
              <a:gd name="T33" fmla="*/ 139 h 407"/>
              <a:gd name="T34" fmla="*/ 854 w 932"/>
              <a:gd name="T35" fmla="*/ 163 h 407"/>
              <a:gd name="T36" fmla="*/ 894 w 932"/>
              <a:gd name="T37" fmla="*/ 163 h 407"/>
              <a:gd name="T38" fmla="*/ 916 w 932"/>
              <a:gd name="T39" fmla="*/ 122 h 407"/>
              <a:gd name="T40" fmla="*/ 932 w 932"/>
              <a:gd name="T41" fmla="*/ 120 h 407"/>
              <a:gd name="T42" fmla="*/ 922 w 932"/>
              <a:gd name="T43" fmla="*/ 82 h 407"/>
              <a:gd name="T44" fmla="*/ 894 w 932"/>
              <a:gd name="T45" fmla="*/ 120 h 407"/>
              <a:gd name="T46" fmla="*/ 865 w 932"/>
              <a:gd name="T47" fmla="*/ 36 h 407"/>
              <a:gd name="T48" fmla="*/ 884 w 932"/>
              <a:gd name="T49" fmla="*/ 32 h 407"/>
              <a:gd name="T50" fmla="*/ 911 w 932"/>
              <a:gd name="T51" fmla="*/ 55 h 407"/>
              <a:gd name="T52" fmla="*/ 892 w 932"/>
              <a:gd name="T53" fmla="*/ 17 h 407"/>
              <a:gd name="T54" fmla="*/ 871 w 932"/>
              <a:gd name="T55" fmla="*/ 0 h 407"/>
              <a:gd name="T56" fmla="*/ 540 w 932"/>
              <a:gd name="T57" fmla="*/ 63 h 407"/>
              <a:gd name="T58" fmla="*/ 264 w 932"/>
              <a:gd name="T59" fmla="*/ 97 h 407"/>
              <a:gd name="T60" fmla="*/ 226 w 932"/>
              <a:gd name="T61" fmla="*/ 171 h 407"/>
              <a:gd name="T62" fmla="*/ 167 w 932"/>
              <a:gd name="T63" fmla="*/ 184 h 407"/>
              <a:gd name="T64" fmla="*/ 139 w 932"/>
              <a:gd name="T65" fmla="*/ 222 h 407"/>
              <a:gd name="T66" fmla="*/ 32 w 932"/>
              <a:gd name="T67" fmla="*/ 283 h 407"/>
              <a:gd name="T68" fmla="*/ 27 w 932"/>
              <a:gd name="T69" fmla="*/ 306 h 407"/>
              <a:gd name="T70" fmla="*/ 0 w 932"/>
              <a:gd name="T71" fmla="*/ 319 h 407"/>
              <a:gd name="T72" fmla="*/ 0 w 932"/>
              <a:gd name="T73" fmla="*/ 350 h 407"/>
              <a:gd name="T74" fmla="*/ 0 w 932"/>
              <a:gd name="T75" fmla="*/ 35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32" h="407">
                <a:moveTo>
                  <a:pt x="0" y="350"/>
                </a:moveTo>
                <a:lnTo>
                  <a:pt x="135" y="332"/>
                </a:lnTo>
                <a:lnTo>
                  <a:pt x="213" y="294"/>
                </a:lnTo>
                <a:lnTo>
                  <a:pt x="361" y="279"/>
                </a:lnTo>
                <a:lnTo>
                  <a:pt x="422" y="317"/>
                </a:lnTo>
                <a:lnTo>
                  <a:pt x="519" y="304"/>
                </a:lnTo>
                <a:lnTo>
                  <a:pt x="666" y="407"/>
                </a:lnTo>
                <a:lnTo>
                  <a:pt x="723" y="393"/>
                </a:lnTo>
                <a:lnTo>
                  <a:pt x="804" y="275"/>
                </a:lnTo>
                <a:lnTo>
                  <a:pt x="871" y="251"/>
                </a:lnTo>
                <a:lnTo>
                  <a:pt x="892" y="217"/>
                </a:lnTo>
                <a:lnTo>
                  <a:pt x="820" y="230"/>
                </a:lnTo>
                <a:lnTo>
                  <a:pt x="801" y="205"/>
                </a:lnTo>
                <a:lnTo>
                  <a:pt x="844" y="194"/>
                </a:lnTo>
                <a:lnTo>
                  <a:pt x="844" y="179"/>
                </a:lnTo>
                <a:lnTo>
                  <a:pt x="795" y="161"/>
                </a:lnTo>
                <a:lnTo>
                  <a:pt x="858" y="139"/>
                </a:lnTo>
                <a:lnTo>
                  <a:pt x="854" y="163"/>
                </a:lnTo>
                <a:lnTo>
                  <a:pt x="894" y="163"/>
                </a:lnTo>
                <a:lnTo>
                  <a:pt x="916" y="122"/>
                </a:lnTo>
                <a:lnTo>
                  <a:pt x="932" y="120"/>
                </a:lnTo>
                <a:lnTo>
                  <a:pt x="922" y="82"/>
                </a:lnTo>
                <a:lnTo>
                  <a:pt x="894" y="120"/>
                </a:lnTo>
                <a:lnTo>
                  <a:pt x="865" y="36"/>
                </a:lnTo>
                <a:lnTo>
                  <a:pt x="884" y="32"/>
                </a:lnTo>
                <a:lnTo>
                  <a:pt x="911" y="55"/>
                </a:lnTo>
                <a:lnTo>
                  <a:pt x="892" y="17"/>
                </a:lnTo>
                <a:lnTo>
                  <a:pt x="871" y="0"/>
                </a:lnTo>
                <a:lnTo>
                  <a:pt x="540" y="63"/>
                </a:lnTo>
                <a:lnTo>
                  <a:pt x="264" y="97"/>
                </a:lnTo>
                <a:lnTo>
                  <a:pt x="226" y="171"/>
                </a:lnTo>
                <a:lnTo>
                  <a:pt x="167" y="184"/>
                </a:lnTo>
                <a:lnTo>
                  <a:pt x="139" y="222"/>
                </a:lnTo>
                <a:lnTo>
                  <a:pt x="32" y="283"/>
                </a:lnTo>
                <a:lnTo>
                  <a:pt x="27" y="306"/>
                </a:lnTo>
                <a:lnTo>
                  <a:pt x="0" y="319"/>
                </a:lnTo>
                <a:lnTo>
                  <a:pt x="0" y="350"/>
                </a:lnTo>
                <a:lnTo>
                  <a:pt x="0" y="350"/>
                </a:lnTo>
                <a:close/>
              </a:path>
            </a:pathLst>
          </a:custGeom>
          <a:solidFill>
            <a:srgbClr val="7FA3D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" name="Freeform 1166"/>
          <p:cNvSpPr>
            <a:spLocks/>
          </p:cNvSpPr>
          <p:nvPr/>
        </p:nvSpPr>
        <p:spPr bwMode="auto">
          <a:xfrm>
            <a:off x="6389949" y="3241640"/>
            <a:ext cx="379053" cy="197307"/>
          </a:xfrm>
          <a:custGeom>
            <a:avLst/>
            <a:gdLst>
              <a:gd name="T0" fmla="*/ 0 w 365"/>
              <a:gd name="T1" fmla="*/ 169 h 180"/>
              <a:gd name="T2" fmla="*/ 169 w 365"/>
              <a:gd name="T3" fmla="*/ 133 h 180"/>
              <a:gd name="T4" fmla="*/ 199 w 365"/>
              <a:gd name="T5" fmla="*/ 123 h 180"/>
              <a:gd name="T6" fmla="*/ 211 w 365"/>
              <a:gd name="T7" fmla="*/ 127 h 180"/>
              <a:gd name="T8" fmla="*/ 224 w 365"/>
              <a:gd name="T9" fmla="*/ 153 h 180"/>
              <a:gd name="T10" fmla="*/ 243 w 365"/>
              <a:gd name="T11" fmla="*/ 157 h 180"/>
              <a:gd name="T12" fmla="*/ 254 w 365"/>
              <a:gd name="T13" fmla="*/ 178 h 180"/>
              <a:gd name="T14" fmla="*/ 266 w 365"/>
              <a:gd name="T15" fmla="*/ 180 h 180"/>
              <a:gd name="T16" fmla="*/ 279 w 365"/>
              <a:gd name="T17" fmla="*/ 159 h 180"/>
              <a:gd name="T18" fmla="*/ 285 w 365"/>
              <a:gd name="T19" fmla="*/ 142 h 180"/>
              <a:gd name="T20" fmla="*/ 298 w 365"/>
              <a:gd name="T21" fmla="*/ 165 h 180"/>
              <a:gd name="T22" fmla="*/ 365 w 365"/>
              <a:gd name="T23" fmla="*/ 144 h 180"/>
              <a:gd name="T24" fmla="*/ 361 w 365"/>
              <a:gd name="T25" fmla="*/ 119 h 180"/>
              <a:gd name="T26" fmla="*/ 342 w 365"/>
              <a:gd name="T27" fmla="*/ 87 h 180"/>
              <a:gd name="T28" fmla="*/ 332 w 365"/>
              <a:gd name="T29" fmla="*/ 83 h 180"/>
              <a:gd name="T30" fmla="*/ 321 w 365"/>
              <a:gd name="T31" fmla="*/ 85 h 180"/>
              <a:gd name="T32" fmla="*/ 323 w 365"/>
              <a:gd name="T33" fmla="*/ 91 h 180"/>
              <a:gd name="T34" fmla="*/ 338 w 365"/>
              <a:gd name="T35" fmla="*/ 93 h 180"/>
              <a:gd name="T36" fmla="*/ 344 w 365"/>
              <a:gd name="T37" fmla="*/ 123 h 180"/>
              <a:gd name="T38" fmla="*/ 317 w 365"/>
              <a:gd name="T39" fmla="*/ 134 h 180"/>
              <a:gd name="T40" fmla="*/ 279 w 365"/>
              <a:gd name="T41" fmla="*/ 110 h 180"/>
              <a:gd name="T42" fmla="*/ 266 w 365"/>
              <a:gd name="T43" fmla="*/ 83 h 180"/>
              <a:gd name="T44" fmla="*/ 249 w 365"/>
              <a:gd name="T45" fmla="*/ 76 h 180"/>
              <a:gd name="T46" fmla="*/ 249 w 365"/>
              <a:gd name="T47" fmla="*/ 83 h 180"/>
              <a:gd name="T48" fmla="*/ 232 w 365"/>
              <a:gd name="T49" fmla="*/ 68 h 180"/>
              <a:gd name="T50" fmla="*/ 245 w 365"/>
              <a:gd name="T51" fmla="*/ 49 h 180"/>
              <a:gd name="T52" fmla="*/ 256 w 365"/>
              <a:gd name="T53" fmla="*/ 32 h 180"/>
              <a:gd name="T54" fmla="*/ 235 w 365"/>
              <a:gd name="T55" fmla="*/ 0 h 180"/>
              <a:gd name="T56" fmla="*/ 199 w 365"/>
              <a:gd name="T57" fmla="*/ 26 h 180"/>
              <a:gd name="T58" fmla="*/ 78 w 365"/>
              <a:gd name="T59" fmla="*/ 57 h 180"/>
              <a:gd name="T60" fmla="*/ 0 w 365"/>
              <a:gd name="T61" fmla="*/ 74 h 180"/>
              <a:gd name="T62" fmla="*/ 0 w 365"/>
              <a:gd name="T63" fmla="*/ 169 h 180"/>
              <a:gd name="T64" fmla="*/ 0 w 365"/>
              <a:gd name="T65" fmla="*/ 169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5" h="180">
                <a:moveTo>
                  <a:pt x="0" y="169"/>
                </a:moveTo>
                <a:lnTo>
                  <a:pt x="169" y="133"/>
                </a:lnTo>
                <a:lnTo>
                  <a:pt x="199" y="123"/>
                </a:lnTo>
                <a:lnTo>
                  <a:pt x="211" y="127"/>
                </a:lnTo>
                <a:lnTo>
                  <a:pt x="224" y="153"/>
                </a:lnTo>
                <a:lnTo>
                  <a:pt x="243" y="157"/>
                </a:lnTo>
                <a:lnTo>
                  <a:pt x="254" y="178"/>
                </a:lnTo>
                <a:lnTo>
                  <a:pt x="266" y="180"/>
                </a:lnTo>
                <a:lnTo>
                  <a:pt x="279" y="159"/>
                </a:lnTo>
                <a:lnTo>
                  <a:pt x="285" y="142"/>
                </a:lnTo>
                <a:lnTo>
                  <a:pt x="298" y="165"/>
                </a:lnTo>
                <a:lnTo>
                  <a:pt x="365" y="144"/>
                </a:lnTo>
                <a:lnTo>
                  <a:pt x="361" y="119"/>
                </a:lnTo>
                <a:lnTo>
                  <a:pt x="342" y="87"/>
                </a:lnTo>
                <a:lnTo>
                  <a:pt x="332" y="83"/>
                </a:lnTo>
                <a:lnTo>
                  <a:pt x="321" y="85"/>
                </a:lnTo>
                <a:lnTo>
                  <a:pt x="323" y="91"/>
                </a:lnTo>
                <a:lnTo>
                  <a:pt x="338" y="93"/>
                </a:lnTo>
                <a:lnTo>
                  <a:pt x="344" y="123"/>
                </a:lnTo>
                <a:lnTo>
                  <a:pt x="317" y="134"/>
                </a:lnTo>
                <a:lnTo>
                  <a:pt x="279" y="110"/>
                </a:lnTo>
                <a:lnTo>
                  <a:pt x="266" y="83"/>
                </a:lnTo>
                <a:lnTo>
                  <a:pt x="249" y="76"/>
                </a:lnTo>
                <a:lnTo>
                  <a:pt x="249" y="83"/>
                </a:lnTo>
                <a:lnTo>
                  <a:pt x="232" y="68"/>
                </a:lnTo>
                <a:lnTo>
                  <a:pt x="245" y="49"/>
                </a:lnTo>
                <a:lnTo>
                  <a:pt x="256" y="32"/>
                </a:lnTo>
                <a:lnTo>
                  <a:pt x="235" y="0"/>
                </a:lnTo>
                <a:lnTo>
                  <a:pt x="199" y="26"/>
                </a:lnTo>
                <a:lnTo>
                  <a:pt x="78" y="57"/>
                </a:lnTo>
                <a:lnTo>
                  <a:pt x="0" y="74"/>
                </a:lnTo>
                <a:lnTo>
                  <a:pt x="0" y="169"/>
                </a:lnTo>
                <a:lnTo>
                  <a:pt x="0" y="169"/>
                </a:lnTo>
                <a:close/>
              </a:path>
            </a:pathLst>
          </a:custGeom>
          <a:solidFill>
            <a:srgbClr val="7FA3D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6" name="Freeform 1169"/>
          <p:cNvSpPr>
            <a:spLocks/>
          </p:cNvSpPr>
          <p:nvPr/>
        </p:nvSpPr>
        <p:spPr bwMode="auto">
          <a:xfrm>
            <a:off x="6296396" y="2945680"/>
            <a:ext cx="183881" cy="374201"/>
          </a:xfrm>
          <a:custGeom>
            <a:avLst/>
            <a:gdLst>
              <a:gd name="T0" fmla="*/ 28 w 177"/>
              <a:gd name="T1" fmla="*/ 139 h 339"/>
              <a:gd name="T2" fmla="*/ 36 w 177"/>
              <a:gd name="T3" fmla="*/ 200 h 339"/>
              <a:gd name="T4" fmla="*/ 82 w 177"/>
              <a:gd name="T5" fmla="*/ 339 h 339"/>
              <a:gd name="T6" fmla="*/ 160 w 177"/>
              <a:gd name="T7" fmla="*/ 322 h 339"/>
              <a:gd name="T8" fmla="*/ 154 w 177"/>
              <a:gd name="T9" fmla="*/ 124 h 339"/>
              <a:gd name="T10" fmla="*/ 175 w 177"/>
              <a:gd name="T11" fmla="*/ 86 h 339"/>
              <a:gd name="T12" fmla="*/ 177 w 177"/>
              <a:gd name="T13" fmla="*/ 0 h 339"/>
              <a:gd name="T14" fmla="*/ 0 w 177"/>
              <a:gd name="T15" fmla="*/ 42 h 339"/>
              <a:gd name="T16" fmla="*/ 28 w 177"/>
              <a:gd name="T17" fmla="*/ 139 h 339"/>
              <a:gd name="T18" fmla="*/ 28 w 177"/>
              <a:gd name="T19" fmla="*/ 139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7" h="339">
                <a:moveTo>
                  <a:pt x="28" y="139"/>
                </a:moveTo>
                <a:lnTo>
                  <a:pt x="36" y="200"/>
                </a:lnTo>
                <a:lnTo>
                  <a:pt x="82" y="339"/>
                </a:lnTo>
                <a:lnTo>
                  <a:pt x="160" y="322"/>
                </a:lnTo>
                <a:lnTo>
                  <a:pt x="154" y="124"/>
                </a:lnTo>
                <a:lnTo>
                  <a:pt x="175" y="86"/>
                </a:lnTo>
                <a:lnTo>
                  <a:pt x="177" y="0"/>
                </a:lnTo>
                <a:lnTo>
                  <a:pt x="0" y="42"/>
                </a:lnTo>
                <a:lnTo>
                  <a:pt x="28" y="139"/>
                </a:lnTo>
                <a:lnTo>
                  <a:pt x="28" y="139"/>
                </a:lnTo>
                <a:close/>
              </a:path>
            </a:pathLst>
          </a:custGeom>
          <a:solidFill>
            <a:srgbClr val="BCCFEA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8" name="Freeform 1171"/>
          <p:cNvSpPr>
            <a:spLocks/>
          </p:cNvSpPr>
          <p:nvPr/>
        </p:nvSpPr>
        <p:spPr bwMode="auto">
          <a:xfrm>
            <a:off x="6510924" y="2527255"/>
            <a:ext cx="416152" cy="673563"/>
          </a:xfrm>
          <a:custGeom>
            <a:avLst/>
            <a:gdLst>
              <a:gd name="T0" fmla="*/ 0 w 399"/>
              <a:gd name="T1" fmla="*/ 329 h 610"/>
              <a:gd name="T2" fmla="*/ 23 w 399"/>
              <a:gd name="T3" fmla="*/ 331 h 610"/>
              <a:gd name="T4" fmla="*/ 25 w 399"/>
              <a:gd name="T5" fmla="*/ 291 h 610"/>
              <a:gd name="T6" fmla="*/ 53 w 399"/>
              <a:gd name="T7" fmla="*/ 236 h 610"/>
              <a:gd name="T8" fmla="*/ 40 w 399"/>
              <a:gd name="T9" fmla="*/ 196 h 610"/>
              <a:gd name="T10" fmla="*/ 97 w 399"/>
              <a:gd name="T11" fmla="*/ 4 h 610"/>
              <a:gd name="T12" fmla="*/ 110 w 399"/>
              <a:gd name="T13" fmla="*/ 4 h 610"/>
              <a:gd name="T14" fmla="*/ 114 w 399"/>
              <a:gd name="T15" fmla="*/ 29 h 610"/>
              <a:gd name="T16" fmla="*/ 171 w 399"/>
              <a:gd name="T17" fmla="*/ 8 h 610"/>
              <a:gd name="T18" fmla="*/ 173 w 399"/>
              <a:gd name="T19" fmla="*/ 0 h 610"/>
              <a:gd name="T20" fmla="*/ 219 w 399"/>
              <a:gd name="T21" fmla="*/ 10 h 610"/>
              <a:gd name="T22" fmla="*/ 293 w 399"/>
              <a:gd name="T23" fmla="*/ 198 h 610"/>
              <a:gd name="T24" fmla="*/ 327 w 399"/>
              <a:gd name="T25" fmla="*/ 200 h 610"/>
              <a:gd name="T26" fmla="*/ 390 w 399"/>
              <a:gd name="T27" fmla="*/ 270 h 610"/>
              <a:gd name="T28" fmla="*/ 380 w 399"/>
              <a:gd name="T29" fmla="*/ 283 h 610"/>
              <a:gd name="T30" fmla="*/ 399 w 399"/>
              <a:gd name="T31" fmla="*/ 283 h 610"/>
              <a:gd name="T32" fmla="*/ 386 w 399"/>
              <a:gd name="T33" fmla="*/ 318 h 610"/>
              <a:gd name="T34" fmla="*/ 356 w 399"/>
              <a:gd name="T35" fmla="*/ 340 h 610"/>
              <a:gd name="T36" fmla="*/ 322 w 399"/>
              <a:gd name="T37" fmla="*/ 357 h 610"/>
              <a:gd name="T38" fmla="*/ 318 w 399"/>
              <a:gd name="T39" fmla="*/ 380 h 610"/>
              <a:gd name="T40" fmla="*/ 299 w 399"/>
              <a:gd name="T41" fmla="*/ 359 h 610"/>
              <a:gd name="T42" fmla="*/ 268 w 399"/>
              <a:gd name="T43" fmla="*/ 384 h 610"/>
              <a:gd name="T44" fmla="*/ 253 w 399"/>
              <a:gd name="T45" fmla="*/ 384 h 610"/>
              <a:gd name="T46" fmla="*/ 240 w 399"/>
              <a:gd name="T47" fmla="*/ 369 h 610"/>
              <a:gd name="T48" fmla="*/ 232 w 399"/>
              <a:gd name="T49" fmla="*/ 443 h 610"/>
              <a:gd name="T50" fmla="*/ 204 w 399"/>
              <a:gd name="T51" fmla="*/ 454 h 610"/>
              <a:gd name="T52" fmla="*/ 190 w 399"/>
              <a:gd name="T53" fmla="*/ 483 h 610"/>
              <a:gd name="T54" fmla="*/ 173 w 399"/>
              <a:gd name="T55" fmla="*/ 483 h 610"/>
              <a:gd name="T56" fmla="*/ 133 w 399"/>
              <a:gd name="T57" fmla="*/ 527 h 610"/>
              <a:gd name="T58" fmla="*/ 131 w 399"/>
              <a:gd name="T59" fmla="*/ 561 h 610"/>
              <a:gd name="T60" fmla="*/ 122 w 399"/>
              <a:gd name="T61" fmla="*/ 574 h 610"/>
              <a:gd name="T62" fmla="*/ 110 w 399"/>
              <a:gd name="T63" fmla="*/ 610 h 610"/>
              <a:gd name="T64" fmla="*/ 74 w 399"/>
              <a:gd name="T65" fmla="*/ 561 h 610"/>
              <a:gd name="T66" fmla="*/ 0 w 399"/>
              <a:gd name="T67" fmla="*/ 329 h 610"/>
              <a:gd name="T68" fmla="*/ 0 w 399"/>
              <a:gd name="T69" fmla="*/ 329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99" h="610">
                <a:moveTo>
                  <a:pt x="0" y="329"/>
                </a:moveTo>
                <a:lnTo>
                  <a:pt x="23" y="331"/>
                </a:lnTo>
                <a:lnTo>
                  <a:pt x="25" y="291"/>
                </a:lnTo>
                <a:lnTo>
                  <a:pt x="53" y="236"/>
                </a:lnTo>
                <a:lnTo>
                  <a:pt x="40" y="196"/>
                </a:lnTo>
                <a:lnTo>
                  <a:pt x="97" y="4"/>
                </a:lnTo>
                <a:lnTo>
                  <a:pt x="110" y="4"/>
                </a:lnTo>
                <a:lnTo>
                  <a:pt x="114" y="29"/>
                </a:lnTo>
                <a:lnTo>
                  <a:pt x="171" y="8"/>
                </a:lnTo>
                <a:lnTo>
                  <a:pt x="173" y="0"/>
                </a:lnTo>
                <a:lnTo>
                  <a:pt x="219" y="10"/>
                </a:lnTo>
                <a:lnTo>
                  <a:pt x="293" y="198"/>
                </a:lnTo>
                <a:lnTo>
                  <a:pt x="327" y="200"/>
                </a:lnTo>
                <a:lnTo>
                  <a:pt x="390" y="270"/>
                </a:lnTo>
                <a:lnTo>
                  <a:pt x="380" y="283"/>
                </a:lnTo>
                <a:lnTo>
                  <a:pt x="399" y="283"/>
                </a:lnTo>
                <a:lnTo>
                  <a:pt x="386" y="318"/>
                </a:lnTo>
                <a:lnTo>
                  <a:pt x="356" y="340"/>
                </a:lnTo>
                <a:lnTo>
                  <a:pt x="322" y="357"/>
                </a:lnTo>
                <a:lnTo>
                  <a:pt x="318" y="380"/>
                </a:lnTo>
                <a:lnTo>
                  <a:pt x="299" y="359"/>
                </a:lnTo>
                <a:lnTo>
                  <a:pt x="268" y="384"/>
                </a:lnTo>
                <a:lnTo>
                  <a:pt x="253" y="384"/>
                </a:lnTo>
                <a:lnTo>
                  <a:pt x="240" y="369"/>
                </a:lnTo>
                <a:lnTo>
                  <a:pt x="232" y="443"/>
                </a:lnTo>
                <a:lnTo>
                  <a:pt x="204" y="454"/>
                </a:lnTo>
                <a:lnTo>
                  <a:pt x="190" y="483"/>
                </a:lnTo>
                <a:lnTo>
                  <a:pt x="173" y="483"/>
                </a:lnTo>
                <a:lnTo>
                  <a:pt x="133" y="527"/>
                </a:lnTo>
                <a:lnTo>
                  <a:pt x="131" y="561"/>
                </a:lnTo>
                <a:lnTo>
                  <a:pt x="122" y="574"/>
                </a:lnTo>
                <a:lnTo>
                  <a:pt x="110" y="610"/>
                </a:lnTo>
                <a:lnTo>
                  <a:pt x="74" y="561"/>
                </a:lnTo>
                <a:lnTo>
                  <a:pt x="0" y="329"/>
                </a:lnTo>
                <a:lnTo>
                  <a:pt x="0" y="329"/>
                </a:lnTo>
                <a:close/>
              </a:path>
            </a:pathLst>
          </a:custGeom>
          <a:solidFill>
            <a:srgbClr val="BCCFEA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06F799-E1C9-DF42-AE13-F386DF5F2E0C}"/>
              </a:ext>
            </a:extLst>
          </p:cNvPr>
          <p:cNvGrpSpPr/>
          <p:nvPr/>
        </p:nvGrpSpPr>
        <p:grpSpPr>
          <a:xfrm>
            <a:off x="1259194" y="2464320"/>
            <a:ext cx="5679788" cy="3408639"/>
            <a:chOff x="1881270" y="2615379"/>
            <a:chExt cx="5589443" cy="3181350"/>
          </a:xfrm>
        </p:grpSpPr>
        <p:sp>
          <p:nvSpPr>
            <p:cNvPr id="154" name="TextBox 143"/>
            <p:cNvSpPr txBox="1">
              <a:spLocks noChangeArrowheads="1"/>
            </p:cNvSpPr>
            <p:nvPr/>
          </p:nvSpPr>
          <p:spPr bwMode="auto">
            <a:xfrm>
              <a:off x="7123051" y="3129729"/>
              <a:ext cx="34766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NH</a:t>
              </a:r>
            </a:p>
          </p:txBody>
        </p:sp>
        <p:sp>
          <p:nvSpPr>
            <p:cNvPr id="155" name="TextBox 142"/>
            <p:cNvSpPr txBox="1">
              <a:spLocks noChangeArrowheads="1"/>
            </p:cNvSpPr>
            <p:nvPr/>
          </p:nvSpPr>
          <p:spPr bwMode="auto">
            <a:xfrm>
              <a:off x="6711888" y="2883666"/>
              <a:ext cx="31908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VT</a:t>
              </a:r>
            </a:p>
          </p:txBody>
        </p:sp>
        <p:sp>
          <p:nvSpPr>
            <p:cNvPr id="218" name="TextBox 102"/>
            <p:cNvSpPr txBox="1">
              <a:spLocks noChangeArrowheads="1"/>
            </p:cNvSpPr>
            <p:nvPr/>
          </p:nvSpPr>
          <p:spPr bwMode="auto">
            <a:xfrm>
              <a:off x="5854201" y="3842517"/>
              <a:ext cx="344451" cy="2159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OH</a:t>
              </a:r>
            </a:p>
          </p:txBody>
        </p:sp>
        <p:sp>
          <p:nvSpPr>
            <p:cNvPr id="219" name="TextBox 103"/>
            <p:cNvSpPr txBox="1">
              <a:spLocks noChangeArrowheads="1"/>
            </p:cNvSpPr>
            <p:nvPr/>
          </p:nvSpPr>
          <p:spPr bwMode="auto">
            <a:xfrm>
              <a:off x="6074573" y="4033605"/>
              <a:ext cx="36420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WV</a:t>
              </a:r>
            </a:p>
          </p:txBody>
        </p:sp>
        <p:sp>
          <p:nvSpPr>
            <p:cNvPr id="220" name="TextBox 104"/>
            <p:cNvSpPr txBox="1">
              <a:spLocks noChangeArrowheads="1"/>
            </p:cNvSpPr>
            <p:nvPr/>
          </p:nvSpPr>
          <p:spPr bwMode="auto">
            <a:xfrm>
              <a:off x="6361588" y="4112848"/>
              <a:ext cx="32573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VA</a:t>
              </a:r>
            </a:p>
          </p:txBody>
        </p:sp>
        <p:sp>
          <p:nvSpPr>
            <p:cNvPr id="221" name="TextBox 105"/>
            <p:cNvSpPr txBox="1">
              <a:spLocks noChangeArrowheads="1"/>
            </p:cNvSpPr>
            <p:nvPr/>
          </p:nvSpPr>
          <p:spPr bwMode="auto">
            <a:xfrm>
              <a:off x="6362326" y="3621289"/>
              <a:ext cx="32573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PA</a:t>
              </a:r>
            </a:p>
          </p:txBody>
        </p:sp>
        <p:sp>
          <p:nvSpPr>
            <p:cNvPr id="222" name="TextBox 106"/>
            <p:cNvSpPr txBox="1">
              <a:spLocks noChangeArrowheads="1"/>
            </p:cNvSpPr>
            <p:nvPr/>
          </p:nvSpPr>
          <p:spPr bwMode="auto">
            <a:xfrm>
              <a:off x="6580095" y="3322130"/>
              <a:ext cx="326991" cy="2159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NY</a:t>
              </a:r>
            </a:p>
          </p:txBody>
        </p:sp>
        <p:sp>
          <p:nvSpPr>
            <p:cNvPr id="223" name="TextBox 107"/>
            <p:cNvSpPr txBox="1">
              <a:spLocks noChangeArrowheads="1"/>
            </p:cNvSpPr>
            <p:nvPr/>
          </p:nvSpPr>
          <p:spPr bwMode="auto">
            <a:xfrm>
              <a:off x="7055812" y="2807467"/>
              <a:ext cx="346039" cy="2159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ME</a:t>
              </a:r>
            </a:p>
          </p:txBody>
        </p:sp>
        <p:sp>
          <p:nvSpPr>
            <p:cNvPr id="224" name="TextBox 108"/>
            <p:cNvSpPr txBox="1">
              <a:spLocks noChangeArrowheads="1"/>
            </p:cNvSpPr>
            <p:nvPr/>
          </p:nvSpPr>
          <p:spPr bwMode="auto">
            <a:xfrm>
              <a:off x="6371672" y="4412720"/>
              <a:ext cx="336515" cy="2159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NC</a:t>
              </a:r>
            </a:p>
          </p:txBody>
        </p:sp>
        <p:sp>
          <p:nvSpPr>
            <p:cNvPr id="225" name="TextBox 109"/>
            <p:cNvSpPr txBox="1">
              <a:spLocks noChangeArrowheads="1"/>
            </p:cNvSpPr>
            <p:nvPr/>
          </p:nvSpPr>
          <p:spPr bwMode="auto">
            <a:xfrm>
              <a:off x="6208456" y="4668473"/>
              <a:ext cx="32643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SC</a:t>
              </a:r>
            </a:p>
          </p:txBody>
        </p:sp>
        <p:sp>
          <p:nvSpPr>
            <p:cNvPr id="226" name="TextBox 110"/>
            <p:cNvSpPr txBox="1">
              <a:spLocks noChangeArrowheads="1"/>
            </p:cNvSpPr>
            <p:nvPr/>
          </p:nvSpPr>
          <p:spPr bwMode="auto">
            <a:xfrm>
              <a:off x="5916106" y="4883917"/>
              <a:ext cx="33855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GA</a:t>
              </a:r>
            </a:p>
          </p:txBody>
        </p:sp>
        <p:sp>
          <p:nvSpPr>
            <p:cNvPr id="227" name="TextBox 111"/>
            <p:cNvSpPr txBox="1">
              <a:spLocks noChangeArrowheads="1"/>
            </p:cNvSpPr>
            <p:nvPr/>
          </p:nvSpPr>
          <p:spPr bwMode="auto">
            <a:xfrm>
              <a:off x="5552607" y="4471167"/>
              <a:ext cx="326991" cy="21431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TN</a:t>
              </a:r>
            </a:p>
          </p:txBody>
        </p:sp>
        <p:sp>
          <p:nvSpPr>
            <p:cNvPr id="228" name="TextBox 112"/>
            <p:cNvSpPr txBox="1">
              <a:spLocks noChangeArrowheads="1"/>
            </p:cNvSpPr>
            <p:nvPr/>
          </p:nvSpPr>
          <p:spPr bwMode="auto">
            <a:xfrm>
              <a:off x="5687329" y="4207304"/>
              <a:ext cx="32573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KY</a:t>
              </a:r>
            </a:p>
          </p:txBody>
        </p:sp>
        <p:sp>
          <p:nvSpPr>
            <p:cNvPr id="229" name="TextBox 113"/>
            <p:cNvSpPr txBox="1">
              <a:spLocks noChangeArrowheads="1"/>
            </p:cNvSpPr>
            <p:nvPr/>
          </p:nvSpPr>
          <p:spPr bwMode="auto">
            <a:xfrm>
              <a:off x="5514703" y="3904429"/>
              <a:ext cx="303180" cy="2159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IN</a:t>
              </a:r>
            </a:p>
          </p:txBody>
        </p:sp>
        <p:sp>
          <p:nvSpPr>
            <p:cNvPr id="230" name="TextBox 114"/>
            <p:cNvSpPr txBox="1">
              <a:spLocks noChangeArrowheads="1"/>
            </p:cNvSpPr>
            <p:nvPr/>
          </p:nvSpPr>
          <p:spPr bwMode="auto">
            <a:xfrm>
              <a:off x="5608163" y="3467867"/>
              <a:ext cx="319055" cy="2159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MI</a:t>
              </a:r>
            </a:p>
          </p:txBody>
        </p:sp>
        <p:sp>
          <p:nvSpPr>
            <p:cNvPr id="231" name="TextBox 115"/>
            <p:cNvSpPr txBox="1">
              <a:spLocks noChangeArrowheads="1"/>
            </p:cNvSpPr>
            <p:nvPr/>
          </p:nvSpPr>
          <p:spPr bwMode="auto">
            <a:xfrm>
              <a:off x="5065295" y="3302767"/>
              <a:ext cx="329287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WI</a:t>
              </a:r>
            </a:p>
          </p:txBody>
        </p:sp>
        <p:sp>
          <p:nvSpPr>
            <p:cNvPr id="232" name="TextBox 116"/>
            <p:cNvSpPr txBox="1">
              <a:spLocks noChangeArrowheads="1"/>
            </p:cNvSpPr>
            <p:nvPr/>
          </p:nvSpPr>
          <p:spPr bwMode="auto">
            <a:xfrm>
              <a:off x="4590683" y="3093217"/>
              <a:ext cx="357150" cy="2159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MN</a:t>
              </a:r>
            </a:p>
          </p:txBody>
        </p:sp>
        <p:sp>
          <p:nvSpPr>
            <p:cNvPr id="233" name="TextBox 117"/>
            <p:cNvSpPr txBox="1">
              <a:spLocks noChangeArrowheads="1"/>
            </p:cNvSpPr>
            <p:nvPr/>
          </p:nvSpPr>
          <p:spPr bwMode="auto">
            <a:xfrm>
              <a:off x="5199274" y="3904429"/>
              <a:ext cx="287307" cy="2159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IL</a:t>
              </a:r>
            </a:p>
          </p:txBody>
        </p:sp>
        <p:sp>
          <p:nvSpPr>
            <p:cNvPr id="234" name="TextBox 118"/>
            <p:cNvSpPr txBox="1">
              <a:spLocks noChangeArrowheads="1"/>
            </p:cNvSpPr>
            <p:nvPr/>
          </p:nvSpPr>
          <p:spPr bwMode="auto">
            <a:xfrm>
              <a:off x="4841495" y="5127540"/>
              <a:ext cx="31290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LA</a:t>
              </a:r>
            </a:p>
          </p:txBody>
        </p:sp>
        <p:sp>
          <p:nvSpPr>
            <p:cNvPr id="235" name="TextBox 119"/>
            <p:cNvSpPr txBox="1">
              <a:spLocks noChangeArrowheads="1"/>
            </p:cNvSpPr>
            <p:nvPr/>
          </p:nvSpPr>
          <p:spPr bwMode="auto">
            <a:xfrm>
              <a:off x="4100195" y="5087117"/>
              <a:ext cx="32573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TX</a:t>
              </a:r>
            </a:p>
          </p:txBody>
        </p:sp>
        <p:sp>
          <p:nvSpPr>
            <p:cNvPr id="236" name="TextBox 120"/>
            <p:cNvSpPr txBox="1">
              <a:spLocks noChangeArrowheads="1"/>
            </p:cNvSpPr>
            <p:nvPr/>
          </p:nvSpPr>
          <p:spPr bwMode="auto">
            <a:xfrm>
              <a:off x="4301787" y="4556892"/>
              <a:ext cx="336515" cy="2159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OK</a:t>
              </a:r>
            </a:p>
          </p:txBody>
        </p:sp>
        <p:sp>
          <p:nvSpPr>
            <p:cNvPr id="237" name="TextBox 121"/>
            <p:cNvSpPr txBox="1">
              <a:spLocks noChangeArrowheads="1"/>
            </p:cNvSpPr>
            <p:nvPr/>
          </p:nvSpPr>
          <p:spPr bwMode="auto">
            <a:xfrm>
              <a:off x="2650959" y="3280542"/>
              <a:ext cx="30689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ID</a:t>
              </a:r>
            </a:p>
          </p:txBody>
        </p:sp>
        <p:sp>
          <p:nvSpPr>
            <p:cNvPr id="238" name="TextBox 122"/>
            <p:cNvSpPr txBox="1">
              <a:spLocks noChangeArrowheads="1"/>
            </p:cNvSpPr>
            <p:nvPr/>
          </p:nvSpPr>
          <p:spPr bwMode="auto">
            <a:xfrm>
              <a:off x="2213423" y="3780604"/>
              <a:ext cx="33855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NV</a:t>
              </a:r>
            </a:p>
          </p:txBody>
        </p:sp>
        <p:sp>
          <p:nvSpPr>
            <p:cNvPr id="239" name="TextBox 123"/>
            <p:cNvSpPr txBox="1">
              <a:spLocks noChangeArrowheads="1"/>
            </p:cNvSpPr>
            <p:nvPr/>
          </p:nvSpPr>
          <p:spPr bwMode="auto">
            <a:xfrm>
              <a:off x="2006502" y="3096840"/>
              <a:ext cx="33855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OR</a:t>
              </a:r>
            </a:p>
          </p:txBody>
        </p:sp>
        <p:sp>
          <p:nvSpPr>
            <p:cNvPr id="240" name="TextBox 124"/>
            <p:cNvSpPr txBox="1">
              <a:spLocks noChangeArrowheads="1"/>
            </p:cNvSpPr>
            <p:nvPr/>
          </p:nvSpPr>
          <p:spPr bwMode="auto">
            <a:xfrm>
              <a:off x="2169997" y="2615379"/>
              <a:ext cx="36420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WA</a:t>
              </a:r>
            </a:p>
          </p:txBody>
        </p:sp>
        <p:sp>
          <p:nvSpPr>
            <p:cNvPr id="241" name="TextBox 125"/>
            <p:cNvSpPr txBox="1">
              <a:spLocks noChangeArrowheads="1"/>
            </p:cNvSpPr>
            <p:nvPr/>
          </p:nvSpPr>
          <p:spPr bwMode="auto">
            <a:xfrm>
              <a:off x="1881270" y="4074288"/>
              <a:ext cx="33855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CA</a:t>
              </a:r>
            </a:p>
          </p:txBody>
        </p:sp>
        <p:sp>
          <p:nvSpPr>
            <p:cNvPr id="242" name="TextBox 126"/>
            <p:cNvSpPr txBox="1">
              <a:spLocks noChangeArrowheads="1"/>
            </p:cNvSpPr>
            <p:nvPr/>
          </p:nvSpPr>
          <p:spPr bwMode="auto">
            <a:xfrm>
              <a:off x="2659935" y="4548946"/>
              <a:ext cx="325079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AZ</a:t>
              </a:r>
            </a:p>
          </p:txBody>
        </p:sp>
        <p:sp>
          <p:nvSpPr>
            <p:cNvPr id="243" name="TextBox 127"/>
            <p:cNvSpPr txBox="1">
              <a:spLocks noChangeArrowheads="1"/>
            </p:cNvSpPr>
            <p:nvPr/>
          </p:nvSpPr>
          <p:spPr bwMode="auto">
            <a:xfrm>
              <a:off x="3265970" y="4669385"/>
              <a:ext cx="357151" cy="2159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NM</a:t>
              </a:r>
            </a:p>
          </p:txBody>
        </p:sp>
        <p:sp>
          <p:nvSpPr>
            <p:cNvPr id="244" name="TextBox 128"/>
            <p:cNvSpPr txBox="1">
              <a:spLocks noChangeArrowheads="1"/>
            </p:cNvSpPr>
            <p:nvPr/>
          </p:nvSpPr>
          <p:spPr bwMode="auto">
            <a:xfrm>
              <a:off x="3417416" y="4034604"/>
              <a:ext cx="33855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CO</a:t>
              </a:r>
            </a:p>
          </p:txBody>
        </p:sp>
        <p:sp>
          <p:nvSpPr>
            <p:cNvPr id="245" name="TextBox 129"/>
            <p:cNvSpPr txBox="1">
              <a:spLocks noChangeArrowheads="1"/>
            </p:cNvSpPr>
            <p:nvPr/>
          </p:nvSpPr>
          <p:spPr bwMode="auto">
            <a:xfrm>
              <a:off x="3266845" y="3467867"/>
              <a:ext cx="353975" cy="2159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WY</a:t>
              </a:r>
            </a:p>
          </p:txBody>
        </p:sp>
        <p:sp>
          <p:nvSpPr>
            <p:cNvPr id="246" name="TextBox 130"/>
            <p:cNvSpPr txBox="1">
              <a:spLocks noChangeArrowheads="1"/>
            </p:cNvSpPr>
            <p:nvPr/>
          </p:nvSpPr>
          <p:spPr bwMode="auto">
            <a:xfrm>
              <a:off x="3187478" y="2875729"/>
              <a:ext cx="342864" cy="2159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MT</a:t>
              </a:r>
            </a:p>
          </p:txBody>
        </p:sp>
        <p:sp>
          <p:nvSpPr>
            <p:cNvPr id="247" name="TextBox 131"/>
            <p:cNvSpPr txBox="1">
              <a:spLocks noChangeArrowheads="1"/>
            </p:cNvSpPr>
            <p:nvPr/>
          </p:nvSpPr>
          <p:spPr bwMode="auto">
            <a:xfrm>
              <a:off x="4027178" y="2894779"/>
              <a:ext cx="341277" cy="2159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ND</a:t>
              </a:r>
            </a:p>
          </p:txBody>
        </p:sp>
        <p:sp>
          <p:nvSpPr>
            <p:cNvPr id="248" name="TextBox 132"/>
            <p:cNvSpPr txBox="1">
              <a:spLocks noChangeArrowheads="1"/>
            </p:cNvSpPr>
            <p:nvPr/>
          </p:nvSpPr>
          <p:spPr bwMode="auto">
            <a:xfrm>
              <a:off x="4027178" y="3290067"/>
              <a:ext cx="33384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SD</a:t>
              </a:r>
            </a:p>
          </p:txBody>
        </p:sp>
        <p:sp>
          <p:nvSpPr>
            <p:cNvPr id="249" name="TextBox 133"/>
            <p:cNvSpPr txBox="1">
              <a:spLocks noChangeArrowheads="1"/>
            </p:cNvSpPr>
            <p:nvPr/>
          </p:nvSpPr>
          <p:spPr bwMode="auto">
            <a:xfrm>
              <a:off x="4744654" y="3655192"/>
              <a:ext cx="30008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IA</a:t>
              </a:r>
            </a:p>
          </p:txBody>
        </p:sp>
        <p:sp>
          <p:nvSpPr>
            <p:cNvPr id="250" name="TextBox 134"/>
            <p:cNvSpPr txBox="1">
              <a:spLocks noChangeArrowheads="1"/>
            </p:cNvSpPr>
            <p:nvPr/>
          </p:nvSpPr>
          <p:spPr bwMode="auto">
            <a:xfrm>
              <a:off x="2773184" y="3885379"/>
              <a:ext cx="325404" cy="2159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UT</a:t>
              </a:r>
            </a:p>
          </p:txBody>
        </p:sp>
        <p:sp>
          <p:nvSpPr>
            <p:cNvPr id="251" name="TextBox 135"/>
            <p:cNvSpPr txBox="1">
              <a:spLocks noChangeArrowheads="1"/>
            </p:cNvSpPr>
            <p:nvPr/>
          </p:nvSpPr>
          <p:spPr bwMode="auto">
            <a:xfrm>
              <a:off x="6236748" y="5466529"/>
              <a:ext cx="31290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FL</a:t>
              </a:r>
            </a:p>
          </p:txBody>
        </p:sp>
        <p:sp>
          <p:nvSpPr>
            <p:cNvPr id="252" name="TextBox 136"/>
            <p:cNvSpPr txBox="1">
              <a:spLocks noChangeArrowheads="1"/>
            </p:cNvSpPr>
            <p:nvPr/>
          </p:nvSpPr>
          <p:spPr bwMode="auto">
            <a:xfrm>
              <a:off x="4836719" y="4639442"/>
              <a:ext cx="325404" cy="2159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AR</a:t>
              </a:r>
            </a:p>
          </p:txBody>
        </p:sp>
        <p:sp>
          <p:nvSpPr>
            <p:cNvPr id="253" name="TextBox 137"/>
            <p:cNvSpPr txBox="1">
              <a:spLocks noChangeArrowheads="1"/>
            </p:cNvSpPr>
            <p:nvPr/>
          </p:nvSpPr>
          <p:spPr bwMode="auto">
            <a:xfrm>
              <a:off x="4798623" y="4155254"/>
              <a:ext cx="355563" cy="2159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MO</a:t>
              </a:r>
            </a:p>
          </p:txBody>
        </p:sp>
        <p:sp>
          <p:nvSpPr>
            <p:cNvPr id="254" name="TextBox 138"/>
            <p:cNvSpPr txBox="1">
              <a:spLocks noChangeArrowheads="1"/>
            </p:cNvSpPr>
            <p:nvPr/>
          </p:nvSpPr>
          <p:spPr bwMode="auto">
            <a:xfrm>
              <a:off x="5178799" y="4874392"/>
              <a:ext cx="34125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MS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/>
              </a:endParaRPr>
            </a:p>
          </p:txBody>
        </p:sp>
        <p:sp>
          <p:nvSpPr>
            <p:cNvPr id="255" name="TextBox 139"/>
            <p:cNvSpPr txBox="1">
              <a:spLocks noChangeArrowheads="1"/>
            </p:cNvSpPr>
            <p:nvPr/>
          </p:nvSpPr>
          <p:spPr bwMode="auto">
            <a:xfrm>
              <a:off x="5525623" y="4887092"/>
              <a:ext cx="315879" cy="2159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AL</a:t>
              </a:r>
            </a:p>
          </p:txBody>
        </p:sp>
        <p:sp>
          <p:nvSpPr>
            <p:cNvPr id="256" name="TextBox 140"/>
            <p:cNvSpPr txBox="1">
              <a:spLocks noChangeArrowheads="1"/>
            </p:cNvSpPr>
            <p:nvPr/>
          </p:nvSpPr>
          <p:spPr bwMode="auto">
            <a:xfrm>
              <a:off x="4128767" y="3717104"/>
              <a:ext cx="330165" cy="2159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NE</a:t>
              </a:r>
            </a:p>
          </p:txBody>
        </p:sp>
        <p:sp>
          <p:nvSpPr>
            <p:cNvPr id="257" name="TextBox 141"/>
            <p:cNvSpPr txBox="1">
              <a:spLocks noChangeArrowheads="1"/>
            </p:cNvSpPr>
            <p:nvPr/>
          </p:nvSpPr>
          <p:spPr bwMode="auto">
            <a:xfrm>
              <a:off x="4185911" y="4155254"/>
              <a:ext cx="32588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KS</a:t>
              </a:r>
            </a:p>
          </p:txBody>
        </p:sp>
        <p:sp>
          <p:nvSpPr>
            <p:cNvPr id="258" name="TextBox 153"/>
            <p:cNvSpPr txBox="1">
              <a:spLocks noChangeArrowheads="1"/>
            </p:cNvSpPr>
            <p:nvPr/>
          </p:nvSpPr>
          <p:spPr bwMode="auto">
            <a:xfrm>
              <a:off x="1945389" y="5141092"/>
              <a:ext cx="323816" cy="2159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AK</a:t>
              </a:r>
            </a:p>
          </p:txBody>
        </p:sp>
        <p:sp>
          <p:nvSpPr>
            <p:cNvPr id="158" name="TextBox 107"/>
            <p:cNvSpPr txBox="1">
              <a:spLocks noChangeArrowheads="1"/>
            </p:cNvSpPr>
            <p:nvPr/>
          </p:nvSpPr>
          <p:spPr bwMode="auto">
            <a:xfrm>
              <a:off x="2920937" y="5580829"/>
              <a:ext cx="307975" cy="2159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HI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499541" y="1996774"/>
            <a:ext cx="91440" cy="914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2EB9EFE8-F851-4DE2-8323-E86CC715EE91}"/>
              </a:ext>
            </a:extLst>
          </p:cNvPr>
          <p:cNvGrpSpPr/>
          <p:nvPr/>
        </p:nvGrpSpPr>
        <p:grpSpPr>
          <a:xfrm>
            <a:off x="403412" y="0"/>
            <a:ext cx="2648013" cy="503434"/>
            <a:chOff x="403412" y="0"/>
            <a:chExt cx="2648013" cy="503434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FB603C24-3728-4FEE-A8C3-5AB5F5FE34D8}"/>
                </a:ext>
              </a:extLst>
            </p:cNvPr>
            <p:cNvSpPr/>
            <p:nvPr/>
          </p:nvSpPr>
          <p:spPr>
            <a:xfrm>
              <a:off x="403412" y="0"/>
              <a:ext cx="2648013" cy="503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4" name="Picture 133" descr="A close up of a sign&#10;&#10;Description automatically generated">
              <a:extLst>
                <a:ext uri="{FF2B5EF4-FFF2-40B4-BE49-F238E27FC236}">
                  <a16:creationId xmlns:a16="http://schemas.microsoft.com/office/drawing/2014/main" id="{36BDAA50-7FE4-461D-9101-B9E931057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412" y="60065"/>
              <a:ext cx="1695236" cy="443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2540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"/>
          <p:cNvSpPr txBox="1">
            <a:spLocks noGrp="1"/>
          </p:cNvSpPr>
          <p:nvPr>
            <p:ph type="ctrTitle"/>
          </p:nvPr>
        </p:nvSpPr>
        <p:spPr>
          <a:xfrm>
            <a:off x="403412" y="1122363"/>
            <a:ext cx="8447980" cy="111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Roadmap</a:t>
            </a:r>
            <a:endParaRPr/>
          </a:p>
        </p:txBody>
      </p:sp>
      <p:cxnSp>
        <p:nvCxnSpPr>
          <p:cNvPr id="50" name="Google Shape;50;p2"/>
          <p:cNvCxnSpPr/>
          <p:nvPr/>
        </p:nvCxnSpPr>
        <p:spPr>
          <a:xfrm rot="10800000">
            <a:off x="1032097" y="2021161"/>
            <a:ext cx="0" cy="9144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" name="Google Shape;51;p2"/>
          <p:cNvSpPr/>
          <p:nvPr/>
        </p:nvSpPr>
        <p:spPr>
          <a:xfrm>
            <a:off x="941536" y="2403086"/>
            <a:ext cx="181122" cy="18288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</a:pPr>
            <a:endParaRPr sz="18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941536" y="1915795"/>
            <a:ext cx="181122" cy="182880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</a:pPr>
            <a:endParaRPr sz="18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1152401" y="1825257"/>
            <a:ext cx="4153024" cy="13233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Overview of </a:t>
            </a:r>
            <a:r>
              <a:rPr lang="en-US" sz="1600" dirty="0">
                <a:latin typeface="Georgia"/>
                <a:ea typeface="Georgia"/>
                <a:cs typeface="Georgia"/>
                <a:sym typeface="Georgia"/>
              </a:rPr>
              <a:t>US presidential elections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2020 primary in review </a:t>
            </a:r>
            <a:endParaRPr sz="16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>
              <a:buSzPts val="1600"/>
            </a:pPr>
            <a:r>
              <a:rPr lang="en-US" sz="1600" dirty="0">
                <a:latin typeface="Georgia"/>
                <a:ea typeface="Georgia"/>
                <a:cs typeface="Georgia"/>
                <a:sym typeface="Georgia"/>
              </a:rPr>
              <a:t>Convention overview</a:t>
            </a:r>
          </a:p>
        </p:txBody>
      </p:sp>
      <p:sp>
        <p:nvSpPr>
          <p:cNvPr id="54" name="Google Shape;54;p2"/>
          <p:cNvSpPr/>
          <p:nvPr/>
        </p:nvSpPr>
        <p:spPr>
          <a:xfrm>
            <a:off x="941536" y="2881182"/>
            <a:ext cx="181122" cy="182880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</a:pPr>
            <a:endParaRPr sz="18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3B25C65-FD88-4A50-A46F-C8B6CFDF375B}"/>
              </a:ext>
            </a:extLst>
          </p:cNvPr>
          <p:cNvGrpSpPr/>
          <p:nvPr/>
        </p:nvGrpSpPr>
        <p:grpSpPr>
          <a:xfrm>
            <a:off x="403412" y="0"/>
            <a:ext cx="2648013" cy="503434"/>
            <a:chOff x="403412" y="0"/>
            <a:chExt cx="2648013" cy="50343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4DF1C6C-E33A-49E7-B73C-7F2F21982555}"/>
                </a:ext>
              </a:extLst>
            </p:cNvPr>
            <p:cNvSpPr/>
            <p:nvPr/>
          </p:nvSpPr>
          <p:spPr>
            <a:xfrm>
              <a:off x="403412" y="0"/>
              <a:ext cx="2648013" cy="503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close up of a sign&#10;&#10;Description automatically generated">
              <a:extLst>
                <a:ext uri="{FF2B5EF4-FFF2-40B4-BE49-F238E27FC236}">
                  <a16:creationId xmlns:a16="http://schemas.microsoft.com/office/drawing/2014/main" id="{B196F65A-BF65-4B50-AA34-CC7B6E5A3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412" y="60065"/>
              <a:ext cx="1695236" cy="443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772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Freeform 26"/>
          <p:cNvSpPr>
            <a:spLocks/>
          </p:cNvSpPr>
          <p:nvPr/>
        </p:nvSpPr>
        <p:spPr bwMode="auto">
          <a:xfrm>
            <a:off x="1800148" y="4972817"/>
            <a:ext cx="873034" cy="701675"/>
          </a:xfrm>
          <a:custGeom>
            <a:avLst/>
            <a:gdLst>
              <a:gd name="T0" fmla="*/ 913852 w 450"/>
              <a:gd name="T1" fmla="*/ 622508 h 356"/>
              <a:gd name="T2" fmla="*/ 840492 w 450"/>
              <a:gd name="T3" fmla="*/ 565916 h 356"/>
              <a:gd name="T4" fmla="*/ 773421 w 450"/>
              <a:gd name="T5" fmla="*/ 507229 h 356"/>
              <a:gd name="T6" fmla="*/ 714733 w 450"/>
              <a:gd name="T7" fmla="*/ 528188 h 356"/>
              <a:gd name="T8" fmla="*/ 641373 w 450"/>
              <a:gd name="T9" fmla="*/ 496749 h 356"/>
              <a:gd name="T10" fmla="*/ 563822 w 450"/>
              <a:gd name="T11" fmla="*/ 301822 h 356"/>
              <a:gd name="T12" fmla="*/ 503038 w 450"/>
              <a:gd name="T13" fmla="*/ 46112 h 356"/>
              <a:gd name="T14" fmla="*/ 459022 w 450"/>
              <a:gd name="T15" fmla="*/ 35632 h 356"/>
              <a:gd name="T16" fmla="*/ 396142 w 450"/>
              <a:gd name="T17" fmla="*/ 35632 h 356"/>
              <a:gd name="T18" fmla="*/ 337455 w 450"/>
              <a:gd name="T19" fmla="*/ 29344 h 356"/>
              <a:gd name="T20" fmla="*/ 291343 w 450"/>
              <a:gd name="T21" fmla="*/ 10480 h 356"/>
              <a:gd name="T22" fmla="*/ 241039 w 450"/>
              <a:gd name="T23" fmla="*/ 0 h 356"/>
              <a:gd name="T24" fmla="*/ 184447 w 450"/>
              <a:gd name="T25" fmla="*/ 18864 h 356"/>
              <a:gd name="T26" fmla="*/ 127855 w 450"/>
              <a:gd name="T27" fmla="*/ 33536 h 356"/>
              <a:gd name="T28" fmla="*/ 88032 w 450"/>
              <a:gd name="T29" fmla="*/ 98511 h 356"/>
              <a:gd name="T30" fmla="*/ 62880 w 450"/>
              <a:gd name="T31" fmla="*/ 127855 h 356"/>
              <a:gd name="T32" fmla="*/ 104800 w 450"/>
              <a:gd name="T33" fmla="*/ 190735 h 356"/>
              <a:gd name="T34" fmla="*/ 134143 w 450"/>
              <a:gd name="T35" fmla="*/ 236846 h 356"/>
              <a:gd name="T36" fmla="*/ 96416 w 450"/>
              <a:gd name="T37" fmla="*/ 215887 h 356"/>
              <a:gd name="T38" fmla="*/ 37728 w 450"/>
              <a:gd name="T39" fmla="*/ 224270 h 356"/>
              <a:gd name="T40" fmla="*/ 10480 w 450"/>
              <a:gd name="T41" fmla="*/ 253614 h 356"/>
              <a:gd name="T42" fmla="*/ 27248 w 450"/>
              <a:gd name="T43" fmla="*/ 295534 h 356"/>
              <a:gd name="T44" fmla="*/ 58688 w 450"/>
              <a:gd name="T45" fmla="*/ 316494 h 356"/>
              <a:gd name="T46" fmla="*/ 125759 w 450"/>
              <a:gd name="T47" fmla="*/ 314398 h 356"/>
              <a:gd name="T48" fmla="*/ 138335 w 450"/>
              <a:gd name="T49" fmla="*/ 350030 h 356"/>
              <a:gd name="T50" fmla="*/ 96416 w 450"/>
              <a:gd name="T51" fmla="*/ 362606 h 356"/>
              <a:gd name="T52" fmla="*/ 67072 w 450"/>
              <a:gd name="T53" fmla="*/ 375181 h 356"/>
              <a:gd name="T54" fmla="*/ 46112 w 450"/>
              <a:gd name="T55" fmla="*/ 398237 h 356"/>
              <a:gd name="T56" fmla="*/ 8384 w 450"/>
              <a:gd name="T57" fmla="*/ 444349 h 356"/>
              <a:gd name="T58" fmla="*/ 23056 w 450"/>
              <a:gd name="T59" fmla="*/ 496749 h 356"/>
              <a:gd name="T60" fmla="*/ 46112 w 450"/>
              <a:gd name="T61" fmla="*/ 542860 h 356"/>
              <a:gd name="T62" fmla="*/ 88032 w 450"/>
              <a:gd name="T63" fmla="*/ 570108 h 356"/>
              <a:gd name="T64" fmla="*/ 134143 w 450"/>
              <a:gd name="T65" fmla="*/ 599452 h 356"/>
              <a:gd name="T66" fmla="*/ 167679 w 450"/>
              <a:gd name="T67" fmla="*/ 616220 h 356"/>
              <a:gd name="T68" fmla="*/ 209599 w 450"/>
              <a:gd name="T69" fmla="*/ 612028 h 356"/>
              <a:gd name="T70" fmla="*/ 167679 w 450"/>
              <a:gd name="T71" fmla="*/ 702155 h 356"/>
              <a:gd name="T72" fmla="*/ 115280 w 450"/>
              <a:gd name="T73" fmla="*/ 727307 h 356"/>
              <a:gd name="T74" fmla="*/ 150911 w 450"/>
              <a:gd name="T75" fmla="*/ 739883 h 356"/>
              <a:gd name="T76" fmla="*/ 211695 w 450"/>
              <a:gd name="T77" fmla="*/ 697963 h 356"/>
              <a:gd name="T78" fmla="*/ 245231 w 450"/>
              <a:gd name="T79" fmla="*/ 670716 h 356"/>
              <a:gd name="T80" fmla="*/ 289247 w 450"/>
              <a:gd name="T81" fmla="*/ 639276 h 356"/>
              <a:gd name="T82" fmla="*/ 310207 w 450"/>
              <a:gd name="T83" fmla="*/ 616220 h 356"/>
              <a:gd name="T84" fmla="*/ 301823 w 450"/>
              <a:gd name="T85" fmla="*/ 574300 h 356"/>
              <a:gd name="T86" fmla="*/ 343743 w 450"/>
              <a:gd name="T87" fmla="*/ 505133 h 356"/>
              <a:gd name="T88" fmla="*/ 356318 w 450"/>
              <a:gd name="T89" fmla="*/ 519805 h 356"/>
              <a:gd name="T90" fmla="*/ 341647 w 450"/>
              <a:gd name="T91" fmla="*/ 580588 h 356"/>
              <a:gd name="T92" fmla="*/ 389854 w 450"/>
              <a:gd name="T93" fmla="*/ 557532 h 356"/>
              <a:gd name="T94" fmla="*/ 427582 w 450"/>
              <a:gd name="T95" fmla="*/ 534476 h 356"/>
              <a:gd name="T96" fmla="*/ 433870 w 450"/>
              <a:gd name="T97" fmla="*/ 500941 h 356"/>
              <a:gd name="T98" fmla="*/ 492558 w 450"/>
              <a:gd name="T99" fmla="*/ 509325 h 356"/>
              <a:gd name="T100" fmla="*/ 557534 w 450"/>
              <a:gd name="T101" fmla="*/ 519805 h 356"/>
              <a:gd name="T102" fmla="*/ 630893 w 450"/>
              <a:gd name="T103" fmla="*/ 523996 h 356"/>
              <a:gd name="T104" fmla="*/ 687485 w 450"/>
              <a:gd name="T105" fmla="*/ 544956 h 356"/>
              <a:gd name="T106" fmla="*/ 731501 w 450"/>
              <a:gd name="T107" fmla="*/ 568012 h 356"/>
              <a:gd name="T108" fmla="*/ 765037 w 450"/>
              <a:gd name="T109" fmla="*/ 551244 h 356"/>
              <a:gd name="T110" fmla="*/ 832108 w 450"/>
              <a:gd name="T111" fmla="*/ 593164 h 356"/>
              <a:gd name="T112" fmla="*/ 882412 w 450"/>
              <a:gd name="T113" fmla="*/ 635084 h 356"/>
              <a:gd name="T114" fmla="*/ 928524 w 450"/>
              <a:gd name="T115" fmla="*/ 679099 h 35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50" h="356">
                <a:moveTo>
                  <a:pt x="443" y="324"/>
                </a:moveTo>
                <a:lnTo>
                  <a:pt x="445" y="323"/>
                </a:lnTo>
                <a:lnTo>
                  <a:pt x="449" y="318"/>
                </a:lnTo>
                <a:lnTo>
                  <a:pt x="450" y="311"/>
                </a:lnTo>
                <a:lnTo>
                  <a:pt x="444" y="303"/>
                </a:lnTo>
                <a:lnTo>
                  <a:pt x="436" y="297"/>
                </a:lnTo>
                <a:lnTo>
                  <a:pt x="430" y="294"/>
                </a:lnTo>
                <a:lnTo>
                  <a:pt x="427" y="293"/>
                </a:lnTo>
                <a:lnTo>
                  <a:pt x="422" y="290"/>
                </a:lnTo>
                <a:lnTo>
                  <a:pt x="417" y="285"/>
                </a:lnTo>
                <a:lnTo>
                  <a:pt x="407" y="278"/>
                </a:lnTo>
                <a:lnTo>
                  <a:pt x="401" y="270"/>
                </a:lnTo>
                <a:lnTo>
                  <a:pt x="396" y="263"/>
                </a:lnTo>
                <a:lnTo>
                  <a:pt x="394" y="259"/>
                </a:lnTo>
                <a:lnTo>
                  <a:pt x="389" y="255"/>
                </a:lnTo>
                <a:lnTo>
                  <a:pt x="383" y="250"/>
                </a:lnTo>
                <a:lnTo>
                  <a:pt x="376" y="245"/>
                </a:lnTo>
                <a:lnTo>
                  <a:pt x="369" y="242"/>
                </a:lnTo>
                <a:lnTo>
                  <a:pt x="364" y="239"/>
                </a:lnTo>
                <a:lnTo>
                  <a:pt x="359" y="237"/>
                </a:lnTo>
                <a:lnTo>
                  <a:pt x="356" y="237"/>
                </a:lnTo>
                <a:lnTo>
                  <a:pt x="352" y="241"/>
                </a:lnTo>
                <a:lnTo>
                  <a:pt x="346" y="247"/>
                </a:lnTo>
                <a:lnTo>
                  <a:pt x="341" y="252"/>
                </a:lnTo>
                <a:lnTo>
                  <a:pt x="335" y="255"/>
                </a:lnTo>
                <a:lnTo>
                  <a:pt x="329" y="251"/>
                </a:lnTo>
                <a:lnTo>
                  <a:pt x="323" y="244"/>
                </a:lnTo>
                <a:lnTo>
                  <a:pt x="318" y="239"/>
                </a:lnTo>
                <a:lnTo>
                  <a:pt x="312" y="236"/>
                </a:lnTo>
                <a:lnTo>
                  <a:pt x="306" y="237"/>
                </a:lnTo>
                <a:lnTo>
                  <a:pt x="299" y="240"/>
                </a:lnTo>
                <a:lnTo>
                  <a:pt x="293" y="240"/>
                </a:lnTo>
                <a:lnTo>
                  <a:pt x="290" y="236"/>
                </a:lnTo>
                <a:lnTo>
                  <a:pt x="285" y="218"/>
                </a:lnTo>
                <a:lnTo>
                  <a:pt x="277" y="182"/>
                </a:lnTo>
                <a:lnTo>
                  <a:pt x="269" y="144"/>
                </a:lnTo>
                <a:lnTo>
                  <a:pt x="263" y="118"/>
                </a:lnTo>
                <a:lnTo>
                  <a:pt x="258" y="93"/>
                </a:lnTo>
                <a:lnTo>
                  <a:pt x="251" y="61"/>
                </a:lnTo>
                <a:lnTo>
                  <a:pt x="244" y="34"/>
                </a:lnTo>
                <a:lnTo>
                  <a:pt x="242" y="22"/>
                </a:lnTo>
                <a:lnTo>
                  <a:pt x="240" y="22"/>
                </a:lnTo>
                <a:lnTo>
                  <a:pt x="237" y="22"/>
                </a:lnTo>
                <a:lnTo>
                  <a:pt x="233" y="22"/>
                </a:lnTo>
                <a:lnTo>
                  <a:pt x="229" y="21"/>
                </a:lnTo>
                <a:lnTo>
                  <a:pt x="225" y="19"/>
                </a:lnTo>
                <a:lnTo>
                  <a:pt x="222" y="17"/>
                </a:lnTo>
                <a:lnTo>
                  <a:pt x="219" y="17"/>
                </a:lnTo>
                <a:lnTo>
                  <a:pt x="213" y="17"/>
                </a:lnTo>
                <a:lnTo>
                  <a:pt x="209" y="17"/>
                </a:lnTo>
                <a:lnTo>
                  <a:pt x="205" y="17"/>
                </a:lnTo>
                <a:lnTo>
                  <a:pt x="200" y="17"/>
                </a:lnTo>
                <a:lnTo>
                  <a:pt x="194" y="17"/>
                </a:lnTo>
                <a:lnTo>
                  <a:pt x="189" y="17"/>
                </a:lnTo>
                <a:lnTo>
                  <a:pt x="183" y="17"/>
                </a:lnTo>
                <a:lnTo>
                  <a:pt x="178" y="16"/>
                </a:lnTo>
                <a:lnTo>
                  <a:pt x="174" y="15"/>
                </a:lnTo>
                <a:lnTo>
                  <a:pt x="168" y="13"/>
                </a:lnTo>
                <a:lnTo>
                  <a:pt x="164" y="13"/>
                </a:lnTo>
                <a:lnTo>
                  <a:pt x="161" y="14"/>
                </a:lnTo>
                <a:lnTo>
                  <a:pt x="157" y="15"/>
                </a:lnTo>
                <a:lnTo>
                  <a:pt x="154" y="15"/>
                </a:lnTo>
                <a:lnTo>
                  <a:pt x="152" y="13"/>
                </a:lnTo>
                <a:lnTo>
                  <a:pt x="149" y="11"/>
                </a:lnTo>
                <a:lnTo>
                  <a:pt x="144" y="7"/>
                </a:lnTo>
                <a:lnTo>
                  <a:pt x="139" y="5"/>
                </a:lnTo>
                <a:lnTo>
                  <a:pt x="139" y="2"/>
                </a:lnTo>
                <a:lnTo>
                  <a:pt x="138" y="2"/>
                </a:lnTo>
                <a:lnTo>
                  <a:pt x="133" y="2"/>
                </a:lnTo>
                <a:lnTo>
                  <a:pt x="126" y="2"/>
                </a:lnTo>
                <a:lnTo>
                  <a:pt x="121" y="1"/>
                </a:lnTo>
                <a:lnTo>
                  <a:pt x="115" y="0"/>
                </a:lnTo>
                <a:lnTo>
                  <a:pt x="111" y="1"/>
                </a:lnTo>
                <a:lnTo>
                  <a:pt x="108" y="4"/>
                </a:lnTo>
                <a:lnTo>
                  <a:pt x="106" y="5"/>
                </a:lnTo>
                <a:lnTo>
                  <a:pt x="101" y="6"/>
                </a:lnTo>
                <a:lnTo>
                  <a:pt x="95" y="7"/>
                </a:lnTo>
                <a:lnTo>
                  <a:pt x="88" y="9"/>
                </a:lnTo>
                <a:lnTo>
                  <a:pt x="83" y="12"/>
                </a:lnTo>
                <a:lnTo>
                  <a:pt x="78" y="14"/>
                </a:lnTo>
                <a:lnTo>
                  <a:pt x="73" y="15"/>
                </a:lnTo>
                <a:lnTo>
                  <a:pt x="68" y="15"/>
                </a:lnTo>
                <a:lnTo>
                  <a:pt x="64" y="14"/>
                </a:lnTo>
                <a:lnTo>
                  <a:pt x="61" y="16"/>
                </a:lnTo>
                <a:lnTo>
                  <a:pt x="60" y="23"/>
                </a:lnTo>
                <a:lnTo>
                  <a:pt x="58" y="32"/>
                </a:lnTo>
                <a:lnTo>
                  <a:pt x="58" y="40"/>
                </a:lnTo>
                <a:lnTo>
                  <a:pt x="55" y="45"/>
                </a:lnTo>
                <a:lnTo>
                  <a:pt x="49" y="47"/>
                </a:lnTo>
                <a:lnTo>
                  <a:pt x="42" y="47"/>
                </a:lnTo>
                <a:lnTo>
                  <a:pt x="38" y="49"/>
                </a:lnTo>
                <a:lnTo>
                  <a:pt x="34" y="50"/>
                </a:lnTo>
                <a:lnTo>
                  <a:pt x="31" y="52"/>
                </a:lnTo>
                <a:lnTo>
                  <a:pt x="28" y="54"/>
                </a:lnTo>
                <a:lnTo>
                  <a:pt x="28" y="58"/>
                </a:lnTo>
                <a:lnTo>
                  <a:pt x="30" y="61"/>
                </a:lnTo>
                <a:lnTo>
                  <a:pt x="32" y="65"/>
                </a:lnTo>
                <a:lnTo>
                  <a:pt x="36" y="68"/>
                </a:lnTo>
                <a:lnTo>
                  <a:pt x="41" y="73"/>
                </a:lnTo>
                <a:lnTo>
                  <a:pt x="46" y="78"/>
                </a:lnTo>
                <a:lnTo>
                  <a:pt x="48" y="85"/>
                </a:lnTo>
                <a:lnTo>
                  <a:pt x="50" y="91"/>
                </a:lnTo>
                <a:lnTo>
                  <a:pt x="55" y="92"/>
                </a:lnTo>
                <a:lnTo>
                  <a:pt x="58" y="93"/>
                </a:lnTo>
                <a:lnTo>
                  <a:pt x="61" y="97"/>
                </a:lnTo>
                <a:lnTo>
                  <a:pt x="63" y="103"/>
                </a:lnTo>
                <a:lnTo>
                  <a:pt x="64" y="110"/>
                </a:lnTo>
                <a:lnTo>
                  <a:pt x="64" y="113"/>
                </a:lnTo>
                <a:lnTo>
                  <a:pt x="61" y="115"/>
                </a:lnTo>
                <a:lnTo>
                  <a:pt x="57" y="114"/>
                </a:lnTo>
                <a:lnTo>
                  <a:pt x="54" y="112"/>
                </a:lnTo>
                <a:lnTo>
                  <a:pt x="50" y="110"/>
                </a:lnTo>
                <a:lnTo>
                  <a:pt x="48" y="106"/>
                </a:lnTo>
                <a:lnTo>
                  <a:pt x="46" y="103"/>
                </a:lnTo>
                <a:lnTo>
                  <a:pt x="45" y="100"/>
                </a:lnTo>
                <a:lnTo>
                  <a:pt x="42" y="99"/>
                </a:lnTo>
                <a:lnTo>
                  <a:pt x="38" y="100"/>
                </a:lnTo>
                <a:lnTo>
                  <a:pt x="31" y="103"/>
                </a:lnTo>
                <a:lnTo>
                  <a:pt x="25" y="105"/>
                </a:lnTo>
                <a:lnTo>
                  <a:pt x="18" y="107"/>
                </a:lnTo>
                <a:lnTo>
                  <a:pt x="11" y="110"/>
                </a:lnTo>
                <a:lnTo>
                  <a:pt x="5" y="111"/>
                </a:lnTo>
                <a:lnTo>
                  <a:pt x="1" y="114"/>
                </a:lnTo>
                <a:lnTo>
                  <a:pt x="0" y="116"/>
                </a:lnTo>
                <a:lnTo>
                  <a:pt x="1" y="119"/>
                </a:lnTo>
                <a:lnTo>
                  <a:pt x="5" y="121"/>
                </a:lnTo>
                <a:lnTo>
                  <a:pt x="10" y="123"/>
                </a:lnTo>
                <a:lnTo>
                  <a:pt x="15" y="126"/>
                </a:lnTo>
                <a:lnTo>
                  <a:pt x="15" y="129"/>
                </a:lnTo>
                <a:lnTo>
                  <a:pt x="12" y="134"/>
                </a:lnTo>
                <a:lnTo>
                  <a:pt x="12" y="137"/>
                </a:lnTo>
                <a:lnTo>
                  <a:pt x="13" y="141"/>
                </a:lnTo>
                <a:lnTo>
                  <a:pt x="16" y="146"/>
                </a:lnTo>
                <a:lnTo>
                  <a:pt x="17" y="151"/>
                </a:lnTo>
                <a:lnTo>
                  <a:pt x="18" y="154"/>
                </a:lnTo>
                <a:lnTo>
                  <a:pt x="20" y="156"/>
                </a:lnTo>
                <a:lnTo>
                  <a:pt x="24" y="153"/>
                </a:lnTo>
                <a:lnTo>
                  <a:pt x="28" y="151"/>
                </a:lnTo>
                <a:lnTo>
                  <a:pt x="33" y="150"/>
                </a:lnTo>
                <a:lnTo>
                  <a:pt x="36" y="149"/>
                </a:lnTo>
                <a:lnTo>
                  <a:pt x="41" y="150"/>
                </a:lnTo>
                <a:lnTo>
                  <a:pt x="47" y="151"/>
                </a:lnTo>
                <a:lnTo>
                  <a:pt x="53" y="150"/>
                </a:lnTo>
                <a:lnTo>
                  <a:pt x="60" y="150"/>
                </a:lnTo>
                <a:lnTo>
                  <a:pt x="64" y="150"/>
                </a:lnTo>
                <a:lnTo>
                  <a:pt x="65" y="152"/>
                </a:lnTo>
                <a:lnTo>
                  <a:pt x="64" y="156"/>
                </a:lnTo>
                <a:lnTo>
                  <a:pt x="63" y="160"/>
                </a:lnTo>
                <a:lnTo>
                  <a:pt x="64" y="164"/>
                </a:lnTo>
                <a:lnTo>
                  <a:pt x="66" y="167"/>
                </a:lnTo>
                <a:lnTo>
                  <a:pt x="65" y="172"/>
                </a:lnTo>
                <a:lnTo>
                  <a:pt x="63" y="175"/>
                </a:lnTo>
                <a:lnTo>
                  <a:pt x="60" y="176"/>
                </a:lnTo>
                <a:lnTo>
                  <a:pt x="55" y="175"/>
                </a:lnTo>
                <a:lnTo>
                  <a:pt x="50" y="174"/>
                </a:lnTo>
                <a:lnTo>
                  <a:pt x="46" y="173"/>
                </a:lnTo>
                <a:lnTo>
                  <a:pt x="45" y="176"/>
                </a:lnTo>
                <a:lnTo>
                  <a:pt x="42" y="180"/>
                </a:lnTo>
                <a:lnTo>
                  <a:pt x="39" y="181"/>
                </a:lnTo>
                <a:lnTo>
                  <a:pt x="34" y="180"/>
                </a:lnTo>
                <a:lnTo>
                  <a:pt x="32" y="179"/>
                </a:lnTo>
                <a:lnTo>
                  <a:pt x="31" y="178"/>
                </a:lnTo>
                <a:lnTo>
                  <a:pt x="28" y="179"/>
                </a:lnTo>
                <a:lnTo>
                  <a:pt x="24" y="181"/>
                </a:lnTo>
                <a:lnTo>
                  <a:pt x="22" y="184"/>
                </a:lnTo>
                <a:lnTo>
                  <a:pt x="22" y="187"/>
                </a:lnTo>
                <a:lnTo>
                  <a:pt x="22" y="190"/>
                </a:lnTo>
                <a:lnTo>
                  <a:pt x="16" y="195"/>
                </a:lnTo>
                <a:lnTo>
                  <a:pt x="9" y="199"/>
                </a:lnTo>
                <a:lnTo>
                  <a:pt x="7" y="202"/>
                </a:lnTo>
                <a:lnTo>
                  <a:pt x="7" y="204"/>
                </a:lnTo>
                <a:lnTo>
                  <a:pt x="5" y="207"/>
                </a:lnTo>
                <a:lnTo>
                  <a:pt x="4" y="212"/>
                </a:lnTo>
                <a:lnTo>
                  <a:pt x="4" y="217"/>
                </a:lnTo>
                <a:lnTo>
                  <a:pt x="5" y="222"/>
                </a:lnTo>
                <a:lnTo>
                  <a:pt x="8" y="226"/>
                </a:lnTo>
                <a:lnTo>
                  <a:pt x="10" y="229"/>
                </a:lnTo>
                <a:lnTo>
                  <a:pt x="11" y="234"/>
                </a:lnTo>
                <a:lnTo>
                  <a:pt x="11" y="237"/>
                </a:lnTo>
                <a:lnTo>
                  <a:pt x="11" y="239"/>
                </a:lnTo>
                <a:lnTo>
                  <a:pt x="15" y="250"/>
                </a:lnTo>
                <a:lnTo>
                  <a:pt x="15" y="251"/>
                </a:lnTo>
                <a:lnTo>
                  <a:pt x="16" y="255"/>
                </a:lnTo>
                <a:lnTo>
                  <a:pt x="18" y="257"/>
                </a:lnTo>
                <a:lnTo>
                  <a:pt x="22" y="259"/>
                </a:lnTo>
                <a:lnTo>
                  <a:pt x="28" y="260"/>
                </a:lnTo>
                <a:lnTo>
                  <a:pt x="35" y="260"/>
                </a:lnTo>
                <a:lnTo>
                  <a:pt x="41" y="260"/>
                </a:lnTo>
                <a:lnTo>
                  <a:pt x="43" y="260"/>
                </a:lnTo>
                <a:lnTo>
                  <a:pt x="43" y="264"/>
                </a:lnTo>
                <a:lnTo>
                  <a:pt x="42" y="272"/>
                </a:lnTo>
                <a:lnTo>
                  <a:pt x="43" y="280"/>
                </a:lnTo>
                <a:lnTo>
                  <a:pt x="45" y="287"/>
                </a:lnTo>
                <a:lnTo>
                  <a:pt x="49" y="288"/>
                </a:lnTo>
                <a:lnTo>
                  <a:pt x="54" y="287"/>
                </a:lnTo>
                <a:lnTo>
                  <a:pt x="60" y="285"/>
                </a:lnTo>
                <a:lnTo>
                  <a:pt x="64" y="286"/>
                </a:lnTo>
                <a:lnTo>
                  <a:pt x="69" y="290"/>
                </a:lnTo>
                <a:lnTo>
                  <a:pt x="73" y="294"/>
                </a:lnTo>
                <a:lnTo>
                  <a:pt x="78" y="298"/>
                </a:lnTo>
                <a:lnTo>
                  <a:pt x="79" y="300"/>
                </a:lnTo>
                <a:lnTo>
                  <a:pt x="79" y="297"/>
                </a:lnTo>
                <a:lnTo>
                  <a:pt x="80" y="294"/>
                </a:lnTo>
                <a:lnTo>
                  <a:pt x="83" y="290"/>
                </a:lnTo>
                <a:lnTo>
                  <a:pt x="86" y="290"/>
                </a:lnTo>
                <a:lnTo>
                  <a:pt x="92" y="290"/>
                </a:lnTo>
                <a:lnTo>
                  <a:pt x="96" y="289"/>
                </a:lnTo>
                <a:lnTo>
                  <a:pt x="100" y="289"/>
                </a:lnTo>
                <a:lnTo>
                  <a:pt x="100" y="292"/>
                </a:lnTo>
                <a:lnTo>
                  <a:pt x="98" y="297"/>
                </a:lnTo>
                <a:lnTo>
                  <a:pt x="96" y="305"/>
                </a:lnTo>
                <a:lnTo>
                  <a:pt x="94" y="315"/>
                </a:lnTo>
                <a:lnTo>
                  <a:pt x="89" y="323"/>
                </a:lnTo>
                <a:lnTo>
                  <a:pt x="84" y="330"/>
                </a:lnTo>
                <a:lnTo>
                  <a:pt x="80" y="335"/>
                </a:lnTo>
                <a:lnTo>
                  <a:pt x="78" y="340"/>
                </a:lnTo>
                <a:lnTo>
                  <a:pt x="75" y="342"/>
                </a:lnTo>
                <a:lnTo>
                  <a:pt x="70" y="342"/>
                </a:lnTo>
                <a:lnTo>
                  <a:pt x="64" y="342"/>
                </a:lnTo>
                <a:lnTo>
                  <a:pt x="58" y="345"/>
                </a:lnTo>
                <a:lnTo>
                  <a:pt x="55" y="347"/>
                </a:lnTo>
                <a:lnTo>
                  <a:pt x="55" y="350"/>
                </a:lnTo>
                <a:lnTo>
                  <a:pt x="57" y="354"/>
                </a:lnTo>
                <a:lnTo>
                  <a:pt x="61" y="356"/>
                </a:lnTo>
                <a:lnTo>
                  <a:pt x="64" y="356"/>
                </a:lnTo>
                <a:lnTo>
                  <a:pt x="68" y="355"/>
                </a:lnTo>
                <a:lnTo>
                  <a:pt x="72" y="353"/>
                </a:lnTo>
                <a:lnTo>
                  <a:pt x="77" y="349"/>
                </a:lnTo>
                <a:lnTo>
                  <a:pt x="84" y="347"/>
                </a:lnTo>
                <a:lnTo>
                  <a:pt x="89" y="343"/>
                </a:lnTo>
                <a:lnTo>
                  <a:pt x="94" y="339"/>
                </a:lnTo>
                <a:lnTo>
                  <a:pt x="98" y="335"/>
                </a:lnTo>
                <a:lnTo>
                  <a:pt x="101" y="333"/>
                </a:lnTo>
                <a:lnTo>
                  <a:pt x="106" y="333"/>
                </a:lnTo>
                <a:lnTo>
                  <a:pt x="109" y="334"/>
                </a:lnTo>
                <a:lnTo>
                  <a:pt x="113" y="333"/>
                </a:lnTo>
                <a:lnTo>
                  <a:pt x="115" y="330"/>
                </a:lnTo>
                <a:lnTo>
                  <a:pt x="116" y="325"/>
                </a:lnTo>
                <a:lnTo>
                  <a:pt x="117" y="320"/>
                </a:lnTo>
                <a:lnTo>
                  <a:pt x="118" y="318"/>
                </a:lnTo>
                <a:lnTo>
                  <a:pt x="121" y="316"/>
                </a:lnTo>
                <a:lnTo>
                  <a:pt x="125" y="312"/>
                </a:lnTo>
                <a:lnTo>
                  <a:pt x="131" y="309"/>
                </a:lnTo>
                <a:lnTo>
                  <a:pt x="136" y="307"/>
                </a:lnTo>
                <a:lnTo>
                  <a:pt x="138" y="305"/>
                </a:lnTo>
                <a:lnTo>
                  <a:pt x="138" y="304"/>
                </a:lnTo>
                <a:lnTo>
                  <a:pt x="137" y="302"/>
                </a:lnTo>
                <a:lnTo>
                  <a:pt x="138" y="300"/>
                </a:lnTo>
                <a:lnTo>
                  <a:pt x="141" y="297"/>
                </a:lnTo>
                <a:lnTo>
                  <a:pt x="145" y="296"/>
                </a:lnTo>
                <a:lnTo>
                  <a:pt x="148" y="294"/>
                </a:lnTo>
                <a:lnTo>
                  <a:pt x="149" y="290"/>
                </a:lnTo>
                <a:lnTo>
                  <a:pt x="148" y="287"/>
                </a:lnTo>
                <a:lnTo>
                  <a:pt x="146" y="283"/>
                </a:lnTo>
                <a:lnTo>
                  <a:pt x="142" y="281"/>
                </a:lnTo>
                <a:lnTo>
                  <a:pt x="142" y="278"/>
                </a:lnTo>
                <a:lnTo>
                  <a:pt x="144" y="274"/>
                </a:lnTo>
                <a:lnTo>
                  <a:pt x="146" y="271"/>
                </a:lnTo>
                <a:lnTo>
                  <a:pt x="148" y="269"/>
                </a:lnTo>
                <a:lnTo>
                  <a:pt x="151" y="265"/>
                </a:lnTo>
                <a:lnTo>
                  <a:pt x="154" y="258"/>
                </a:lnTo>
                <a:lnTo>
                  <a:pt x="159" y="249"/>
                </a:lnTo>
                <a:lnTo>
                  <a:pt x="164" y="241"/>
                </a:lnTo>
                <a:lnTo>
                  <a:pt x="169" y="235"/>
                </a:lnTo>
                <a:lnTo>
                  <a:pt x="175" y="234"/>
                </a:lnTo>
                <a:lnTo>
                  <a:pt x="177" y="236"/>
                </a:lnTo>
                <a:lnTo>
                  <a:pt x="176" y="240"/>
                </a:lnTo>
                <a:lnTo>
                  <a:pt x="174" y="243"/>
                </a:lnTo>
                <a:lnTo>
                  <a:pt x="170" y="248"/>
                </a:lnTo>
                <a:lnTo>
                  <a:pt x="168" y="254"/>
                </a:lnTo>
                <a:lnTo>
                  <a:pt x="167" y="260"/>
                </a:lnTo>
                <a:lnTo>
                  <a:pt x="166" y="267"/>
                </a:lnTo>
                <a:lnTo>
                  <a:pt x="164" y="270"/>
                </a:lnTo>
                <a:lnTo>
                  <a:pt x="163" y="272"/>
                </a:lnTo>
                <a:lnTo>
                  <a:pt x="163" y="277"/>
                </a:lnTo>
                <a:lnTo>
                  <a:pt x="164" y="280"/>
                </a:lnTo>
                <a:lnTo>
                  <a:pt x="168" y="280"/>
                </a:lnTo>
                <a:lnTo>
                  <a:pt x="172" y="277"/>
                </a:lnTo>
                <a:lnTo>
                  <a:pt x="178" y="273"/>
                </a:lnTo>
                <a:lnTo>
                  <a:pt x="183" y="270"/>
                </a:lnTo>
                <a:lnTo>
                  <a:pt x="186" y="266"/>
                </a:lnTo>
                <a:lnTo>
                  <a:pt x="189" y="264"/>
                </a:lnTo>
                <a:lnTo>
                  <a:pt x="189" y="263"/>
                </a:lnTo>
                <a:lnTo>
                  <a:pt x="191" y="260"/>
                </a:lnTo>
                <a:lnTo>
                  <a:pt x="194" y="260"/>
                </a:lnTo>
                <a:lnTo>
                  <a:pt x="199" y="259"/>
                </a:lnTo>
                <a:lnTo>
                  <a:pt x="204" y="255"/>
                </a:lnTo>
                <a:lnTo>
                  <a:pt x="206" y="251"/>
                </a:lnTo>
                <a:lnTo>
                  <a:pt x="207" y="250"/>
                </a:lnTo>
                <a:lnTo>
                  <a:pt x="206" y="249"/>
                </a:lnTo>
                <a:lnTo>
                  <a:pt x="204" y="245"/>
                </a:lnTo>
                <a:lnTo>
                  <a:pt x="204" y="242"/>
                </a:lnTo>
                <a:lnTo>
                  <a:pt x="207" y="239"/>
                </a:lnTo>
                <a:lnTo>
                  <a:pt x="213" y="237"/>
                </a:lnTo>
                <a:lnTo>
                  <a:pt x="219" y="237"/>
                </a:lnTo>
                <a:lnTo>
                  <a:pt x="223" y="239"/>
                </a:lnTo>
                <a:lnTo>
                  <a:pt x="227" y="240"/>
                </a:lnTo>
                <a:lnTo>
                  <a:pt x="230" y="242"/>
                </a:lnTo>
                <a:lnTo>
                  <a:pt x="235" y="243"/>
                </a:lnTo>
                <a:lnTo>
                  <a:pt x="242" y="245"/>
                </a:lnTo>
                <a:lnTo>
                  <a:pt x="250" y="248"/>
                </a:lnTo>
                <a:lnTo>
                  <a:pt x="257" y="249"/>
                </a:lnTo>
                <a:lnTo>
                  <a:pt x="260" y="249"/>
                </a:lnTo>
                <a:lnTo>
                  <a:pt x="262" y="248"/>
                </a:lnTo>
                <a:lnTo>
                  <a:pt x="266" y="248"/>
                </a:lnTo>
                <a:lnTo>
                  <a:pt x="270" y="248"/>
                </a:lnTo>
                <a:lnTo>
                  <a:pt x="275" y="249"/>
                </a:lnTo>
                <a:lnTo>
                  <a:pt x="280" y="250"/>
                </a:lnTo>
                <a:lnTo>
                  <a:pt x="288" y="250"/>
                </a:lnTo>
                <a:lnTo>
                  <a:pt x="296" y="250"/>
                </a:lnTo>
                <a:lnTo>
                  <a:pt x="301" y="250"/>
                </a:lnTo>
                <a:lnTo>
                  <a:pt x="306" y="251"/>
                </a:lnTo>
                <a:lnTo>
                  <a:pt x="311" y="255"/>
                </a:lnTo>
                <a:lnTo>
                  <a:pt x="316" y="258"/>
                </a:lnTo>
                <a:lnTo>
                  <a:pt x="322" y="259"/>
                </a:lnTo>
                <a:lnTo>
                  <a:pt x="327" y="260"/>
                </a:lnTo>
                <a:lnTo>
                  <a:pt x="328" y="260"/>
                </a:lnTo>
                <a:lnTo>
                  <a:pt x="329" y="262"/>
                </a:lnTo>
                <a:lnTo>
                  <a:pt x="330" y="263"/>
                </a:lnTo>
                <a:lnTo>
                  <a:pt x="334" y="266"/>
                </a:lnTo>
                <a:lnTo>
                  <a:pt x="338" y="269"/>
                </a:lnTo>
                <a:lnTo>
                  <a:pt x="344" y="270"/>
                </a:lnTo>
                <a:lnTo>
                  <a:pt x="349" y="271"/>
                </a:lnTo>
                <a:lnTo>
                  <a:pt x="352" y="271"/>
                </a:lnTo>
                <a:lnTo>
                  <a:pt x="354" y="269"/>
                </a:lnTo>
                <a:lnTo>
                  <a:pt x="356" y="265"/>
                </a:lnTo>
                <a:lnTo>
                  <a:pt x="357" y="262"/>
                </a:lnTo>
                <a:lnTo>
                  <a:pt x="359" y="262"/>
                </a:lnTo>
                <a:lnTo>
                  <a:pt x="365" y="263"/>
                </a:lnTo>
                <a:lnTo>
                  <a:pt x="372" y="265"/>
                </a:lnTo>
                <a:lnTo>
                  <a:pt x="377" y="266"/>
                </a:lnTo>
                <a:lnTo>
                  <a:pt x="383" y="269"/>
                </a:lnTo>
                <a:lnTo>
                  <a:pt x="388" y="273"/>
                </a:lnTo>
                <a:lnTo>
                  <a:pt x="392" y="279"/>
                </a:lnTo>
                <a:lnTo>
                  <a:pt x="397" y="283"/>
                </a:lnTo>
                <a:lnTo>
                  <a:pt x="401" y="286"/>
                </a:lnTo>
                <a:lnTo>
                  <a:pt x="402" y="287"/>
                </a:lnTo>
                <a:lnTo>
                  <a:pt x="412" y="297"/>
                </a:lnTo>
                <a:lnTo>
                  <a:pt x="418" y="303"/>
                </a:lnTo>
                <a:lnTo>
                  <a:pt x="419" y="303"/>
                </a:lnTo>
                <a:lnTo>
                  <a:pt x="421" y="303"/>
                </a:lnTo>
                <a:lnTo>
                  <a:pt x="424" y="304"/>
                </a:lnTo>
                <a:lnTo>
                  <a:pt x="427" y="307"/>
                </a:lnTo>
                <a:lnTo>
                  <a:pt x="432" y="311"/>
                </a:lnTo>
                <a:lnTo>
                  <a:pt x="437" y="317"/>
                </a:lnTo>
                <a:lnTo>
                  <a:pt x="441" y="321"/>
                </a:lnTo>
                <a:lnTo>
                  <a:pt x="443" y="324"/>
                </a:lnTo>
                <a:close/>
              </a:path>
            </a:pathLst>
          </a:custGeom>
          <a:solidFill>
            <a:srgbClr val="AED0EE"/>
          </a:solidFill>
          <a:ln w="28575">
            <a:noFill/>
          </a:ln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56870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0" name="Freeform 1114"/>
          <p:cNvSpPr>
            <a:spLocks/>
          </p:cNvSpPr>
          <p:nvPr/>
        </p:nvSpPr>
        <p:spPr bwMode="auto">
          <a:xfrm>
            <a:off x="1941421" y="2459804"/>
            <a:ext cx="738111" cy="533400"/>
          </a:xfrm>
          <a:custGeom>
            <a:avLst/>
            <a:gdLst>
              <a:gd name="T0" fmla="*/ 26 w 730"/>
              <a:gd name="T1" fmla="*/ 112 h 517"/>
              <a:gd name="T2" fmla="*/ 17 w 730"/>
              <a:gd name="T3" fmla="*/ 255 h 517"/>
              <a:gd name="T4" fmla="*/ 34 w 730"/>
              <a:gd name="T5" fmla="*/ 255 h 517"/>
              <a:gd name="T6" fmla="*/ 24 w 730"/>
              <a:gd name="T7" fmla="*/ 285 h 517"/>
              <a:gd name="T8" fmla="*/ 11 w 730"/>
              <a:gd name="T9" fmla="*/ 268 h 517"/>
              <a:gd name="T10" fmla="*/ 0 w 730"/>
              <a:gd name="T11" fmla="*/ 304 h 517"/>
              <a:gd name="T12" fmla="*/ 51 w 730"/>
              <a:gd name="T13" fmla="*/ 333 h 517"/>
              <a:gd name="T14" fmla="*/ 53 w 730"/>
              <a:gd name="T15" fmla="*/ 346 h 517"/>
              <a:gd name="T16" fmla="*/ 66 w 730"/>
              <a:gd name="T17" fmla="*/ 348 h 517"/>
              <a:gd name="T18" fmla="*/ 133 w 730"/>
              <a:gd name="T19" fmla="*/ 452 h 517"/>
              <a:gd name="T20" fmla="*/ 207 w 730"/>
              <a:gd name="T21" fmla="*/ 449 h 517"/>
              <a:gd name="T22" fmla="*/ 262 w 730"/>
              <a:gd name="T23" fmla="*/ 473 h 517"/>
              <a:gd name="T24" fmla="*/ 289 w 730"/>
              <a:gd name="T25" fmla="*/ 469 h 517"/>
              <a:gd name="T26" fmla="*/ 456 w 730"/>
              <a:gd name="T27" fmla="*/ 473 h 517"/>
              <a:gd name="T28" fmla="*/ 646 w 730"/>
              <a:gd name="T29" fmla="*/ 517 h 517"/>
              <a:gd name="T30" fmla="*/ 650 w 730"/>
              <a:gd name="T31" fmla="*/ 460 h 517"/>
              <a:gd name="T32" fmla="*/ 730 w 730"/>
              <a:gd name="T33" fmla="*/ 129 h 517"/>
              <a:gd name="T34" fmla="*/ 224 w 730"/>
              <a:gd name="T35" fmla="*/ 0 h 517"/>
              <a:gd name="T36" fmla="*/ 228 w 730"/>
              <a:gd name="T37" fmla="*/ 97 h 517"/>
              <a:gd name="T38" fmla="*/ 203 w 730"/>
              <a:gd name="T39" fmla="*/ 177 h 517"/>
              <a:gd name="T40" fmla="*/ 199 w 730"/>
              <a:gd name="T41" fmla="*/ 219 h 517"/>
              <a:gd name="T42" fmla="*/ 146 w 730"/>
              <a:gd name="T43" fmla="*/ 234 h 517"/>
              <a:gd name="T44" fmla="*/ 142 w 730"/>
              <a:gd name="T45" fmla="*/ 213 h 517"/>
              <a:gd name="T46" fmla="*/ 186 w 730"/>
              <a:gd name="T47" fmla="*/ 186 h 517"/>
              <a:gd name="T48" fmla="*/ 182 w 730"/>
              <a:gd name="T49" fmla="*/ 165 h 517"/>
              <a:gd name="T50" fmla="*/ 144 w 730"/>
              <a:gd name="T51" fmla="*/ 169 h 517"/>
              <a:gd name="T52" fmla="*/ 173 w 730"/>
              <a:gd name="T53" fmla="*/ 144 h 517"/>
              <a:gd name="T54" fmla="*/ 194 w 730"/>
              <a:gd name="T55" fmla="*/ 127 h 517"/>
              <a:gd name="T56" fmla="*/ 30 w 730"/>
              <a:gd name="T57" fmla="*/ 25 h 517"/>
              <a:gd name="T58" fmla="*/ 17 w 730"/>
              <a:gd name="T59" fmla="*/ 53 h 517"/>
              <a:gd name="T60" fmla="*/ 26 w 730"/>
              <a:gd name="T61" fmla="*/ 112 h 517"/>
              <a:gd name="T62" fmla="*/ 26 w 730"/>
              <a:gd name="T63" fmla="*/ 112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30" h="517">
                <a:moveTo>
                  <a:pt x="26" y="112"/>
                </a:moveTo>
                <a:lnTo>
                  <a:pt x="17" y="255"/>
                </a:lnTo>
                <a:lnTo>
                  <a:pt x="34" y="255"/>
                </a:lnTo>
                <a:lnTo>
                  <a:pt x="24" y="285"/>
                </a:lnTo>
                <a:lnTo>
                  <a:pt x="11" y="268"/>
                </a:lnTo>
                <a:lnTo>
                  <a:pt x="0" y="304"/>
                </a:lnTo>
                <a:lnTo>
                  <a:pt x="51" y="333"/>
                </a:lnTo>
                <a:lnTo>
                  <a:pt x="53" y="346"/>
                </a:lnTo>
                <a:lnTo>
                  <a:pt x="66" y="348"/>
                </a:lnTo>
                <a:lnTo>
                  <a:pt x="133" y="452"/>
                </a:lnTo>
                <a:lnTo>
                  <a:pt x="207" y="449"/>
                </a:lnTo>
                <a:lnTo>
                  <a:pt x="262" y="473"/>
                </a:lnTo>
                <a:lnTo>
                  <a:pt x="289" y="469"/>
                </a:lnTo>
                <a:lnTo>
                  <a:pt x="456" y="473"/>
                </a:lnTo>
                <a:lnTo>
                  <a:pt x="646" y="517"/>
                </a:lnTo>
                <a:lnTo>
                  <a:pt x="650" y="460"/>
                </a:lnTo>
                <a:lnTo>
                  <a:pt x="730" y="129"/>
                </a:lnTo>
                <a:lnTo>
                  <a:pt x="224" y="0"/>
                </a:lnTo>
                <a:lnTo>
                  <a:pt x="228" y="97"/>
                </a:lnTo>
                <a:lnTo>
                  <a:pt x="203" y="177"/>
                </a:lnTo>
                <a:lnTo>
                  <a:pt x="199" y="219"/>
                </a:lnTo>
                <a:lnTo>
                  <a:pt x="146" y="234"/>
                </a:lnTo>
                <a:lnTo>
                  <a:pt x="142" y="213"/>
                </a:lnTo>
                <a:lnTo>
                  <a:pt x="186" y="186"/>
                </a:lnTo>
                <a:lnTo>
                  <a:pt x="182" y="165"/>
                </a:lnTo>
                <a:lnTo>
                  <a:pt x="144" y="169"/>
                </a:lnTo>
                <a:lnTo>
                  <a:pt x="173" y="144"/>
                </a:lnTo>
                <a:lnTo>
                  <a:pt x="194" y="127"/>
                </a:lnTo>
                <a:lnTo>
                  <a:pt x="30" y="25"/>
                </a:lnTo>
                <a:lnTo>
                  <a:pt x="17" y="53"/>
                </a:lnTo>
                <a:lnTo>
                  <a:pt x="26" y="112"/>
                </a:lnTo>
                <a:lnTo>
                  <a:pt x="26" y="112"/>
                </a:lnTo>
                <a:close/>
              </a:path>
            </a:pathLst>
          </a:custGeom>
          <a:solidFill>
            <a:srgbClr val="AED0EE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1" name="Freeform 1116"/>
          <p:cNvSpPr>
            <a:spLocks/>
          </p:cNvSpPr>
          <p:nvPr/>
        </p:nvSpPr>
        <p:spPr bwMode="auto">
          <a:xfrm>
            <a:off x="2623974" y="3590104"/>
            <a:ext cx="626997" cy="779463"/>
          </a:xfrm>
          <a:custGeom>
            <a:avLst/>
            <a:gdLst>
              <a:gd name="T0" fmla="*/ 135 w 618"/>
              <a:gd name="T1" fmla="*/ 0 h 752"/>
              <a:gd name="T2" fmla="*/ 433 w 618"/>
              <a:gd name="T3" fmla="*/ 55 h 752"/>
              <a:gd name="T4" fmla="*/ 410 w 618"/>
              <a:gd name="T5" fmla="*/ 186 h 752"/>
              <a:gd name="T6" fmla="*/ 618 w 618"/>
              <a:gd name="T7" fmla="*/ 218 h 752"/>
              <a:gd name="T8" fmla="*/ 538 w 618"/>
              <a:gd name="T9" fmla="*/ 752 h 752"/>
              <a:gd name="T10" fmla="*/ 0 w 618"/>
              <a:gd name="T11" fmla="*/ 663 h 752"/>
              <a:gd name="T12" fmla="*/ 135 w 618"/>
              <a:gd name="T13" fmla="*/ 0 h 752"/>
              <a:gd name="T14" fmla="*/ 135 w 618"/>
              <a:gd name="T15" fmla="*/ 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8" h="752">
                <a:moveTo>
                  <a:pt x="135" y="0"/>
                </a:moveTo>
                <a:lnTo>
                  <a:pt x="433" y="55"/>
                </a:lnTo>
                <a:lnTo>
                  <a:pt x="410" y="186"/>
                </a:lnTo>
                <a:lnTo>
                  <a:pt x="618" y="218"/>
                </a:lnTo>
                <a:lnTo>
                  <a:pt x="538" y="752"/>
                </a:lnTo>
                <a:lnTo>
                  <a:pt x="0" y="663"/>
                </a:lnTo>
                <a:lnTo>
                  <a:pt x="135" y="0"/>
                </a:lnTo>
                <a:lnTo>
                  <a:pt x="135" y="0"/>
                </a:lnTo>
                <a:close/>
              </a:path>
            </a:pathLst>
          </a:custGeom>
          <a:solidFill>
            <a:srgbClr val="F69882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solidFill>
                <a:srgbClr val="C56870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2" name="Freeform 1117"/>
          <p:cNvSpPr>
            <a:spLocks/>
          </p:cNvSpPr>
          <p:nvPr/>
        </p:nvSpPr>
        <p:spPr bwMode="auto">
          <a:xfrm>
            <a:off x="1743004" y="2785242"/>
            <a:ext cx="884145" cy="739775"/>
          </a:xfrm>
          <a:custGeom>
            <a:avLst/>
            <a:gdLst>
              <a:gd name="T0" fmla="*/ 0 w 871"/>
              <a:gd name="T1" fmla="*/ 537 h 720"/>
              <a:gd name="T2" fmla="*/ 38 w 871"/>
              <a:gd name="T3" fmla="*/ 355 h 720"/>
              <a:gd name="T4" fmla="*/ 82 w 871"/>
              <a:gd name="T5" fmla="*/ 302 h 720"/>
              <a:gd name="T6" fmla="*/ 188 w 871"/>
              <a:gd name="T7" fmla="*/ 0 h 720"/>
              <a:gd name="T8" fmla="*/ 243 w 871"/>
              <a:gd name="T9" fmla="*/ 15 h 720"/>
              <a:gd name="T10" fmla="*/ 245 w 871"/>
              <a:gd name="T11" fmla="*/ 28 h 720"/>
              <a:gd name="T12" fmla="*/ 258 w 871"/>
              <a:gd name="T13" fmla="*/ 30 h 720"/>
              <a:gd name="T14" fmla="*/ 325 w 871"/>
              <a:gd name="T15" fmla="*/ 134 h 720"/>
              <a:gd name="T16" fmla="*/ 399 w 871"/>
              <a:gd name="T17" fmla="*/ 133 h 720"/>
              <a:gd name="T18" fmla="*/ 454 w 871"/>
              <a:gd name="T19" fmla="*/ 157 h 720"/>
              <a:gd name="T20" fmla="*/ 481 w 871"/>
              <a:gd name="T21" fmla="*/ 152 h 720"/>
              <a:gd name="T22" fmla="*/ 648 w 871"/>
              <a:gd name="T23" fmla="*/ 157 h 720"/>
              <a:gd name="T24" fmla="*/ 838 w 871"/>
              <a:gd name="T25" fmla="*/ 199 h 720"/>
              <a:gd name="T26" fmla="*/ 848 w 871"/>
              <a:gd name="T27" fmla="*/ 224 h 720"/>
              <a:gd name="T28" fmla="*/ 871 w 871"/>
              <a:gd name="T29" fmla="*/ 256 h 720"/>
              <a:gd name="T30" fmla="*/ 806 w 871"/>
              <a:gd name="T31" fmla="*/ 353 h 720"/>
              <a:gd name="T32" fmla="*/ 766 w 871"/>
              <a:gd name="T33" fmla="*/ 389 h 720"/>
              <a:gd name="T34" fmla="*/ 760 w 871"/>
              <a:gd name="T35" fmla="*/ 416 h 720"/>
              <a:gd name="T36" fmla="*/ 783 w 871"/>
              <a:gd name="T37" fmla="*/ 444 h 720"/>
              <a:gd name="T38" fmla="*/ 756 w 871"/>
              <a:gd name="T39" fmla="*/ 503 h 720"/>
              <a:gd name="T40" fmla="*/ 703 w 871"/>
              <a:gd name="T41" fmla="*/ 720 h 720"/>
              <a:gd name="T42" fmla="*/ 410 w 871"/>
              <a:gd name="T43" fmla="*/ 650 h 720"/>
              <a:gd name="T44" fmla="*/ 0 w 871"/>
              <a:gd name="T45" fmla="*/ 537 h 720"/>
              <a:gd name="T46" fmla="*/ 0 w 871"/>
              <a:gd name="T47" fmla="*/ 537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71" h="720">
                <a:moveTo>
                  <a:pt x="0" y="537"/>
                </a:moveTo>
                <a:lnTo>
                  <a:pt x="38" y="355"/>
                </a:lnTo>
                <a:lnTo>
                  <a:pt x="82" y="302"/>
                </a:lnTo>
                <a:lnTo>
                  <a:pt x="188" y="0"/>
                </a:lnTo>
                <a:lnTo>
                  <a:pt x="243" y="15"/>
                </a:lnTo>
                <a:lnTo>
                  <a:pt x="245" y="28"/>
                </a:lnTo>
                <a:lnTo>
                  <a:pt x="258" y="30"/>
                </a:lnTo>
                <a:lnTo>
                  <a:pt x="325" y="134"/>
                </a:lnTo>
                <a:lnTo>
                  <a:pt x="399" y="133"/>
                </a:lnTo>
                <a:lnTo>
                  <a:pt x="454" y="157"/>
                </a:lnTo>
                <a:lnTo>
                  <a:pt x="481" y="152"/>
                </a:lnTo>
                <a:lnTo>
                  <a:pt x="648" y="157"/>
                </a:lnTo>
                <a:lnTo>
                  <a:pt x="838" y="199"/>
                </a:lnTo>
                <a:lnTo>
                  <a:pt x="848" y="224"/>
                </a:lnTo>
                <a:lnTo>
                  <a:pt x="871" y="256"/>
                </a:lnTo>
                <a:lnTo>
                  <a:pt x="806" y="353"/>
                </a:lnTo>
                <a:lnTo>
                  <a:pt x="766" y="389"/>
                </a:lnTo>
                <a:lnTo>
                  <a:pt x="760" y="416"/>
                </a:lnTo>
                <a:lnTo>
                  <a:pt x="783" y="444"/>
                </a:lnTo>
                <a:lnTo>
                  <a:pt x="756" y="503"/>
                </a:lnTo>
                <a:lnTo>
                  <a:pt x="703" y="720"/>
                </a:lnTo>
                <a:lnTo>
                  <a:pt x="410" y="650"/>
                </a:lnTo>
                <a:lnTo>
                  <a:pt x="0" y="537"/>
                </a:lnTo>
                <a:lnTo>
                  <a:pt x="0" y="537"/>
                </a:lnTo>
                <a:close/>
              </a:path>
            </a:pathLst>
          </a:custGeom>
          <a:solidFill>
            <a:srgbClr val="AED0EE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" name="Freeform 1118"/>
          <p:cNvSpPr>
            <a:spLocks/>
          </p:cNvSpPr>
          <p:nvPr/>
        </p:nvSpPr>
        <p:spPr bwMode="auto">
          <a:xfrm>
            <a:off x="1660463" y="3340867"/>
            <a:ext cx="879383" cy="1482725"/>
          </a:xfrm>
          <a:custGeom>
            <a:avLst/>
            <a:gdLst>
              <a:gd name="T0" fmla="*/ 29 w 865"/>
              <a:gd name="T1" fmla="*/ 293 h 1443"/>
              <a:gd name="T2" fmla="*/ 4 w 865"/>
              <a:gd name="T3" fmla="*/ 405 h 1443"/>
              <a:gd name="T4" fmla="*/ 87 w 865"/>
              <a:gd name="T5" fmla="*/ 586 h 1443"/>
              <a:gd name="T6" fmla="*/ 103 w 865"/>
              <a:gd name="T7" fmla="*/ 574 h 1443"/>
              <a:gd name="T8" fmla="*/ 129 w 865"/>
              <a:gd name="T9" fmla="*/ 650 h 1443"/>
              <a:gd name="T10" fmla="*/ 87 w 865"/>
              <a:gd name="T11" fmla="*/ 597 h 1443"/>
              <a:gd name="T12" fmla="*/ 78 w 865"/>
              <a:gd name="T13" fmla="*/ 681 h 1443"/>
              <a:gd name="T14" fmla="*/ 125 w 865"/>
              <a:gd name="T15" fmla="*/ 732 h 1443"/>
              <a:gd name="T16" fmla="*/ 93 w 865"/>
              <a:gd name="T17" fmla="*/ 803 h 1443"/>
              <a:gd name="T18" fmla="*/ 184 w 865"/>
              <a:gd name="T19" fmla="*/ 994 h 1443"/>
              <a:gd name="T20" fmla="*/ 164 w 865"/>
              <a:gd name="T21" fmla="*/ 1065 h 1443"/>
              <a:gd name="T22" fmla="*/ 283 w 865"/>
              <a:gd name="T23" fmla="*/ 1120 h 1443"/>
              <a:gd name="T24" fmla="*/ 327 w 865"/>
              <a:gd name="T25" fmla="*/ 1177 h 1443"/>
              <a:gd name="T26" fmla="*/ 378 w 865"/>
              <a:gd name="T27" fmla="*/ 1196 h 1443"/>
              <a:gd name="T28" fmla="*/ 378 w 865"/>
              <a:gd name="T29" fmla="*/ 1230 h 1443"/>
              <a:gd name="T30" fmla="*/ 411 w 865"/>
              <a:gd name="T31" fmla="*/ 1238 h 1443"/>
              <a:gd name="T32" fmla="*/ 481 w 865"/>
              <a:gd name="T33" fmla="*/ 1348 h 1443"/>
              <a:gd name="T34" fmla="*/ 481 w 865"/>
              <a:gd name="T35" fmla="*/ 1426 h 1443"/>
              <a:gd name="T36" fmla="*/ 789 w 865"/>
              <a:gd name="T37" fmla="*/ 1443 h 1443"/>
              <a:gd name="T38" fmla="*/ 770 w 865"/>
              <a:gd name="T39" fmla="*/ 1413 h 1443"/>
              <a:gd name="T40" fmla="*/ 779 w 865"/>
              <a:gd name="T41" fmla="*/ 1365 h 1443"/>
              <a:gd name="T42" fmla="*/ 829 w 865"/>
              <a:gd name="T43" fmla="*/ 1287 h 1443"/>
              <a:gd name="T44" fmla="*/ 865 w 865"/>
              <a:gd name="T45" fmla="*/ 1264 h 1443"/>
              <a:gd name="T46" fmla="*/ 844 w 865"/>
              <a:gd name="T47" fmla="*/ 1236 h 1443"/>
              <a:gd name="T48" fmla="*/ 831 w 865"/>
              <a:gd name="T49" fmla="*/ 1160 h 1443"/>
              <a:gd name="T50" fmla="*/ 388 w 865"/>
              <a:gd name="T51" fmla="*/ 497 h 1443"/>
              <a:gd name="T52" fmla="*/ 492 w 865"/>
              <a:gd name="T53" fmla="*/ 113 h 1443"/>
              <a:gd name="T54" fmla="*/ 82 w 865"/>
              <a:gd name="T55" fmla="*/ 0 h 1443"/>
              <a:gd name="T56" fmla="*/ 70 w 865"/>
              <a:gd name="T57" fmla="*/ 23 h 1443"/>
              <a:gd name="T58" fmla="*/ 0 w 865"/>
              <a:gd name="T59" fmla="*/ 192 h 1443"/>
              <a:gd name="T60" fmla="*/ 29 w 865"/>
              <a:gd name="T61" fmla="*/ 293 h 1443"/>
              <a:gd name="T62" fmla="*/ 29 w 865"/>
              <a:gd name="T63" fmla="*/ 293 h 1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65" h="1443">
                <a:moveTo>
                  <a:pt x="29" y="293"/>
                </a:moveTo>
                <a:lnTo>
                  <a:pt x="4" y="405"/>
                </a:lnTo>
                <a:lnTo>
                  <a:pt x="87" y="586"/>
                </a:lnTo>
                <a:lnTo>
                  <a:pt x="103" y="574"/>
                </a:lnTo>
                <a:lnTo>
                  <a:pt x="129" y="650"/>
                </a:lnTo>
                <a:lnTo>
                  <a:pt x="87" y="597"/>
                </a:lnTo>
                <a:lnTo>
                  <a:pt x="78" y="681"/>
                </a:lnTo>
                <a:lnTo>
                  <a:pt x="125" y="732"/>
                </a:lnTo>
                <a:lnTo>
                  <a:pt x="93" y="803"/>
                </a:lnTo>
                <a:lnTo>
                  <a:pt x="184" y="994"/>
                </a:lnTo>
                <a:lnTo>
                  <a:pt x="164" y="1065"/>
                </a:lnTo>
                <a:lnTo>
                  <a:pt x="283" y="1120"/>
                </a:lnTo>
                <a:lnTo>
                  <a:pt x="327" y="1177"/>
                </a:lnTo>
                <a:lnTo>
                  <a:pt x="378" y="1196"/>
                </a:lnTo>
                <a:lnTo>
                  <a:pt x="378" y="1230"/>
                </a:lnTo>
                <a:lnTo>
                  <a:pt x="411" y="1238"/>
                </a:lnTo>
                <a:lnTo>
                  <a:pt x="481" y="1348"/>
                </a:lnTo>
                <a:lnTo>
                  <a:pt x="481" y="1426"/>
                </a:lnTo>
                <a:lnTo>
                  <a:pt x="789" y="1443"/>
                </a:lnTo>
                <a:lnTo>
                  <a:pt x="770" y="1413"/>
                </a:lnTo>
                <a:lnTo>
                  <a:pt x="779" y="1365"/>
                </a:lnTo>
                <a:lnTo>
                  <a:pt x="829" y="1287"/>
                </a:lnTo>
                <a:lnTo>
                  <a:pt x="865" y="1264"/>
                </a:lnTo>
                <a:lnTo>
                  <a:pt x="844" y="1236"/>
                </a:lnTo>
                <a:lnTo>
                  <a:pt x="831" y="1160"/>
                </a:lnTo>
                <a:lnTo>
                  <a:pt x="388" y="497"/>
                </a:lnTo>
                <a:lnTo>
                  <a:pt x="492" y="113"/>
                </a:lnTo>
                <a:lnTo>
                  <a:pt x="82" y="0"/>
                </a:lnTo>
                <a:lnTo>
                  <a:pt x="70" y="23"/>
                </a:lnTo>
                <a:lnTo>
                  <a:pt x="0" y="192"/>
                </a:lnTo>
                <a:lnTo>
                  <a:pt x="29" y="293"/>
                </a:lnTo>
                <a:lnTo>
                  <a:pt x="29" y="293"/>
                </a:lnTo>
                <a:close/>
              </a:path>
            </a:pathLst>
          </a:custGeom>
          <a:solidFill>
            <a:srgbClr val="F69882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4" name="Freeform 1119"/>
          <p:cNvSpPr>
            <a:spLocks/>
          </p:cNvSpPr>
          <p:nvPr/>
        </p:nvSpPr>
        <p:spPr bwMode="auto">
          <a:xfrm>
            <a:off x="2052534" y="3456754"/>
            <a:ext cx="711126" cy="1076325"/>
          </a:xfrm>
          <a:custGeom>
            <a:avLst/>
            <a:gdLst>
              <a:gd name="T0" fmla="*/ 0 w 696"/>
              <a:gd name="T1" fmla="*/ 384 h 1047"/>
              <a:gd name="T2" fmla="*/ 443 w 696"/>
              <a:gd name="T3" fmla="*/ 1047 h 1047"/>
              <a:gd name="T4" fmla="*/ 458 w 696"/>
              <a:gd name="T5" fmla="*/ 904 h 1047"/>
              <a:gd name="T6" fmla="*/ 483 w 696"/>
              <a:gd name="T7" fmla="*/ 897 h 1047"/>
              <a:gd name="T8" fmla="*/ 525 w 696"/>
              <a:gd name="T9" fmla="*/ 921 h 1047"/>
              <a:gd name="T10" fmla="*/ 561 w 696"/>
              <a:gd name="T11" fmla="*/ 796 h 1047"/>
              <a:gd name="T12" fmla="*/ 696 w 696"/>
              <a:gd name="T13" fmla="*/ 133 h 1047"/>
              <a:gd name="T14" fmla="*/ 397 w 696"/>
              <a:gd name="T15" fmla="*/ 70 h 1047"/>
              <a:gd name="T16" fmla="*/ 104 w 696"/>
              <a:gd name="T17" fmla="*/ 0 h 1047"/>
              <a:gd name="T18" fmla="*/ 0 w 696"/>
              <a:gd name="T19" fmla="*/ 384 h 1047"/>
              <a:gd name="T20" fmla="*/ 0 w 696"/>
              <a:gd name="T21" fmla="*/ 384 h 1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1047">
                <a:moveTo>
                  <a:pt x="0" y="384"/>
                </a:moveTo>
                <a:lnTo>
                  <a:pt x="443" y="1047"/>
                </a:lnTo>
                <a:lnTo>
                  <a:pt x="458" y="904"/>
                </a:lnTo>
                <a:lnTo>
                  <a:pt x="483" y="897"/>
                </a:lnTo>
                <a:lnTo>
                  <a:pt x="525" y="921"/>
                </a:lnTo>
                <a:lnTo>
                  <a:pt x="561" y="796"/>
                </a:lnTo>
                <a:lnTo>
                  <a:pt x="696" y="133"/>
                </a:lnTo>
                <a:lnTo>
                  <a:pt x="397" y="70"/>
                </a:lnTo>
                <a:lnTo>
                  <a:pt x="104" y="0"/>
                </a:lnTo>
                <a:lnTo>
                  <a:pt x="0" y="384"/>
                </a:lnTo>
                <a:lnTo>
                  <a:pt x="0" y="384"/>
                </a:lnTo>
                <a:close/>
              </a:path>
            </a:pathLst>
          </a:custGeom>
          <a:solidFill>
            <a:srgbClr val="F69882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5" name="Freeform 1120"/>
          <p:cNvSpPr>
            <a:spLocks/>
          </p:cNvSpPr>
          <p:nvPr/>
        </p:nvSpPr>
        <p:spPr bwMode="auto">
          <a:xfrm>
            <a:off x="2457305" y="2589979"/>
            <a:ext cx="663506" cy="1055688"/>
          </a:xfrm>
          <a:custGeom>
            <a:avLst/>
            <a:gdLst>
              <a:gd name="T0" fmla="*/ 0 w 654"/>
              <a:gd name="T1" fmla="*/ 909 h 1027"/>
              <a:gd name="T2" fmla="*/ 53 w 654"/>
              <a:gd name="T3" fmla="*/ 692 h 1027"/>
              <a:gd name="T4" fmla="*/ 80 w 654"/>
              <a:gd name="T5" fmla="*/ 633 h 1027"/>
              <a:gd name="T6" fmla="*/ 57 w 654"/>
              <a:gd name="T7" fmla="*/ 605 h 1027"/>
              <a:gd name="T8" fmla="*/ 63 w 654"/>
              <a:gd name="T9" fmla="*/ 578 h 1027"/>
              <a:gd name="T10" fmla="*/ 103 w 654"/>
              <a:gd name="T11" fmla="*/ 542 h 1027"/>
              <a:gd name="T12" fmla="*/ 168 w 654"/>
              <a:gd name="T13" fmla="*/ 445 h 1027"/>
              <a:gd name="T14" fmla="*/ 145 w 654"/>
              <a:gd name="T15" fmla="*/ 413 h 1027"/>
              <a:gd name="T16" fmla="*/ 135 w 654"/>
              <a:gd name="T17" fmla="*/ 388 h 1027"/>
              <a:gd name="T18" fmla="*/ 139 w 654"/>
              <a:gd name="T19" fmla="*/ 333 h 1027"/>
              <a:gd name="T20" fmla="*/ 219 w 654"/>
              <a:gd name="T21" fmla="*/ 0 h 1027"/>
              <a:gd name="T22" fmla="*/ 304 w 654"/>
              <a:gd name="T23" fmla="*/ 19 h 1027"/>
              <a:gd name="T24" fmla="*/ 276 w 654"/>
              <a:gd name="T25" fmla="*/ 149 h 1027"/>
              <a:gd name="T26" fmla="*/ 295 w 654"/>
              <a:gd name="T27" fmla="*/ 194 h 1027"/>
              <a:gd name="T28" fmla="*/ 297 w 654"/>
              <a:gd name="T29" fmla="*/ 223 h 1027"/>
              <a:gd name="T30" fmla="*/ 287 w 654"/>
              <a:gd name="T31" fmla="*/ 228 h 1027"/>
              <a:gd name="T32" fmla="*/ 320 w 654"/>
              <a:gd name="T33" fmla="*/ 259 h 1027"/>
              <a:gd name="T34" fmla="*/ 354 w 654"/>
              <a:gd name="T35" fmla="*/ 342 h 1027"/>
              <a:gd name="T36" fmla="*/ 365 w 654"/>
              <a:gd name="T37" fmla="*/ 417 h 1027"/>
              <a:gd name="T38" fmla="*/ 371 w 654"/>
              <a:gd name="T39" fmla="*/ 457 h 1027"/>
              <a:gd name="T40" fmla="*/ 346 w 654"/>
              <a:gd name="T41" fmla="*/ 495 h 1027"/>
              <a:gd name="T42" fmla="*/ 363 w 654"/>
              <a:gd name="T43" fmla="*/ 512 h 1027"/>
              <a:gd name="T44" fmla="*/ 409 w 654"/>
              <a:gd name="T45" fmla="*/ 487 h 1027"/>
              <a:gd name="T46" fmla="*/ 439 w 654"/>
              <a:gd name="T47" fmla="*/ 618 h 1027"/>
              <a:gd name="T48" fmla="*/ 460 w 654"/>
              <a:gd name="T49" fmla="*/ 626 h 1027"/>
              <a:gd name="T50" fmla="*/ 464 w 654"/>
              <a:gd name="T51" fmla="*/ 664 h 1027"/>
              <a:gd name="T52" fmla="*/ 523 w 654"/>
              <a:gd name="T53" fmla="*/ 679 h 1027"/>
              <a:gd name="T54" fmla="*/ 616 w 654"/>
              <a:gd name="T55" fmla="*/ 679 h 1027"/>
              <a:gd name="T56" fmla="*/ 654 w 654"/>
              <a:gd name="T57" fmla="*/ 696 h 1027"/>
              <a:gd name="T58" fmla="*/ 599 w 654"/>
              <a:gd name="T59" fmla="*/ 1027 h 1027"/>
              <a:gd name="T60" fmla="*/ 299 w 654"/>
              <a:gd name="T61" fmla="*/ 972 h 1027"/>
              <a:gd name="T62" fmla="*/ 0 w 654"/>
              <a:gd name="T63" fmla="*/ 909 h 1027"/>
              <a:gd name="T64" fmla="*/ 0 w 654"/>
              <a:gd name="T65" fmla="*/ 909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54" h="1027">
                <a:moveTo>
                  <a:pt x="0" y="909"/>
                </a:moveTo>
                <a:lnTo>
                  <a:pt x="53" y="692"/>
                </a:lnTo>
                <a:lnTo>
                  <a:pt x="80" y="633"/>
                </a:lnTo>
                <a:lnTo>
                  <a:pt x="57" y="605"/>
                </a:lnTo>
                <a:lnTo>
                  <a:pt x="63" y="578"/>
                </a:lnTo>
                <a:lnTo>
                  <a:pt x="103" y="542"/>
                </a:lnTo>
                <a:lnTo>
                  <a:pt x="168" y="445"/>
                </a:lnTo>
                <a:lnTo>
                  <a:pt x="145" y="413"/>
                </a:lnTo>
                <a:lnTo>
                  <a:pt x="135" y="388"/>
                </a:lnTo>
                <a:lnTo>
                  <a:pt x="139" y="333"/>
                </a:lnTo>
                <a:lnTo>
                  <a:pt x="219" y="0"/>
                </a:lnTo>
                <a:lnTo>
                  <a:pt x="304" y="19"/>
                </a:lnTo>
                <a:lnTo>
                  <a:pt x="276" y="149"/>
                </a:lnTo>
                <a:lnTo>
                  <a:pt x="295" y="194"/>
                </a:lnTo>
                <a:lnTo>
                  <a:pt x="297" y="223"/>
                </a:lnTo>
                <a:lnTo>
                  <a:pt x="287" y="228"/>
                </a:lnTo>
                <a:lnTo>
                  <a:pt x="320" y="259"/>
                </a:lnTo>
                <a:lnTo>
                  <a:pt x="354" y="342"/>
                </a:lnTo>
                <a:lnTo>
                  <a:pt x="365" y="417"/>
                </a:lnTo>
                <a:lnTo>
                  <a:pt x="371" y="457"/>
                </a:lnTo>
                <a:lnTo>
                  <a:pt x="346" y="495"/>
                </a:lnTo>
                <a:lnTo>
                  <a:pt x="363" y="512"/>
                </a:lnTo>
                <a:lnTo>
                  <a:pt x="409" y="487"/>
                </a:lnTo>
                <a:lnTo>
                  <a:pt x="439" y="618"/>
                </a:lnTo>
                <a:lnTo>
                  <a:pt x="460" y="626"/>
                </a:lnTo>
                <a:lnTo>
                  <a:pt x="464" y="664"/>
                </a:lnTo>
                <a:lnTo>
                  <a:pt x="523" y="679"/>
                </a:lnTo>
                <a:lnTo>
                  <a:pt x="616" y="679"/>
                </a:lnTo>
                <a:lnTo>
                  <a:pt x="654" y="696"/>
                </a:lnTo>
                <a:lnTo>
                  <a:pt x="599" y="1027"/>
                </a:lnTo>
                <a:lnTo>
                  <a:pt x="299" y="972"/>
                </a:lnTo>
                <a:lnTo>
                  <a:pt x="0" y="909"/>
                </a:lnTo>
                <a:lnTo>
                  <a:pt x="0" y="909"/>
                </a:lnTo>
                <a:close/>
              </a:path>
            </a:pathLst>
          </a:custGeom>
          <a:solidFill>
            <a:srgbClr val="AED0EE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solidFill>
                <a:srgbClr val="C56870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6" name="Freeform 1121"/>
          <p:cNvSpPr>
            <a:spLocks/>
          </p:cNvSpPr>
          <p:nvPr/>
        </p:nvSpPr>
        <p:spPr bwMode="auto">
          <a:xfrm>
            <a:off x="2736676" y="2610617"/>
            <a:ext cx="1138118" cy="712787"/>
          </a:xfrm>
          <a:custGeom>
            <a:avLst/>
            <a:gdLst>
              <a:gd name="T0" fmla="*/ 19 w 1118"/>
              <a:gd name="T1" fmla="*/ 175 h 692"/>
              <a:gd name="T2" fmla="*/ 21 w 1118"/>
              <a:gd name="T3" fmla="*/ 204 h 692"/>
              <a:gd name="T4" fmla="*/ 11 w 1118"/>
              <a:gd name="T5" fmla="*/ 209 h 692"/>
              <a:gd name="T6" fmla="*/ 44 w 1118"/>
              <a:gd name="T7" fmla="*/ 240 h 692"/>
              <a:gd name="T8" fmla="*/ 78 w 1118"/>
              <a:gd name="T9" fmla="*/ 323 h 692"/>
              <a:gd name="T10" fmla="*/ 89 w 1118"/>
              <a:gd name="T11" fmla="*/ 398 h 692"/>
              <a:gd name="T12" fmla="*/ 95 w 1118"/>
              <a:gd name="T13" fmla="*/ 438 h 692"/>
              <a:gd name="T14" fmla="*/ 70 w 1118"/>
              <a:gd name="T15" fmla="*/ 476 h 692"/>
              <a:gd name="T16" fmla="*/ 87 w 1118"/>
              <a:gd name="T17" fmla="*/ 493 h 692"/>
              <a:gd name="T18" fmla="*/ 133 w 1118"/>
              <a:gd name="T19" fmla="*/ 468 h 692"/>
              <a:gd name="T20" fmla="*/ 163 w 1118"/>
              <a:gd name="T21" fmla="*/ 599 h 692"/>
              <a:gd name="T22" fmla="*/ 184 w 1118"/>
              <a:gd name="T23" fmla="*/ 607 h 692"/>
              <a:gd name="T24" fmla="*/ 188 w 1118"/>
              <a:gd name="T25" fmla="*/ 645 h 692"/>
              <a:gd name="T26" fmla="*/ 205 w 1118"/>
              <a:gd name="T27" fmla="*/ 662 h 692"/>
              <a:gd name="T28" fmla="*/ 247 w 1118"/>
              <a:gd name="T29" fmla="*/ 660 h 692"/>
              <a:gd name="T30" fmla="*/ 340 w 1118"/>
              <a:gd name="T31" fmla="*/ 660 h 692"/>
              <a:gd name="T32" fmla="*/ 378 w 1118"/>
              <a:gd name="T33" fmla="*/ 677 h 692"/>
              <a:gd name="T34" fmla="*/ 390 w 1118"/>
              <a:gd name="T35" fmla="*/ 609 h 692"/>
              <a:gd name="T36" fmla="*/ 694 w 1118"/>
              <a:gd name="T37" fmla="*/ 654 h 692"/>
              <a:gd name="T38" fmla="*/ 1068 w 1118"/>
              <a:gd name="T39" fmla="*/ 692 h 692"/>
              <a:gd name="T40" fmla="*/ 1080 w 1118"/>
              <a:gd name="T41" fmla="*/ 567 h 692"/>
              <a:gd name="T42" fmla="*/ 1118 w 1118"/>
              <a:gd name="T43" fmla="*/ 162 h 692"/>
              <a:gd name="T44" fmla="*/ 622 w 1118"/>
              <a:gd name="T45" fmla="*/ 105 h 692"/>
              <a:gd name="T46" fmla="*/ 376 w 1118"/>
              <a:gd name="T47" fmla="*/ 67 h 692"/>
              <a:gd name="T48" fmla="*/ 28 w 1118"/>
              <a:gd name="T49" fmla="*/ 0 h 692"/>
              <a:gd name="T50" fmla="*/ 0 w 1118"/>
              <a:gd name="T51" fmla="*/ 130 h 692"/>
              <a:gd name="T52" fmla="*/ 19 w 1118"/>
              <a:gd name="T53" fmla="*/ 175 h 692"/>
              <a:gd name="T54" fmla="*/ 19 w 1118"/>
              <a:gd name="T55" fmla="*/ 175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118" h="692">
                <a:moveTo>
                  <a:pt x="19" y="175"/>
                </a:moveTo>
                <a:lnTo>
                  <a:pt x="21" y="204"/>
                </a:lnTo>
                <a:lnTo>
                  <a:pt x="11" y="209"/>
                </a:lnTo>
                <a:lnTo>
                  <a:pt x="44" y="240"/>
                </a:lnTo>
                <a:lnTo>
                  <a:pt x="78" y="323"/>
                </a:lnTo>
                <a:lnTo>
                  <a:pt x="89" y="398"/>
                </a:lnTo>
                <a:lnTo>
                  <a:pt x="95" y="438"/>
                </a:lnTo>
                <a:lnTo>
                  <a:pt x="70" y="476"/>
                </a:lnTo>
                <a:lnTo>
                  <a:pt x="87" y="493"/>
                </a:lnTo>
                <a:lnTo>
                  <a:pt x="133" y="468"/>
                </a:lnTo>
                <a:lnTo>
                  <a:pt x="163" y="599"/>
                </a:lnTo>
                <a:lnTo>
                  <a:pt x="184" y="607"/>
                </a:lnTo>
                <a:lnTo>
                  <a:pt x="188" y="645"/>
                </a:lnTo>
                <a:lnTo>
                  <a:pt x="205" y="662"/>
                </a:lnTo>
                <a:lnTo>
                  <a:pt x="247" y="660"/>
                </a:lnTo>
                <a:lnTo>
                  <a:pt x="340" y="660"/>
                </a:lnTo>
                <a:lnTo>
                  <a:pt x="378" y="677"/>
                </a:lnTo>
                <a:lnTo>
                  <a:pt x="390" y="609"/>
                </a:lnTo>
                <a:lnTo>
                  <a:pt x="694" y="654"/>
                </a:lnTo>
                <a:lnTo>
                  <a:pt x="1068" y="692"/>
                </a:lnTo>
                <a:lnTo>
                  <a:pt x="1080" y="567"/>
                </a:lnTo>
                <a:lnTo>
                  <a:pt x="1118" y="162"/>
                </a:lnTo>
                <a:lnTo>
                  <a:pt x="622" y="105"/>
                </a:lnTo>
                <a:lnTo>
                  <a:pt x="376" y="67"/>
                </a:lnTo>
                <a:lnTo>
                  <a:pt x="28" y="0"/>
                </a:lnTo>
                <a:lnTo>
                  <a:pt x="0" y="130"/>
                </a:lnTo>
                <a:lnTo>
                  <a:pt x="19" y="175"/>
                </a:lnTo>
                <a:lnTo>
                  <a:pt x="19" y="175"/>
                </a:lnTo>
                <a:close/>
              </a:path>
            </a:pathLst>
          </a:custGeom>
          <a:solidFill>
            <a:srgbClr val="AED0EE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7" name="Freeform 1122"/>
          <p:cNvSpPr>
            <a:spLocks/>
          </p:cNvSpPr>
          <p:nvPr/>
        </p:nvSpPr>
        <p:spPr bwMode="auto">
          <a:xfrm>
            <a:off x="2416034" y="4275904"/>
            <a:ext cx="755571" cy="863600"/>
          </a:xfrm>
          <a:custGeom>
            <a:avLst/>
            <a:gdLst>
              <a:gd name="T0" fmla="*/ 48 w 746"/>
              <a:gd name="T1" fmla="*/ 534 h 840"/>
              <a:gd name="T2" fmla="*/ 29 w 746"/>
              <a:gd name="T3" fmla="*/ 504 h 840"/>
              <a:gd name="T4" fmla="*/ 38 w 746"/>
              <a:gd name="T5" fmla="*/ 456 h 840"/>
              <a:gd name="T6" fmla="*/ 88 w 746"/>
              <a:gd name="T7" fmla="*/ 378 h 840"/>
              <a:gd name="T8" fmla="*/ 124 w 746"/>
              <a:gd name="T9" fmla="*/ 355 h 840"/>
              <a:gd name="T10" fmla="*/ 103 w 746"/>
              <a:gd name="T11" fmla="*/ 327 h 840"/>
              <a:gd name="T12" fmla="*/ 90 w 746"/>
              <a:gd name="T13" fmla="*/ 251 h 840"/>
              <a:gd name="T14" fmla="*/ 105 w 746"/>
              <a:gd name="T15" fmla="*/ 108 h 840"/>
              <a:gd name="T16" fmla="*/ 130 w 746"/>
              <a:gd name="T17" fmla="*/ 101 h 840"/>
              <a:gd name="T18" fmla="*/ 172 w 746"/>
              <a:gd name="T19" fmla="*/ 125 h 840"/>
              <a:gd name="T20" fmla="*/ 208 w 746"/>
              <a:gd name="T21" fmla="*/ 0 h 840"/>
              <a:gd name="T22" fmla="*/ 746 w 746"/>
              <a:gd name="T23" fmla="*/ 89 h 840"/>
              <a:gd name="T24" fmla="*/ 634 w 746"/>
              <a:gd name="T25" fmla="*/ 840 h 840"/>
              <a:gd name="T26" fmla="*/ 468 w 746"/>
              <a:gd name="T27" fmla="*/ 817 h 840"/>
              <a:gd name="T28" fmla="*/ 366 w 746"/>
              <a:gd name="T29" fmla="*/ 789 h 840"/>
              <a:gd name="T30" fmla="*/ 154 w 746"/>
              <a:gd name="T31" fmla="*/ 705 h 840"/>
              <a:gd name="T32" fmla="*/ 0 w 746"/>
              <a:gd name="T33" fmla="*/ 576 h 840"/>
              <a:gd name="T34" fmla="*/ 48 w 746"/>
              <a:gd name="T35" fmla="*/ 534 h 840"/>
              <a:gd name="T36" fmla="*/ 48 w 746"/>
              <a:gd name="T37" fmla="*/ 534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46" h="840">
                <a:moveTo>
                  <a:pt x="48" y="534"/>
                </a:moveTo>
                <a:lnTo>
                  <a:pt x="29" y="504"/>
                </a:lnTo>
                <a:lnTo>
                  <a:pt x="38" y="456"/>
                </a:lnTo>
                <a:lnTo>
                  <a:pt x="88" y="378"/>
                </a:lnTo>
                <a:lnTo>
                  <a:pt x="124" y="355"/>
                </a:lnTo>
                <a:lnTo>
                  <a:pt x="103" y="327"/>
                </a:lnTo>
                <a:lnTo>
                  <a:pt x="90" y="251"/>
                </a:lnTo>
                <a:lnTo>
                  <a:pt x="105" y="108"/>
                </a:lnTo>
                <a:lnTo>
                  <a:pt x="130" y="101"/>
                </a:lnTo>
                <a:lnTo>
                  <a:pt x="172" y="125"/>
                </a:lnTo>
                <a:lnTo>
                  <a:pt x="208" y="0"/>
                </a:lnTo>
                <a:lnTo>
                  <a:pt x="746" y="89"/>
                </a:lnTo>
                <a:lnTo>
                  <a:pt x="634" y="840"/>
                </a:lnTo>
                <a:lnTo>
                  <a:pt x="468" y="817"/>
                </a:lnTo>
                <a:lnTo>
                  <a:pt x="366" y="789"/>
                </a:lnTo>
                <a:lnTo>
                  <a:pt x="154" y="705"/>
                </a:lnTo>
                <a:lnTo>
                  <a:pt x="0" y="576"/>
                </a:lnTo>
                <a:lnTo>
                  <a:pt x="48" y="534"/>
                </a:lnTo>
                <a:lnTo>
                  <a:pt x="48" y="534"/>
                </a:lnTo>
                <a:close/>
              </a:path>
            </a:pathLst>
          </a:custGeom>
          <a:solidFill>
            <a:srgbClr val="AED0EE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8" name="Freeform 1123"/>
          <p:cNvSpPr>
            <a:spLocks/>
          </p:cNvSpPr>
          <p:nvPr/>
        </p:nvSpPr>
        <p:spPr bwMode="auto">
          <a:xfrm>
            <a:off x="3041444" y="3237679"/>
            <a:ext cx="782555" cy="636588"/>
          </a:xfrm>
          <a:custGeom>
            <a:avLst/>
            <a:gdLst>
              <a:gd name="T0" fmla="*/ 0 w 770"/>
              <a:gd name="T1" fmla="*/ 530 h 619"/>
              <a:gd name="T2" fmla="*/ 92 w 770"/>
              <a:gd name="T3" fmla="*/ 0 h 619"/>
              <a:gd name="T4" fmla="*/ 396 w 770"/>
              <a:gd name="T5" fmla="*/ 45 h 619"/>
              <a:gd name="T6" fmla="*/ 770 w 770"/>
              <a:gd name="T7" fmla="*/ 83 h 619"/>
              <a:gd name="T8" fmla="*/ 744 w 770"/>
              <a:gd name="T9" fmla="*/ 351 h 619"/>
              <a:gd name="T10" fmla="*/ 719 w 770"/>
              <a:gd name="T11" fmla="*/ 619 h 619"/>
              <a:gd name="T12" fmla="*/ 208 w 770"/>
              <a:gd name="T13" fmla="*/ 562 h 619"/>
              <a:gd name="T14" fmla="*/ 0 w 770"/>
              <a:gd name="T15" fmla="*/ 530 h 619"/>
              <a:gd name="T16" fmla="*/ 0 w 770"/>
              <a:gd name="T17" fmla="*/ 53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0" h="619">
                <a:moveTo>
                  <a:pt x="0" y="530"/>
                </a:moveTo>
                <a:lnTo>
                  <a:pt x="92" y="0"/>
                </a:lnTo>
                <a:lnTo>
                  <a:pt x="396" y="45"/>
                </a:lnTo>
                <a:lnTo>
                  <a:pt x="770" y="83"/>
                </a:lnTo>
                <a:lnTo>
                  <a:pt x="744" y="351"/>
                </a:lnTo>
                <a:lnTo>
                  <a:pt x="719" y="619"/>
                </a:lnTo>
                <a:lnTo>
                  <a:pt x="208" y="562"/>
                </a:lnTo>
                <a:lnTo>
                  <a:pt x="0" y="530"/>
                </a:lnTo>
                <a:lnTo>
                  <a:pt x="0" y="530"/>
                </a:lnTo>
                <a:close/>
              </a:path>
            </a:pathLst>
          </a:custGeom>
          <a:solidFill>
            <a:srgbClr val="AED0EE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solidFill>
                <a:srgbClr val="C56870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9" name="Freeform 1124"/>
          <p:cNvSpPr>
            <a:spLocks/>
          </p:cNvSpPr>
          <p:nvPr/>
        </p:nvSpPr>
        <p:spPr bwMode="auto">
          <a:xfrm>
            <a:off x="3171605" y="3815529"/>
            <a:ext cx="809540" cy="631825"/>
          </a:xfrm>
          <a:custGeom>
            <a:avLst/>
            <a:gdLst>
              <a:gd name="T0" fmla="*/ 80 w 796"/>
              <a:gd name="T1" fmla="*/ 0 h 612"/>
              <a:gd name="T2" fmla="*/ 591 w 796"/>
              <a:gd name="T3" fmla="*/ 57 h 612"/>
              <a:gd name="T4" fmla="*/ 796 w 796"/>
              <a:gd name="T5" fmla="*/ 74 h 612"/>
              <a:gd name="T6" fmla="*/ 789 w 796"/>
              <a:gd name="T7" fmla="*/ 207 h 612"/>
              <a:gd name="T8" fmla="*/ 760 w 796"/>
              <a:gd name="T9" fmla="*/ 612 h 612"/>
              <a:gd name="T10" fmla="*/ 656 w 796"/>
              <a:gd name="T11" fmla="*/ 605 h 612"/>
              <a:gd name="T12" fmla="*/ 331 w 796"/>
              <a:gd name="T13" fmla="*/ 576 h 612"/>
              <a:gd name="T14" fmla="*/ 0 w 796"/>
              <a:gd name="T15" fmla="*/ 534 h 612"/>
              <a:gd name="T16" fmla="*/ 80 w 796"/>
              <a:gd name="T17" fmla="*/ 0 h 612"/>
              <a:gd name="T18" fmla="*/ 80 w 796"/>
              <a:gd name="T19" fmla="*/ 0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6" h="612">
                <a:moveTo>
                  <a:pt x="80" y="0"/>
                </a:moveTo>
                <a:lnTo>
                  <a:pt x="591" y="57"/>
                </a:lnTo>
                <a:lnTo>
                  <a:pt x="796" y="74"/>
                </a:lnTo>
                <a:lnTo>
                  <a:pt x="789" y="207"/>
                </a:lnTo>
                <a:lnTo>
                  <a:pt x="760" y="612"/>
                </a:lnTo>
                <a:lnTo>
                  <a:pt x="656" y="605"/>
                </a:lnTo>
                <a:lnTo>
                  <a:pt x="331" y="576"/>
                </a:lnTo>
                <a:lnTo>
                  <a:pt x="0" y="534"/>
                </a:lnTo>
                <a:lnTo>
                  <a:pt x="80" y="0"/>
                </a:lnTo>
                <a:lnTo>
                  <a:pt x="80" y="0"/>
                </a:lnTo>
                <a:close/>
              </a:path>
            </a:pathLst>
          </a:custGeom>
          <a:solidFill>
            <a:srgbClr val="F69882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0" name="Freeform 1125"/>
          <p:cNvSpPr>
            <a:spLocks/>
          </p:cNvSpPr>
          <p:nvPr/>
        </p:nvSpPr>
        <p:spPr bwMode="auto">
          <a:xfrm>
            <a:off x="3054142" y="4366392"/>
            <a:ext cx="782555" cy="785812"/>
          </a:xfrm>
          <a:custGeom>
            <a:avLst/>
            <a:gdLst>
              <a:gd name="T0" fmla="*/ 97 w 768"/>
              <a:gd name="T1" fmla="*/ 764 h 764"/>
              <a:gd name="T2" fmla="*/ 106 w 768"/>
              <a:gd name="T3" fmla="*/ 707 h 764"/>
              <a:gd name="T4" fmla="*/ 298 w 768"/>
              <a:gd name="T5" fmla="*/ 732 h 764"/>
              <a:gd name="T6" fmla="*/ 290 w 768"/>
              <a:gd name="T7" fmla="*/ 704 h 764"/>
              <a:gd name="T8" fmla="*/ 705 w 768"/>
              <a:gd name="T9" fmla="*/ 742 h 764"/>
              <a:gd name="T10" fmla="*/ 768 w 768"/>
              <a:gd name="T11" fmla="*/ 71 h 764"/>
              <a:gd name="T12" fmla="*/ 443 w 768"/>
              <a:gd name="T13" fmla="*/ 42 h 764"/>
              <a:gd name="T14" fmla="*/ 112 w 768"/>
              <a:gd name="T15" fmla="*/ 0 h 764"/>
              <a:gd name="T16" fmla="*/ 0 w 768"/>
              <a:gd name="T17" fmla="*/ 751 h 764"/>
              <a:gd name="T18" fmla="*/ 97 w 768"/>
              <a:gd name="T19" fmla="*/ 764 h 764"/>
              <a:gd name="T20" fmla="*/ 97 w 768"/>
              <a:gd name="T21" fmla="*/ 764 h 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8" h="764">
                <a:moveTo>
                  <a:pt x="97" y="764"/>
                </a:moveTo>
                <a:lnTo>
                  <a:pt x="106" y="707"/>
                </a:lnTo>
                <a:lnTo>
                  <a:pt x="298" y="732"/>
                </a:lnTo>
                <a:lnTo>
                  <a:pt x="290" y="704"/>
                </a:lnTo>
                <a:lnTo>
                  <a:pt x="705" y="742"/>
                </a:lnTo>
                <a:lnTo>
                  <a:pt x="768" y="71"/>
                </a:lnTo>
                <a:lnTo>
                  <a:pt x="443" y="42"/>
                </a:lnTo>
                <a:lnTo>
                  <a:pt x="112" y="0"/>
                </a:lnTo>
                <a:lnTo>
                  <a:pt x="0" y="751"/>
                </a:lnTo>
                <a:lnTo>
                  <a:pt x="97" y="764"/>
                </a:lnTo>
                <a:lnTo>
                  <a:pt x="97" y="764"/>
                </a:lnTo>
                <a:close/>
              </a:path>
            </a:pathLst>
          </a:custGeom>
          <a:solidFill>
            <a:srgbClr val="AED0EE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1" name="Freeform 1126"/>
          <p:cNvSpPr>
            <a:spLocks/>
          </p:cNvSpPr>
          <p:nvPr/>
        </p:nvSpPr>
        <p:spPr bwMode="auto">
          <a:xfrm>
            <a:off x="3352561" y="4509267"/>
            <a:ext cx="1547650" cy="1482725"/>
          </a:xfrm>
          <a:custGeom>
            <a:avLst/>
            <a:gdLst>
              <a:gd name="T0" fmla="*/ 0 w 1527"/>
              <a:gd name="T1" fmla="*/ 563 h 1439"/>
              <a:gd name="T2" fmla="*/ 415 w 1527"/>
              <a:gd name="T3" fmla="*/ 601 h 1439"/>
              <a:gd name="T4" fmla="*/ 472 w 1527"/>
              <a:gd name="T5" fmla="*/ 0 h 1439"/>
              <a:gd name="T6" fmla="*/ 803 w 1527"/>
              <a:gd name="T7" fmla="*/ 19 h 1439"/>
              <a:gd name="T8" fmla="*/ 791 w 1527"/>
              <a:gd name="T9" fmla="*/ 277 h 1439"/>
              <a:gd name="T10" fmla="*/ 824 w 1527"/>
              <a:gd name="T11" fmla="*/ 304 h 1439"/>
              <a:gd name="T12" fmla="*/ 854 w 1527"/>
              <a:gd name="T13" fmla="*/ 304 h 1439"/>
              <a:gd name="T14" fmla="*/ 879 w 1527"/>
              <a:gd name="T15" fmla="*/ 329 h 1439"/>
              <a:gd name="T16" fmla="*/ 928 w 1527"/>
              <a:gd name="T17" fmla="*/ 340 h 1439"/>
              <a:gd name="T18" fmla="*/ 1029 w 1527"/>
              <a:gd name="T19" fmla="*/ 384 h 1439"/>
              <a:gd name="T20" fmla="*/ 1046 w 1527"/>
              <a:gd name="T21" fmla="*/ 365 h 1439"/>
              <a:gd name="T22" fmla="*/ 1111 w 1527"/>
              <a:gd name="T23" fmla="*/ 403 h 1439"/>
              <a:gd name="T24" fmla="*/ 1196 w 1527"/>
              <a:gd name="T25" fmla="*/ 401 h 1439"/>
              <a:gd name="T26" fmla="*/ 1255 w 1527"/>
              <a:gd name="T27" fmla="*/ 384 h 1439"/>
              <a:gd name="T28" fmla="*/ 1337 w 1527"/>
              <a:gd name="T29" fmla="*/ 369 h 1439"/>
              <a:gd name="T30" fmla="*/ 1411 w 1527"/>
              <a:gd name="T31" fmla="*/ 409 h 1439"/>
              <a:gd name="T32" fmla="*/ 1423 w 1527"/>
              <a:gd name="T33" fmla="*/ 422 h 1439"/>
              <a:gd name="T34" fmla="*/ 1463 w 1527"/>
              <a:gd name="T35" fmla="*/ 422 h 1439"/>
              <a:gd name="T36" fmla="*/ 1470 w 1527"/>
              <a:gd name="T37" fmla="*/ 635 h 1439"/>
              <a:gd name="T38" fmla="*/ 1527 w 1527"/>
              <a:gd name="T39" fmla="*/ 739 h 1439"/>
              <a:gd name="T40" fmla="*/ 1506 w 1527"/>
              <a:gd name="T41" fmla="*/ 821 h 1439"/>
              <a:gd name="T42" fmla="*/ 1510 w 1527"/>
              <a:gd name="T43" fmla="*/ 889 h 1439"/>
              <a:gd name="T44" fmla="*/ 1485 w 1527"/>
              <a:gd name="T45" fmla="*/ 924 h 1439"/>
              <a:gd name="T46" fmla="*/ 1495 w 1527"/>
              <a:gd name="T47" fmla="*/ 935 h 1439"/>
              <a:gd name="T48" fmla="*/ 1432 w 1527"/>
              <a:gd name="T49" fmla="*/ 954 h 1439"/>
              <a:gd name="T50" fmla="*/ 1383 w 1527"/>
              <a:gd name="T51" fmla="*/ 960 h 1439"/>
              <a:gd name="T52" fmla="*/ 1392 w 1527"/>
              <a:gd name="T53" fmla="*/ 924 h 1439"/>
              <a:gd name="T54" fmla="*/ 1366 w 1527"/>
              <a:gd name="T55" fmla="*/ 945 h 1439"/>
              <a:gd name="T56" fmla="*/ 1367 w 1527"/>
              <a:gd name="T57" fmla="*/ 986 h 1439"/>
              <a:gd name="T58" fmla="*/ 1333 w 1527"/>
              <a:gd name="T59" fmla="*/ 1030 h 1439"/>
              <a:gd name="T60" fmla="*/ 1153 w 1527"/>
              <a:gd name="T61" fmla="*/ 1121 h 1439"/>
              <a:gd name="T62" fmla="*/ 1096 w 1527"/>
              <a:gd name="T63" fmla="*/ 1180 h 1439"/>
              <a:gd name="T64" fmla="*/ 1042 w 1527"/>
              <a:gd name="T65" fmla="*/ 1308 h 1439"/>
              <a:gd name="T66" fmla="*/ 1086 w 1527"/>
              <a:gd name="T67" fmla="*/ 1439 h 1439"/>
              <a:gd name="T68" fmla="*/ 1044 w 1527"/>
              <a:gd name="T69" fmla="*/ 1439 h 1439"/>
              <a:gd name="T70" fmla="*/ 848 w 1527"/>
              <a:gd name="T71" fmla="*/ 1370 h 1439"/>
              <a:gd name="T72" fmla="*/ 827 w 1527"/>
              <a:gd name="T73" fmla="*/ 1313 h 1439"/>
              <a:gd name="T74" fmla="*/ 807 w 1527"/>
              <a:gd name="T75" fmla="*/ 1289 h 1439"/>
              <a:gd name="T76" fmla="*/ 801 w 1527"/>
              <a:gd name="T77" fmla="*/ 1213 h 1439"/>
              <a:gd name="T78" fmla="*/ 763 w 1527"/>
              <a:gd name="T79" fmla="*/ 1186 h 1439"/>
              <a:gd name="T80" fmla="*/ 658 w 1527"/>
              <a:gd name="T81" fmla="*/ 984 h 1439"/>
              <a:gd name="T82" fmla="*/ 607 w 1527"/>
              <a:gd name="T83" fmla="*/ 946 h 1439"/>
              <a:gd name="T84" fmla="*/ 592 w 1527"/>
              <a:gd name="T85" fmla="*/ 914 h 1439"/>
              <a:gd name="T86" fmla="*/ 438 w 1527"/>
              <a:gd name="T87" fmla="*/ 907 h 1439"/>
              <a:gd name="T88" fmla="*/ 356 w 1527"/>
              <a:gd name="T89" fmla="*/ 1002 h 1439"/>
              <a:gd name="T90" fmla="*/ 217 w 1527"/>
              <a:gd name="T91" fmla="*/ 903 h 1439"/>
              <a:gd name="T92" fmla="*/ 175 w 1527"/>
              <a:gd name="T93" fmla="*/ 766 h 1439"/>
              <a:gd name="T94" fmla="*/ 42 w 1527"/>
              <a:gd name="T95" fmla="*/ 639 h 1439"/>
              <a:gd name="T96" fmla="*/ 27 w 1527"/>
              <a:gd name="T97" fmla="*/ 597 h 1439"/>
              <a:gd name="T98" fmla="*/ 8 w 1527"/>
              <a:gd name="T99" fmla="*/ 591 h 1439"/>
              <a:gd name="T100" fmla="*/ 0 w 1527"/>
              <a:gd name="T101" fmla="*/ 563 h 1439"/>
              <a:gd name="T102" fmla="*/ 0 w 1527"/>
              <a:gd name="T103" fmla="*/ 563 h 1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27" h="1439">
                <a:moveTo>
                  <a:pt x="0" y="563"/>
                </a:moveTo>
                <a:lnTo>
                  <a:pt x="415" y="601"/>
                </a:lnTo>
                <a:lnTo>
                  <a:pt x="472" y="0"/>
                </a:lnTo>
                <a:lnTo>
                  <a:pt x="803" y="19"/>
                </a:lnTo>
                <a:lnTo>
                  <a:pt x="791" y="277"/>
                </a:lnTo>
                <a:lnTo>
                  <a:pt x="824" y="304"/>
                </a:lnTo>
                <a:lnTo>
                  <a:pt x="854" y="304"/>
                </a:lnTo>
                <a:lnTo>
                  <a:pt x="879" y="329"/>
                </a:lnTo>
                <a:lnTo>
                  <a:pt x="928" y="340"/>
                </a:lnTo>
                <a:lnTo>
                  <a:pt x="1029" y="384"/>
                </a:lnTo>
                <a:lnTo>
                  <a:pt x="1046" y="365"/>
                </a:lnTo>
                <a:lnTo>
                  <a:pt x="1111" y="403"/>
                </a:lnTo>
                <a:lnTo>
                  <a:pt x="1196" y="401"/>
                </a:lnTo>
                <a:lnTo>
                  <a:pt x="1255" y="384"/>
                </a:lnTo>
                <a:lnTo>
                  <a:pt x="1337" y="369"/>
                </a:lnTo>
                <a:lnTo>
                  <a:pt x="1411" y="409"/>
                </a:lnTo>
                <a:lnTo>
                  <a:pt x="1423" y="422"/>
                </a:lnTo>
                <a:lnTo>
                  <a:pt x="1463" y="422"/>
                </a:lnTo>
                <a:lnTo>
                  <a:pt x="1470" y="635"/>
                </a:lnTo>
                <a:lnTo>
                  <a:pt x="1527" y="739"/>
                </a:lnTo>
                <a:lnTo>
                  <a:pt x="1506" y="821"/>
                </a:lnTo>
                <a:lnTo>
                  <a:pt x="1510" y="889"/>
                </a:lnTo>
                <a:lnTo>
                  <a:pt x="1485" y="924"/>
                </a:lnTo>
                <a:lnTo>
                  <a:pt x="1495" y="935"/>
                </a:lnTo>
                <a:lnTo>
                  <a:pt x="1432" y="954"/>
                </a:lnTo>
                <a:lnTo>
                  <a:pt x="1383" y="960"/>
                </a:lnTo>
                <a:lnTo>
                  <a:pt x="1392" y="924"/>
                </a:lnTo>
                <a:lnTo>
                  <a:pt x="1366" y="945"/>
                </a:lnTo>
                <a:lnTo>
                  <a:pt x="1367" y="986"/>
                </a:lnTo>
                <a:lnTo>
                  <a:pt x="1333" y="1030"/>
                </a:lnTo>
                <a:lnTo>
                  <a:pt x="1153" y="1121"/>
                </a:lnTo>
                <a:lnTo>
                  <a:pt x="1096" y="1180"/>
                </a:lnTo>
                <a:lnTo>
                  <a:pt x="1042" y="1308"/>
                </a:lnTo>
                <a:lnTo>
                  <a:pt x="1086" y="1439"/>
                </a:lnTo>
                <a:lnTo>
                  <a:pt x="1044" y="1439"/>
                </a:lnTo>
                <a:lnTo>
                  <a:pt x="848" y="1370"/>
                </a:lnTo>
                <a:lnTo>
                  <a:pt x="827" y="1313"/>
                </a:lnTo>
                <a:lnTo>
                  <a:pt x="807" y="1289"/>
                </a:lnTo>
                <a:lnTo>
                  <a:pt x="801" y="1213"/>
                </a:lnTo>
                <a:lnTo>
                  <a:pt x="763" y="1186"/>
                </a:lnTo>
                <a:lnTo>
                  <a:pt x="658" y="984"/>
                </a:lnTo>
                <a:lnTo>
                  <a:pt x="607" y="946"/>
                </a:lnTo>
                <a:lnTo>
                  <a:pt x="592" y="914"/>
                </a:lnTo>
                <a:lnTo>
                  <a:pt x="438" y="907"/>
                </a:lnTo>
                <a:lnTo>
                  <a:pt x="356" y="1002"/>
                </a:lnTo>
                <a:lnTo>
                  <a:pt x="217" y="903"/>
                </a:lnTo>
                <a:lnTo>
                  <a:pt x="175" y="766"/>
                </a:lnTo>
                <a:lnTo>
                  <a:pt x="42" y="639"/>
                </a:lnTo>
                <a:lnTo>
                  <a:pt x="27" y="597"/>
                </a:lnTo>
                <a:lnTo>
                  <a:pt x="8" y="591"/>
                </a:lnTo>
                <a:lnTo>
                  <a:pt x="0" y="563"/>
                </a:lnTo>
                <a:lnTo>
                  <a:pt x="0" y="563"/>
                </a:lnTo>
                <a:close/>
              </a:path>
            </a:pathLst>
          </a:custGeom>
          <a:solidFill>
            <a:srgbClr val="AED0EE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solidFill>
                <a:srgbClr val="C56870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2" name="Freeform 1127"/>
          <p:cNvSpPr>
            <a:spLocks/>
          </p:cNvSpPr>
          <p:nvPr/>
        </p:nvSpPr>
        <p:spPr bwMode="auto">
          <a:xfrm>
            <a:off x="3831936" y="2777304"/>
            <a:ext cx="733348" cy="450850"/>
          </a:xfrm>
          <a:custGeom>
            <a:avLst/>
            <a:gdLst>
              <a:gd name="T0" fmla="*/ 38 w 718"/>
              <a:gd name="T1" fmla="*/ 0 h 441"/>
              <a:gd name="T2" fmla="*/ 663 w 718"/>
              <a:gd name="T3" fmla="*/ 32 h 441"/>
              <a:gd name="T4" fmla="*/ 667 w 718"/>
              <a:gd name="T5" fmla="*/ 142 h 441"/>
              <a:gd name="T6" fmla="*/ 696 w 718"/>
              <a:gd name="T7" fmla="*/ 234 h 441"/>
              <a:gd name="T8" fmla="*/ 699 w 718"/>
              <a:gd name="T9" fmla="*/ 348 h 441"/>
              <a:gd name="T10" fmla="*/ 718 w 718"/>
              <a:gd name="T11" fmla="*/ 441 h 441"/>
              <a:gd name="T12" fmla="*/ 340 w 718"/>
              <a:gd name="T13" fmla="*/ 429 h 441"/>
              <a:gd name="T14" fmla="*/ 0 w 718"/>
              <a:gd name="T15" fmla="*/ 405 h 441"/>
              <a:gd name="T16" fmla="*/ 38 w 718"/>
              <a:gd name="T17" fmla="*/ 0 h 441"/>
              <a:gd name="T18" fmla="*/ 38 w 718"/>
              <a:gd name="T19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8" h="441">
                <a:moveTo>
                  <a:pt x="38" y="0"/>
                </a:moveTo>
                <a:lnTo>
                  <a:pt x="663" y="32"/>
                </a:lnTo>
                <a:lnTo>
                  <a:pt x="667" y="142"/>
                </a:lnTo>
                <a:lnTo>
                  <a:pt x="696" y="234"/>
                </a:lnTo>
                <a:lnTo>
                  <a:pt x="699" y="348"/>
                </a:lnTo>
                <a:lnTo>
                  <a:pt x="718" y="441"/>
                </a:lnTo>
                <a:lnTo>
                  <a:pt x="340" y="429"/>
                </a:lnTo>
                <a:lnTo>
                  <a:pt x="0" y="405"/>
                </a:lnTo>
                <a:lnTo>
                  <a:pt x="38" y="0"/>
                </a:lnTo>
                <a:lnTo>
                  <a:pt x="38" y="0"/>
                </a:lnTo>
                <a:close/>
              </a:path>
            </a:pathLst>
          </a:custGeom>
          <a:solidFill>
            <a:srgbClr val="F69882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solidFill>
                <a:srgbClr val="C56870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3" name="Freeform 1128"/>
          <p:cNvSpPr>
            <a:spLocks/>
          </p:cNvSpPr>
          <p:nvPr/>
        </p:nvSpPr>
        <p:spPr bwMode="auto">
          <a:xfrm>
            <a:off x="3793840" y="3191642"/>
            <a:ext cx="782555" cy="515937"/>
          </a:xfrm>
          <a:custGeom>
            <a:avLst/>
            <a:gdLst>
              <a:gd name="T0" fmla="*/ 38 w 768"/>
              <a:gd name="T1" fmla="*/ 0 h 502"/>
              <a:gd name="T2" fmla="*/ 378 w 768"/>
              <a:gd name="T3" fmla="*/ 24 h 502"/>
              <a:gd name="T4" fmla="*/ 756 w 768"/>
              <a:gd name="T5" fmla="*/ 36 h 502"/>
              <a:gd name="T6" fmla="*/ 732 w 768"/>
              <a:gd name="T7" fmla="*/ 83 h 502"/>
              <a:gd name="T8" fmla="*/ 768 w 768"/>
              <a:gd name="T9" fmla="*/ 118 h 502"/>
              <a:gd name="T10" fmla="*/ 766 w 768"/>
              <a:gd name="T11" fmla="*/ 365 h 502"/>
              <a:gd name="T12" fmla="*/ 751 w 768"/>
              <a:gd name="T13" fmla="*/ 363 h 502"/>
              <a:gd name="T14" fmla="*/ 753 w 768"/>
              <a:gd name="T15" fmla="*/ 395 h 502"/>
              <a:gd name="T16" fmla="*/ 764 w 768"/>
              <a:gd name="T17" fmla="*/ 420 h 502"/>
              <a:gd name="T18" fmla="*/ 756 w 768"/>
              <a:gd name="T19" fmla="*/ 443 h 502"/>
              <a:gd name="T20" fmla="*/ 764 w 768"/>
              <a:gd name="T21" fmla="*/ 502 h 502"/>
              <a:gd name="T22" fmla="*/ 747 w 768"/>
              <a:gd name="T23" fmla="*/ 496 h 502"/>
              <a:gd name="T24" fmla="*/ 728 w 768"/>
              <a:gd name="T25" fmla="*/ 473 h 502"/>
              <a:gd name="T26" fmla="*/ 659 w 768"/>
              <a:gd name="T27" fmla="*/ 450 h 502"/>
              <a:gd name="T28" fmla="*/ 593 w 768"/>
              <a:gd name="T29" fmla="*/ 454 h 502"/>
              <a:gd name="T30" fmla="*/ 555 w 768"/>
              <a:gd name="T31" fmla="*/ 426 h 502"/>
              <a:gd name="T32" fmla="*/ 0 w 768"/>
              <a:gd name="T33" fmla="*/ 393 h 502"/>
              <a:gd name="T34" fmla="*/ 38 w 768"/>
              <a:gd name="T35" fmla="*/ 0 h 502"/>
              <a:gd name="T36" fmla="*/ 38 w 768"/>
              <a:gd name="T37" fmla="*/ 0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68" h="502">
                <a:moveTo>
                  <a:pt x="38" y="0"/>
                </a:moveTo>
                <a:lnTo>
                  <a:pt x="378" y="24"/>
                </a:lnTo>
                <a:lnTo>
                  <a:pt x="756" y="36"/>
                </a:lnTo>
                <a:lnTo>
                  <a:pt x="732" y="83"/>
                </a:lnTo>
                <a:lnTo>
                  <a:pt x="768" y="118"/>
                </a:lnTo>
                <a:lnTo>
                  <a:pt x="766" y="365"/>
                </a:lnTo>
                <a:lnTo>
                  <a:pt x="751" y="363"/>
                </a:lnTo>
                <a:lnTo>
                  <a:pt x="753" y="395"/>
                </a:lnTo>
                <a:lnTo>
                  <a:pt x="764" y="420"/>
                </a:lnTo>
                <a:lnTo>
                  <a:pt x="756" y="443"/>
                </a:lnTo>
                <a:lnTo>
                  <a:pt x="764" y="502"/>
                </a:lnTo>
                <a:lnTo>
                  <a:pt x="747" y="496"/>
                </a:lnTo>
                <a:lnTo>
                  <a:pt x="728" y="473"/>
                </a:lnTo>
                <a:lnTo>
                  <a:pt x="659" y="450"/>
                </a:lnTo>
                <a:lnTo>
                  <a:pt x="593" y="454"/>
                </a:lnTo>
                <a:lnTo>
                  <a:pt x="555" y="426"/>
                </a:lnTo>
                <a:lnTo>
                  <a:pt x="0" y="393"/>
                </a:lnTo>
                <a:lnTo>
                  <a:pt x="38" y="0"/>
                </a:lnTo>
                <a:lnTo>
                  <a:pt x="38" y="0"/>
                </a:lnTo>
                <a:close/>
              </a:path>
            </a:pathLst>
          </a:custGeom>
          <a:solidFill>
            <a:srgbClr val="AED0EE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solidFill>
                <a:srgbClr val="C56870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" name="Freeform 1129"/>
          <p:cNvSpPr>
            <a:spLocks/>
          </p:cNvSpPr>
          <p:nvPr/>
        </p:nvSpPr>
        <p:spPr bwMode="auto">
          <a:xfrm>
            <a:off x="3771617" y="3596454"/>
            <a:ext cx="914304" cy="455613"/>
          </a:xfrm>
          <a:custGeom>
            <a:avLst/>
            <a:gdLst>
              <a:gd name="T0" fmla="*/ 25 w 901"/>
              <a:gd name="T1" fmla="*/ 0 h 439"/>
              <a:gd name="T2" fmla="*/ 580 w 901"/>
              <a:gd name="T3" fmla="*/ 33 h 439"/>
              <a:gd name="T4" fmla="*/ 618 w 901"/>
              <a:gd name="T5" fmla="*/ 61 h 439"/>
              <a:gd name="T6" fmla="*/ 684 w 901"/>
              <a:gd name="T7" fmla="*/ 57 h 439"/>
              <a:gd name="T8" fmla="*/ 753 w 901"/>
              <a:gd name="T9" fmla="*/ 80 h 439"/>
              <a:gd name="T10" fmla="*/ 772 w 901"/>
              <a:gd name="T11" fmla="*/ 103 h 439"/>
              <a:gd name="T12" fmla="*/ 789 w 901"/>
              <a:gd name="T13" fmla="*/ 109 h 439"/>
              <a:gd name="T14" fmla="*/ 819 w 901"/>
              <a:gd name="T15" fmla="*/ 192 h 439"/>
              <a:gd name="T16" fmla="*/ 819 w 901"/>
              <a:gd name="T17" fmla="*/ 217 h 439"/>
              <a:gd name="T18" fmla="*/ 840 w 901"/>
              <a:gd name="T19" fmla="*/ 257 h 439"/>
              <a:gd name="T20" fmla="*/ 850 w 901"/>
              <a:gd name="T21" fmla="*/ 320 h 439"/>
              <a:gd name="T22" fmla="*/ 844 w 901"/>
              <a:gd name="T23" fmla="*/ 339 h 439"/>
              <a:gd name="T24" fmla="*/ 857 w 901"/>
              <a:gd name="T25" fmla="*/ 359 h 439"/>
              <a:gd name="T26" fmla="*/ 901 w 901"/>
              <a:gd name="T27" fmla="*/ 439 h 439"/>
              <a:gd name="T28" fmla="*/ 500 w 901"/>
              <a:gd name="T29" fmla="*/ 435 h 439"/>
              <a:gd name="T30" fmla="*/ 198 w 901"/>
              <a:gd name="T31" fmla="*/ 418 h 439"/>
              <a:gd name="T32" fmla="*/ 205 w 901"/>
              <a:gd name="T33" fmla="*/ 285 h 439"/>
              <a:gd name="T34" fmla="*/ 0 w 901"/>
              <a:gd name="T35" fmla="*/ 268 h 439"/>
              <a:gd name="T36" fmla="*/ 25 w 901"/>
              <a:gd name="T37" fmla="*/ 0 h 439"/>
              <a:gd name="T38" fmla="*/ 25 w 901"/>
              <a:gd name="T39" fmla="*/ 0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01" h="439">
                <a:moveTo>
                  <a:pt x="25" y="0"/>
                </a:moveTo>
                <a:lnTo>
                  <a:pt x="580" y="33"/>
                </a:lnTo>
                <a:lnTo>
                  <a:pt x="618" y="61"/>
                </a:lnTo>
                <a:lnTo>
                  <a:pt x="684" y="57"/>
                </a:lnTo>
                <a:lnTo>
                  <a:pt x="753" y="80"/>
                </a:lnTo>
                <a:lnTo>
                  <a:pt x="772" y="103"/>
                </a:lnTo>
                <a:lnTo>
                  <a:pt x="789" y="109"/>
                </a:lnTo>
                <a:lnTo>
                  <a:pt x="819" y="192"/>
                </a:lnTo>
                <a:lnTo>
                  <a:pt x="819" y="217"/>
                </a:lnTo>
                <a:lnTo>
                  <a:pt x="840" y="257"/>
                </a:lnTo>
                <a:lnTo>
                  <a:pt x="850" y="320"/>
                </a:lnTo>
                <a:lnTo>
                  <a:pt x="844" y="339"/>
                </a:lnTo>
                <a:lnTo>
                  <a:pt x="857" y="359"/>
                </a:lnTo>
                <a:lnTo>
                  <a:pt x="901" y="439"/>
                </a:lnTo>
                <a:lnTo>
                  <a:pt x="500" y="435"/>
                </a:lnTo>
                <a:lnTo>
                  <a:pt x="198" y="418"/>
                </a:lnTo>
                <a:lnTo>
                  <a:pt x="205" y="285"/>
                </a:lnTo>
                <a:lnTo>
                  <a:pt x="0" y="268"/>
                </a:lnTo>
                <a:lnTo>
                  <a:pt x="25" y="0"/>
                </a:lnTo>
                <a:lnTo>
                  <a:pt x="25" y="0"/>
                </a:lnTo>
                <a:close/>
              </a:path>
            </a:pathLst>
          </a:custGeom>
          <a:solidFill>
            <a:srgbClr val="AED0EE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solidFill>
                <a:srgbClr val="C56870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5" name="Freeform 1130"/>
          <p:cNvSpPr>
            <a:spLocks/>
          </p:cNvSpPr>
          <p:nvPr/>
        </p:nvSpPr>
        <p:spPr bwMode="auto">
          <a:xfrm>
            <a:off x="3946224" y="4031429"/>
            <a:ext cx="822239" cy="436563"/>
          </a:xfrm>
          <a:custGeom>
            <a:avLst/>
            <a:gdLst>
              <a:gd name="T0" fmla="*/ 29 w 812"/>
              <a:gd name="T1" fmla="*/ 0 h 426"/>
              <a:gd name="T2" fmla="*/ 331 w 812"/>
              <a:gd name="T3" fmla="*/ 17 h 426"/>
              <a:gd name="T4" fmla="*/ 732 w 812"/>
              <a:gd name="T5" fmla="*/ 21 h 426"/>
              <a:gd name="T6" fmla="*/ 755 w 812"/>
              <a:gd name="T7" fmla="*/ 40 h 426"/>
              <a:gd name="T8" fmla="*/ 766 w 812"/>
              <a:gd name="T9" fmla="*/ 36 h 426"/>
              <a:gd name="T10" fmla="*/ 782 w 812"/>
              <a:gd name="T11" fmla="*/ 57 h 426"/>
              <a:gd name="T12" fmla="*/ 768 w 812"/>
              <a:gd name="T13" fmla="*/ 57 h 426"/>
              <a:gd name="T14" fmla="*/ 755 w 812"/>
              <a:gd name="T15" fmla="*/ 86 h 426"/>
              <a:gd name="T16" fmla="*/ 787 w 812"/>
              <a:gd name="T17" fmla="*/ 132 h 426"/>
              <a:gd name="T18" fmla="*/ 812 w 812"/>
              <a:gd name="T19" fmla="*/ 137 h 426"/>
              <a:gd name="T20" fmla="*/ 808 w 812"/>
              <a:gd name="T21" fmla="*/ 424 h 426"/>
              <a:gd name="T22" fmla="*/ 464 w 812"/>
              <a:gd name="T23" fmla="*/ 426 h 426"/>
              <a:gd name="T24" fmla="*/ 0 w 812"/>
              <a:gd name="T25" fmla="*/ 405 h 426"/>
              <a:gd name="T26" fmla="*/ 29 w 812"/>
              <a:gd name="T27" fmla="*/ 0 h 426"/>
              <a:gd name="T28" fmla="*/ 29 w 812"/>
              <a:gd name="T29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12" h="426">
                <a:moveTo>
                  <a:pt x="29" y="0"/>
                </a:moveTo>
                <a:lnTo>
                  <a:pt x="331" y="17"/>
                </a:lnTo>
                <a:lnTo>
                  <a:pt x="732" y="21"/>
                </a:lnTo>
                <a:lnTo>
                  <a:pt x="755" y="40"/>
                </a:lnTo>
                <a:lnTo>
                  <a:pt x="766" y="36"/>
                </a:lnTo>
                <a:lnTo>
                  <a:pt x="782" y="57"/>
                </a:lnTo>
                <a:lnTo>
                  <a:pt x="768" y="57"/>
                </a:lnTo>
                <a:lnTo>
                  <a:pt x="755" y="86"/>
                </a:lnTo>
                <a:lnTo>
                  <a:pt x="787" y="132"/>
                </a:lnTo>
                <a:lnTo>
                  <a:pt x="812" y="137"/>
                </a:lnTo>
                <a:lnTo>
                  <a:pt x="808" y="424"/>
                </a:lnTo>
                <a:lnTo>
                  <a:pt x="464" y="426"/>
                </a:lnTo>
                <a:lnTo>
                  <a:pt x="0" y="405"/>
                </a:lnTo>
                <a:lnTo>
                  <a:pt x="29" y="0"/>
                </a:lnTo>
                <a:lnTo>
                  <a:pt x="29" y="0"/>
                </a:lnTo>
                <a:close/>
              </a:path>
            </a:pathLst>
          </a:custGeom>
          <a:solidFill>
            <a:srgbClr val="AED0EE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solidFill>
                <a:srgbClr val="C56870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6" name="Freeform 1131"/>
          <p:cNvSpPr>
            <a:spLocks/>
          </p:cNvSpPr>
          <p:nvPr/>
        </p:nvSpPr>
        <p:spPr bwMode="auto">
          <a:xfrm>
            <a:off x="3828761" y="4441004"/>
            <a:ext cx="958750" cy="490538"/>
          </a:xfrm>
          <a:custGeom>
            <a:avLst/>
            <a:gdLst>
              <a:gd name="T0" fmla="*/ 6 w 943"/>
              <a:gd name="T1" fmla="*/ 0 h 479"/>
              <a:gd name="T2" fmla="*/ 110 w 943"/>
              <a:gd name="T3" fmla="*/ 7 h 479"/>
              <a:gd name="T4" fmla="*/ 574 w 943"/>
              <a:gd name="T5" fmla="*/ 28 h 479"/>
              <a:gd name="T6" fmla="*/ 918 w 943"/>
              <a:gd name="T7" fmla="*/ 26 h 479"/>
              <a:gd name="T8" fmla="*/ 922 w 943"/>
              <a:gd name="T9" fmla="*/ 97 h 479"/>
              <a:gd name="T10" fmla="*/ 943 w 943"/>
              <a:gd name="T11" fmla="*/ 247 h 479"/>
              <a:gd name="T12" fmla="*/ 939 w 943"/>
              <a:gd name="T13" fmla="*/ 479 h 479"/>
              <a:gd name="T14" fmla="*/ 865 w 943"/>
              <a:gd name="T15" fmla="*/ 439 h 479"/>
              <a:gd name="T16" fmla="*/ 783 w 943"/>
              <a:gd name="T17" fmla="*/ 454 h 479"/>
              <a:gd name="T18" fmla="*/ 724 w 943"/>
              <a:gd name="T19" fmla="*/ 471 h 479"/>
              <a:gd name="T20" fmla="*/ 639 w 943"/>
              <a:gd name="T21" fmla="*/ 473 h 479"/>
              <a:gd name="T22" fmla="*/ 574 w 943"/>
              <a:gd name="T23" fmla="*/ 435 h 479"/>
              <a:gd name="T24" fmla="*/ 557 w 943"/>
              <a:gd name="T25" fmla="*/ 454 h 479"/>
              <a:gd name="T26" fmla="*/ 456 w 943"/>
              <a:gd name="T27" fmla="*/ 410 h 479"/>
              <a:gd name="T28" fmla="*/ 407 w 943"/>
              <a:gd name="T29" fmla="*/ 399 h 479"/>
              <a:gd name="T30" fmla="*/ 382 w 943"/>
              <a:gd name="T31" fmla="*/ 376 h 479"/>
              <a:gd name="T32" fmla="*/ 352 w 943"/>
              <a:gd name="T33" fmla="*/ 374 h 479"/>
              <a:gd name="T34" fmla="*/ 319 w 943"/>
              <a:gd name="T35" fmla="*/ 347 h 479"/>
              <a:gd name="T36" fmla="*/ 331 w 943"/>
              <a:gd name="T37" fmla="*/ 89 h 479"/>
              <a:gd name="T38" fmla="*/ 0 w 943"/>
              <a:gd name="T39" fmla="*/ 70 h 479"/>
              <a:gd name="T40" fmla="*/ 6 w 943"/>
              <a:gd name="T41" fmla="*/ 0 h 479"/>
              <a:gd name="T42" fmla="*/ 6 w 943"/>
              <a:gd name="T4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43" h="479">
                <a:moveTo>
                  <a:pt x="6" y="0"/>
                </a:moveTo>
                <a:lnTo>
                  <a:pt x="110" y="7"/>
                </a:lnTo>
                <a:lnTo>
                  <a:pt x="574" y="28"/>
                </a:lnTo>
                <a:lnTo>
                  <a:pt x="918" y="26"/>
                </a:lnTo>
                <a:lnTo>
                  <a:pt x="922" y="97"/>
                </a:lnTo>
                <a:lnTo>
                  <a:pt x="943" y="247"/>
                </a:lnTo>
                <a:lnTo>
                  <a:pt x="939" y="479"/>
                </a:lnTo>
                <a:lnTo>
                  <a:pt x="865" y="439"/>
                </a:lnTo>
                <a:lnTo>
                  <a:pt x="783" y="454"/>
                </a:lnTo>
                <a:lnTo>
                  <a:pt x="724" y="471"/>
                </a:lnTo>
                <a:lnTo>
                  <a:pt x="639" y="473"/>
                </a:lnTo>
                <a:lnTo>
                  <a:pt x="574" y="435"/>
                </a:lnTo>
                <a:lnTo>
                  <a:pt x="557" y="454"/>
                </a:lnTo>
                <a:lnTo>
                  <a:pt x="456" y="410"/>
                </a:lnTo>
                <a:lnTo>
                  <a:pt x="407" y="399"/>
                </a:lnTo>
                <a:lnTo>
                  <a:pt x="382" y="376"/>
                </a:lnTo>
                <a:lnTo>
                  <a:pt x="352" y="374"/>
                </a:lnTo>
                <a:lnTo>
                  <a:pt x="319" y="347"/>
                </a:lnTo>
                <a:lnTo>
                  <a:pt x="331" y="89"/>
                </a:lnTo>
                <a:lnTo>
                  <a:pt x="0" y="7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AED0EE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solidFill>
                <a:srgbClr val="C56870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7" name="Freeform 1132"/>
          <p:cNvSpPr>
            <a:spLocks/>
          </p:cNvSpPr>
          <p:nvPr/>
        </p:nvSpPr>
        <p:spPr bwMode="auto">
          <a:xfrm>
            <a:off x="4508140" y="2774129"/>
            <a:ext cx="725411" cy="798513"/>
          </a:xfrm>
          <a:custGeom>
            <a:avLst/>
            <a:gdLst>
              <a:gd name="T0" fmla="*/ 4 w 711"/>
              <a:gd name="T1" fmla="*/ 146 h 774"/>
              <a:gd name="T2" fmla="*/ 33 w 711"/>
              <a:gd name="T3" fmla="*/ 238 h 774"/>
              <a:gd name="T4" fmla="*/ 36 w 711"/>
              <a:gd name="T5" fmla="*/ 352 h 774"/>
              <a:gd name="T6" fmla="*/ 55 w 711"/>
              <a:gd name="T7" fmla="*/ 445 h 774"/>
              <a:gd name="T8" fmla="*/ 31 w 711"/>
              <a:gd name="T9" fmla="*/ 492 h 774"/>
              <a:gd name="T10" fmla="*/ 67 w 711"/>
              <a:gd name="T11" fmla="*/ 527 h 774"/>
              <a:gd name="T12" fmla="*/ 65 w 711"/>
              <a:gd name="T13" fmla="*/ 774 h 774"/>
              <a:gd name="T14" fmla="*/ 584 w 711"/>
              <a:gd name="T15" fmla="*/ 764 h 774"/>
              <a:gd name="T16" fmla="*/ 576 w 711"/>
              <a:gd name="T17" fmla="*/ 715 h 774"/>
              <a:gd name="T18" fmla="*/ 519 w 711"/>
              <a:gd name="T19" fmla="*/ 673 h 774"/>
              <a:gd name="T20" fmla="*/ 493 w 711"/>
              <a:gd name="T21" fmla="*/ 643 h 774"/>
              <a:gd name="T22" fmla="*/ 422 w 711"/>
              <a:gd name="T23" fmla="*/ 599 h 774"/>
              <a:gd name="T24" fmla="*/ 424 w 711"/>
              <a:gd name="T25" fmla="*/ 529 h 774"/>
              <a:gd name="T26" fmla="*/ 409 w 711"/>
              <a:gd name="T27" fmla="*/ 481 h 774"/>
              <a:gd name="T28" fmla="*/ 466 w 711"/>
              <a:gd name="T29" fmla="*/ 413 h 774"/>
              <a:gd name="T30" fmla="*/ 462 w 711"/>
              <a:gd name="T31" fmla="*/ 344 h 774"/>
              <a:gd name="T32" fmla="*/ 557 w 711"/>
              <a:gd name="T33" fmla="*/ 274 h 774"/>
              <a:gd name="T34" fmla="*/ 580 w 711"/>
              <a:gd name="T35" fmla="*/ 234 h 774"/>
              <a:gd name="T36" fmla="*/ 711 w 711"/>
              <a:gd name="T37" fmla="*/ 165 h 774"/>
              <a:gd name="T38" fmla="*/ 652 w 711"/>
              <a:gd name="T39" fmla="*/ 141 h 774"/>
              <a:gd name="T40" fmla="*/ 601 w 711"/>
              <a:gd name="T41" fmla="*/ 146 h 774"/>
              <a:gd name="T42" fmla="*/ 590 w 711"/>
              <a:gd name="T43" fmla="*/ 127 h 774"/>
              <a:gd name="T44" fmla="*/ 495 w 711"/>
              <a:gd name="T45" fmla="*/ 126 h 774"/>
              <a:gd name="T46" fmla="*/ 432 w 711"/>
              <a:gd name="T47" fmla="*/ 107 h 774"/>
              <a:gd name="T48" fmla="*/ 301 w 711"/>
              <a:gd name="T49" fmla="*/ 93 h 774"/>
              <a:gd name="T50" fmla="*/ 282 w 711"/>
              <a:gd name="T51" fmla="*/ 70 h 774"/>
              <a:gd name="T52" fmla="*/ 228 w 711"/>
              <a:gd name="T53" fmla="*/ 50 h 774"/>
              <a:gd name="T54" fmla="*/ 219 w 711"/>
              <a:gd name="T55" fmla="*/ 0 h 774"/>
              <a:gd name="T56" fmla="*/ 187 w 711"/>
              <a:gd name="T57" fmla="*/ 0 h 774"/>
              <a:gd name="T58" fmla="*/ 187 w 711"/>
              <a:gd name="T59" fmla="*/ 36 h 774"/>
              <a:gd name="T60" fmla="*/ 0 w 711"/>
              <a:gd name="T61" fmla="*/ 36 h 774"/>
              <a:gd name="T62" fmla="*/ 4 w 711"/>
              <a:gd name="T63" fmla="*/ 146 h 774"/>
              <a:gd name="T64" fmla="*/ 4 w 711"/>
              <a:gd name="T65" fmla="*/ 146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11" h="774">
                <a:moveTo>
                  <a:pt x="4" y="146"/>
                </a:moveTo>
                <a:lnTo>
                  <a:pt x="33" y="238"/>
                </a:lnTo>
                <a:lnTo>
                  <a:pt x="36" y="352"/>
                </a:lnTo>
                <a:lnTo>
                  <a:pt x="55" y="445"/>
                </a:lnTo>
                <a:lnTo>
                  <a:pt x="31" y="492"/>
                </a:lnTo>
                <a:lnTo>
                  <a:pt x="67" y="527"/>
                </a:lnTo>
                <a:lnTo>
                  <a:pt x="65" y="774"/>
                </a:lnTo>
                <a:lnTo>
                  <a:pt x="584" y="764"/>
                </a:lnTo>
                <a:lnTo>
                  <a:pt x="576" y="715"/>
                </a:lnTo>
                <a:lnTo>
                  <a:pt x="519" y="673"/>
                </a:lnTo>
                <a:lnTo>
                  <a:pt x="493" y="643"/>
                </a:lnTo>
                <a:lnTo>
                  <a:pt x="422" y="599"/>
                </a:lnTo>
                <a:lnTo>
                  <a:pt x="424" y="529"/>
                </a:lnTo>
                <a:lnTo>
                  <a:pt x="409" y="481"/>
                </a:lnTo>
                <a:lnTo>
                  <a:pt x="466" y="413"/>
                </a:lnTo>
                <a:lnTo>
                  <a:pt x="462" y="344"/>
                </a:lnTo>
                <a:lnTo>
                  <a:pt x="557" y="274"/>
                </a:lnTo>
                <a:lnTo>
                  <a:pt x="580" y="234"/>
                </a:lnTo>
                <a:lnTo>
                  <a:pt x="711" y="165"/>
                </a:lnTo>
                <a:lnTo>
                  <a:pt x="652" y="141"/>
                </a:lnTo>
                <a:lnTo>
                  <a:pt x="601" y="146"/>
                </a:lnTo>
                <a:lnTo>
                  <a:pt x="590" y="127"/>
                </a:lnTo>
                <a:lnTo>
                  <a:pt x="495" y="126"/>
                </a:lnTo>
                <a:lnTo>
                  <a:pt x="432" y="107"/>
                </a:lnTo>
                <a:lnTo>
                  <a:pt x="301" y="93"/>
                </a:lnTo>
                <a:lnTo>
                  <a:pt x="282" y="70"/>
                </a:lnTo>
                <a:lnTo>
                  <a:pt x="228" y="50"/>
                </a:lnTo>
                <a:lnTo>
                  <a:pt x="219" y="0"/>
                </a:lnTo>
                <a:lnTo>
                  <a:pt x="187" y="0"/>
                </a:lnTo>
                <a:lnTo>
                  <a:pt x="187" y="36"/>
                </a:lnTo>
                <a:lnTo>
                  <a:pt x="0" y="36"/>
                </a:lnTo>
                <a:lnTo>
                  <a:pt x="4" y="146"/>
                </a:lnTo>
                <a:lnTo>
                  <a:pt x="4" y="146"/>
                </a:lnTo>
                <a:close/>
              </a:path>
            </a:pathLst>
          </a:custGeom>
          <a:solidFill>
            <a:srgbClr val="AED0EE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8" name="Freeform 1133"/>
          <p:cNvSpPr>
            <a:spLocks/>
          </p:cNvSpPr>
          <p:nvPr/>
        </p:nvSpPr>
        <p:spPr bwMode="auto">
          <a:xfrm>
            <a:off x="4562111" y="3559942"/>
            <a:ext cx="660331" cy="431800"/>
          </a:xfrm>
          <a:custGeom>
            <a:avLst/>
            <a:gdLst>
              <a:gd name="T0" fmla="*/ 2 w 652"/>
              <a:gd name="T1" fmla="*/ 40 h 420"/>
              <a:gd name="T2" fmla="*/ 13 w 652"/>
              <a:gd name="T3" fmla="*/ 65 h 420"/>
              <a:gd name="T4" fmla="*/ 5 w 652"/>
              <a:gd name="T5" fmla="*/ 88 h 420"/>
              <a:gd name="T6" fmla="*/ 13 w 652"/>
              <a:gd name="T7" fmla="*/ 147 h 420"/>
              <a:gd name="T8" fmla="*/ 43 w 652"/>
              <a:gd name="T9" fmla="*/ 230 h 420"/>
              <a:gd name="T10" fmla="*/ 43 w 652"/>
              <a:gd name="T11" fmla="*/ 255 h 420"/>
              <a:gd name="T12" fmla="*/ 64 w 652"/>
              <a:gd name="T13" fmla="*/ 295 h 420"/>
              <a:gd name="T14" fmla="*/ 74 w 652"/>
              <a:gd name="T15" fmla="*/ 358 h 420"/>
              <a:gd name="T16" fmla="*/ 68 w 652"/>
              <a:gd name="T17" fmla="*/ 377 h 420"/>
              <a:gd name="T18" fmla="*/ 81 w 652"/>
              <a:gd name="T19" fmla="*/ 397 h 420"/>
              <a:gd name="T20" fmla="*/ 504 w 652"/>
              <a:gd name="T21" fmla="*/ 388 h 420"/>
              <a:gd name="T22" fmla="*/ 534 w 652"/>
              <a:gd name="T23" fmla="*/ 420 h 420"/>
              <a:gd name="T24" fmla="*/ 578 w 652"/>
              <a:gd name="T25" fmla="*/ 325 h 420"/>
              <a:gd name="T26" fmla="*/ 564 w 652"/>
              <a:gd name="T27" fmla="*/ 289 h 420"/>
              <a:gd name="T28" fmla="*/ 639 w 652"/>
              <a:gd name="T29" fmla="*/ 232 h 420"/>
              <a:gd name="T30" fmla="*/ 652 w 652"/>
              <a:gd name="T31" fmla="*/ 190 h 420"/>
              <a:gd name="T32" fmla="*/ 599 w 652"/>
              <a:gd name="T33" fmla="*/ 129 h 420"/>
              <a:gd name="T34" fmla="*/ 545 w 652"/>
              <a:gd name="T35" fmla="*/ 67 h 420"/>
              <a:gd name="T36" fmla="*/ 534 w 652"/>
              <a:gd name="T37" fmla="*/ 0 h 420"/>
              <a:gd name="T38" fmla="*/ 15 w 652"/>
              <a:gd name="T39" fmla="*/ 10 h 420"/>
              <a:gd name="T40" fmla="*/ 0 w 652"/>
              <a:gd name="T41" fmla="*/ 8 h 420"/>
              <a:gd name="T42" fmla="*/ 2 w 652"/>
              <a:gd name="T43" fmla="*/ 40 h 420"/>
              <a:gd name="T44" fmla="*/ 2 w 652"/>
              <a:gd name="T45" fmla="*/ 4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52" h="420">
                <a:moveTo>
                  <a:pt x="2" y="40"/>
                </a:moveTo>
                <a:lnTo>
                  <a:pt x="13" y="65"/>
                </a:lnTo>
                <a:lnTo>
                  <a:pt x="5" y="88"/>
                </a:lnTo>
                <a:lnTo>
                  <a:pt x="13" y="147"/>
                </a:lnTo>
                <a:lnTo>
                  <a:pt x="43" y="230"/>
                </a:lnTo>
                <a:lnTo>
                  <a:pt x="43" y="255"/>
                </a:lnTo>
                <a:lnTo>
                  <a:pt x="64" y="295"/>
                </a:lnTo>
                <a:lnTo>
                  <a:pt x="74" y="358"/>
                </a:lnTo>
                <a:lnTo>
                  <a:pt x="68" y="377"/>
                </a:lnTo>
                <a:lnTo>
                  <a:pt x="81" y="397"/>
                </a:lnTo>
                <a:lnTo>
                  <a:pt x="504" y="388"/>
                </a:lnTo>
                <a:lnTo>
                  <a:pt x="534" y="420"/>
                </a:lnTo>
                <a:lnTo>
                  <a:pt x="578" y="325"/>
                </a:lnTo>
                <a:lnTo>
                  <a:pt x="564" y="289"/>
                </a:lnTo>
                <a:lnTo>
                  <a:pt x="639" y="232"/>
                </a:lnTo>
                <a:lnTo>
                  <a:pt x="652" y="190"/>
                </a:lnTo>
                <a:lnTo>
                  <a:pt x="599" y="129"/>
                </a:lnTo>
                <a:lnTo>
                  <a:pt x="545" y="67"/>
                </a:lnTo>
                <a:lnTo>
                  <a:pt x="534" y="0"/>
                </a:lnTo>
                <a:lnTo>
                  <a:pt x="15" y="10"/>
                </a:lnTo>
                <a:lnTo>
                  <a:pt x="0" y="8"/>
                </a:lnTo>
                <a:lnTo>
                  <a:pt x="2" y="40"/>
                </a:lnTo>
                <a:lnTo>
                  <a:pt x="2" y="40"/>
                </a:lnTo>
                <a:close/>
              </a:path>
            </a:pathLst>
          </a:custGeom>
          <a:solidFill>
            <a:srgbClr val="FFFF5B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9" name="Freeform 1134"/>
          <p:cNvSpPr>
            <a:spLocks/>
          </p:cNvSpPr>
          <p:nvPr/>
        </p:nvSpPr>
        <p:spPr bwMode="auto">
          <a:xfrm>
            <a:off x="4644652" y="3956817"/>
            <a:ext cx="738110" cy="636587"/>
          </a:xfrm>
          <a:custGeom>
            <a:avLst/>
            <a:gdLst>
              <a:gd name="T0" fmla="*/ 44 w 727"/>
              <a:gd name="T1" fmla="*/ 89 h 616"/>
              <a:gd name="T2" fmla="*/ 67 w 727"/>
              <a:gd name="T3" fmla="*/ 108 h 616"/>
              <a:gd name="T4" fmla="*/ 78 w 727"/>
              <a:gd name="T5" fmla="*/ 104 h 616"/>
              <a:gd name="T6" fmla="*/ 94 w 727"/>
              <a:gd name="T7" fmla="*/ 125 h 616"/>
              <a:gd name="T8" fmla="*/ 80 w 727"/>
              <a:gd name="T9" fmla="*/ 125 h 616"/>
              <a:gd name="T10" fmla="*/ 67 w 727"/>
              <a:gd name="T11" fmla="*/ 154 h 616"/>
              <a:gd name="T12" fmla="*/ 99 w 727"/>
              <a:gd name="T13" fmla="*/ 200 h 616"/>
              <a:gd name="T14" fmla="*/ 124 w 727"/>
              <a:gd name="T15" fmla="*/ 205 h 616"/>
              <a:gd name="T16" fmla="*/ 120 w 727"/>
              <a:gd name="T17" fmla="*/ 492 h 616"/>
              <a:gd name="T18" fmla="*/ 124 w 727"/>
              <a:gd name="T19" fmla="*/ 563 h 616"/>
              <a:gd name="T20" fmla="*/ 607 w 727"/>
              <a:gd name="T21" fmla="*/ 547 h 616"/>
              <a:gd name="T22" fmla="*/ 613 w 727"/>
              <a:gd name="T23" fmla="*/ 589 h 616"/>
              <a:gd name="T24" fmla="*/ 592 w 727"/>
              <a:gd name="T25" fmla="*/ 616 h 616"/>
              <a:gd name="T26" fmla="*/ 666 w 727"/>
              <a:gd name="T27" fmla="*/ 612 h 616"/>
              <a:gd name="T28" fmla="*/ 679 w 727"/>
              <a:gd name="T29" fmla="*/ 589 h 616"/>
              <a:gd name="T30" fmla="*/ 679 w 727"/>
              <a:gd name="T31" fmla="*/ 563 h 616"/>
              <a:gd name="T32" fmla="*/ 698 w 727"/>
              <a:gd name="T33" fmla="*/ 544 h 616"/>
              <a:gd name="T34" fmla="*/ 702 w 727"/>
              <a:gd name="T35" fmla="*/ 523 h 616"/>
              <a:gd name="T36" fmla="*/ 721 w 727"/>
              <a:gd name="T37" fmla="*/ 521 h 616"/>
              <a:gd name="T38" fmla="*/ 727 w 727"/>
              <a:gd name="T39" fmla="*/ 479 h 616"/>
              <a:gd name="T40" fmla="*/ 700 w 727"/>
              <a:gd name="T41" fmla="*/ 473 h 616"/>
              <a:gd name="T42" fmla="*/ 683 w 727"/>
              <a:gd name="T43" fmla="*/ 443 h 616"/>
              <a:gd name="T44" fmla="*/ 656 w 727"/>
              <a:gd name="T45" fmla="*/ 369 h 616"/>
              <a:gd name="T46" fmla="*/ 626 w 727"/>
              <a:gd name="T47" fmla="*/ 359 h 616"/>
              <a:gd name="T48" fmla="*/ 592 w 727"/>
              <a:gd name="T49" fmla="*/ 331 h 616"/>
              <a:gd name="T50" fmla="*/ 578 w 727"/>
              <a:gd name="T51" fmla="*/ 293 h 616"/>
              <a:gd name="T52" fmla="*/ 599 w 727"/>
              <a:gd name="T53" fmla="*/ 234 h 616"/>
              <a:gd name="T54" fmla="*/ 582 w 727"/>
              <a:gd name="T55" fmla="*/ 222 h 616"/>
              <a:gd name="T56" fmla="*/ 540 w 727"/>
              <a:gd name="T57" fmla="*/ 222 h 616"/>
              <a:gd name="T58" fmla="*/ 531 w 727"/>
              <a:gd name="T59" fmla="*/ 186 h 616"/>
              <a:gd name="T60" fmla="*/ 462 w 727"/>
              <a:gd name="T61" fmla="*/ 114 h 616"/>
              <a:gd name="T62" fmla="*/ 445 w 727"/>
              <a:gd name="T63" fmla="*/ 55 h 616"/>
              <a:gd name="T64" fmla="*/ 453 w 727"/>
              <a:gd name="T65" fmla="*/ 32 h 616"/>
              <a:gd name="T66" fmla="*/ 423 w 727"/>
              <a:gd name="T67" fmla="*/ 0 h 616"/>
              <a:gd name="T68" fmla="*/ 0 w 727"/>
              <a:gd name="T69" fmla="*/ 9 h 616"/>
              <a:gd name="T70" fmla="*/ 44 w 727"/>
              <a:gd name="T71" fmla="*/ 89 h 616"/>
              <a:gd name="T72" fmla="*/ 44 w 727"/>
              <a:gd name="T73" fmla="*/ 89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27" h="616">
                <a:moveTo>
                  <a:pt x="44" y="89"/>
                </a:moveTo>
                <a:lnTo>
                  <a:pt x="67" y="108"/>
                </a:lnTo>
                <a:lnTo>
                  <a:pt x="78" y="104"/>
                </a:lnTo>
                <a:lnTo>
                  <a:pt x="94" y="125"/>
                </a:lnTo>
                <a:lnTo>
                  <a:pt x="80" y="125"/>
                </a:lnTo>
                <a:lnTo>
                  <a:pt x="67" y="154"/>
                </a:lnTo>
                <a:lnTo>
                  <a:pt x="99" y="200"/>
                </a:lnTo>
                <a:lnTo>
                  <a:pt x="124" y="205"/>
                </a:lnTo>
                <a:lnTo>
                  <a:pt x="120" y="492"/>
                </a:lnTo>
                <a:lnTo>
                  <a:pt x="124" y="563"/>
                </a:lnTo>
                <a:lnTo>
                  <a:pt x="607" y="547"/>
                </a:lnTo>
                <a:lnTo>
                  <a:pt x="613" y="589"/>
                </a:lnTo>
                <a:lnTo>
                  <a:pt x="592" y="616"/>
                </a:lnTo>
                <a:lnTo>
                  <a:pt x="666" y="612"/>
                </a:lnTo>
                <a:lnTo>
                  <a:pt x="679" y="589"/>
                </a:lnTo>
                <a:lnTo>
                  <a:pt x="679" y="563"/>
                </a:lnTo>
                <a:lnTo>
                  <a:pt x="698" y="544"/>
                </a:lnTo>
                <a:lnTo>
                  <a:pt x="702" y="523"/>
                </a:lnTo>
                <a:lnTo>
                  <a:pt x="721" y="521"/>
                </a:lnTo>
                <a:lnTo>
                  <a:pt x="727" y="479"/>
                </a:lnTo>
                <a:lnTo>
                  <a:pt x="700" y="473"/>
                </a:lnTo>
                <a:lnTo>
                  <a:pt x="683" y="443"/>
                </a:lnTo>
                <a:lnTo>
                  <a:pt x="656" y="369"/>
                </a:lnTo>
                <a:lnTo>
                  <a:pt x="626" y="359"/>
                </a:lnTo>
                <a:lnTo>
                  <a:pt x="592" y="331"/>
                </a:lnTo>
                <a:lnTo>
                  <a:pt x="578" y="293"/>
                </a:lnTo>
                <a:lnTo>
                  <a:pt x="599" y="234"/>
                </a:lnTo>
                <a:lnTo>
                  <a:pt x="582" y="222"/>
                </a:lnTo>
                <a:lnTo>
                  <a:pt x="540" y="222"/>
                </a:lnTo>
                <a:lnTo>
                  <a:pt x="531" y="186"/>
                </a:lnTo>
                <a:lnTo>
                  <a:pt x="462" y="114"/>
                </a:lnTo>
                <a:lnTo>
                  <a:pt x="445" y="55"/>
                </a:lnTo>
                <a:lnTo>
                  <a:pt x="453" y="32"/>
                </a:lnTo>
                <a:lnTo>
                  <a:pt x="423" y="0"/>
                </a:lnTo>
                <a:lnTo>
                  <a:pt x="0" y="9"/>
                </a:lnTo>
                <a:lnTo>
                  <a:pt x="44" y="89"/>
                </a:lnTo>
                <a:lnTo>
                  <a:pt x="44" y="89"/>
                </a:lnTo>
                <a:close/>
              </a:path>
            </a:pathLst>
          </a:custGeom>
          <a:solidFill>
            <a:srgbClr val="AED0EE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0" name="Freeform 1135"/>
          <p:cNvSpPr>
            <a:spLocks/>
          </p:cNvSpPr>
          <p:nvPr/>
        </p:nvSpPr>
        <p:spPr bwMode="auto">
          <a:xfrm>
            <a:off x="4768464" y="4525142"/>
            <a:ext cx="558742" cy="495300"/>
          </a:xfrm>
          <a:custGeom>
            <a:avLst/>
            <a:gdLst>
              <a:gd name="T0" fmla="*/ 21 w 551"/>
              <a:gd name="T1" fmla="*/ 166 h 481"/>
              <a:gd name="T2" fmla="*/ 17 w 551"/>
              <a:gd name="T3" fmla="*/ 398 h 481"/>
              <a:gd name="T4" fmla="*/ 29 w 551"/>
              <a:gd name="T5" fmla="*/ 411 h 481"/>
              <a:gd name="T6" fmla="*/ 69 w 551"/>
              <a:gd name="T7" fmla="*/ 411 h 481"/>
              <a:gd name="T8" fmla="*/ 70 w 551"/>
              <a:gd name="T9" fmla="*/ 481 h 481"/>
              <a:gd name="T10" fmla="*/ 397 w 551"/>
              <a:gd name="T11" fmla="*/ 477 h 481"/>
              <a:gd name="T12" fmla="*/ 392 w 551"/>
              <a:gd name="T13" fmla="*/ 405 h 481"/>
              <a:gd name="T14" fmla="*/ 418 w 551"/>
              <a:gd name="T15" fmla="*/ 325 h 481"/>
              <a:gd name="T16" fmla="*/ 460 w 551"/>
              <a:gd name="T17" fmla="*/ 270 h 481"/>
              <a:gd name="T18" fmla="*/ 456 w 551"/>
              <a:gd name="T19" fmla="*/ 255 h 481"/>
              <a:gd name="T20" fmla="*/ 487 w 551"/>
              <a:gd name="T21" fmla="*/ 204 h 481"/>
              <a:gd name="T22" fmla="*/ 504 w 551"/>
              <a:gd name="T23" fmla="*/ 149 h 481"/>
              <a:gd name="T24" fmla="*/ 498 w 551"/>
              <a:gd name="T25" fmla="*/ 145 h 481"/>
              <a:gd name="T26" fmla="*/ 525 w 551"/>
              <a:gd name="T27" fmla="*/ 124 h 481"/>
              <a:gd name="T28" fmla="*/ 551 w 551"/>
              <a:gd name="T29" fmla="*/ 76 h 481"/>
              <a:gd name="T30" fmla="*/ 542 w 551"/>
              <a:gd name="T31" fmla="*/ 65 h 481"/>
              <a:gd name="T32" fmla="*/ 468 w 551"/>
              <a:gd name="T33" fmla="*/ 69 h 481"/>
              <a:gd name="T34" fmla="*/ 489 w 551"/>
              <a:gd name="T35" fmla="*/ 42 h 481"/>
              <a:gd name="T36" fmla="*/ 483 w 551"/>
              <a:gd name="T37" fmla="*/ 0 h 481"/>
              <a:gd name="T38" fmla="*/ 0 w 551"/>
              <a:gd name="T39" fmla="*/ 16 h 481"/>
              <a:gd name="T40" fmla="*/ 21 w 551"/>
              <a:gd name="T41" fmla="*/ 166 h 481"/>
              <a:gd name="T42" fmla="*/ 21 w 551"/>
              <a:gd name="T43" fmla="*/ 16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51" h="481">
                <a:moveTo>
                  <a:pt x="21" y="166"/>
                </a:moveTo>
                <a:lnTo>
                  <a:pt x="17" y="398"/>
                </a:lnTo>
                <a:lnTo>
                  <a:pt x="29" y="411"/>
                </a:lnTo>
                <a:lnTo>
                  <a:pt x="69" y="411"/>
                </a:lnTo>
                <a:lnTo>
                  <a:pt x="70" y="481"/>
                </a:lnTo>
                <a:lnTo>
                  <a:pt x="397" y="477"/>
                </a:lnTo>
                <a:lnTo>
                  <a:pt x="392" y="405"/>
                </a:lnTo>
                <a:lnTo>
                  <a:pt x="418" y="325"/>
                </a:lnTo>
                <a:lnTo>
                  <a:pt x="460" y="270"/>
                </a:lnTo>
                <a:lnTo>
                  <a:pt x="456" y="255"/>
                </a:lnTo>
                <a:lnTo>
                  <a:pt x="487" y="204"/>
                </a:lnTo>
                <a:lnTo>
                  <a:pt x="504" y="149"/>
                </a:lnTo>
                <a:lnTo>
                  <a:pt x="498" y="145"/>
                </a:lnTo>
                <a:lnTo>
                  <a:pt x="525" y="124"/>
                </a:lnTo>
                <a:lnTo>
                  <a:pt x="551" y="76"/>
                </a:lnTo>
                <a:lnTo>
                  <a:pt x="542" y="65"/>
                </a:lnTo>
                <a:lnTo>
                  <a:pt x="468" y="69"/>
                </a:lnTo>
                <a:lnTo>
                  <a:pt x="489" y="42"/>
                </a:lnTo>
                <a:lnTo>
                  <a:pt x="483" y="0"/>
                </a:lnTo>
                <a:lnTo>
                  <a:pt x="0" y="16"/>
                </a:lnTo>
                <a:lnTo>
                  <a:pt x="21" y="166"/>
                </a:lnTo>
                <a:lnTo>
                  <a:pt x="21" y="166"/>
                </a:lnTo>
                <a:close/>
              </a:path>
            </a:pathLst>
          </a:custGeom>
          <a:solidFill>
            <a:srgbClr val="AED0EE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1" name="Freeform 1136"/>
          <p:cNvSpPr>
            <a:spLocks/>
          </p:cNvSpPr>
          <p:nvPr/>
        </p:nvSpPr>
        <p:spPr bwMode="auto">
          <a:xfrm>
            <a:off x="4841482" y="5015679"/>
            <a:ext cx="634934" cy="544513"/>
          </a:xfrm>
          <a:custGeom>
            <a:avLst/>
            <a:gdLst>
              <a:gd name="T0" fmla="*/ 0 w 624"/>
              <a:gd name="T1" fmla="*/ 4 h 529"/>
              <a:gd name="T2" fmla="*/ 6 w 624"/>
              <a:gd name="T3" fmla="*/ 147 h 529"/>
              <a:gd name="T4" fmla="*/ 63 w 624"/>
              <a:gd name="T5" fmla="*/ 251 h 529"/>
              <a:gd name="T6" fmla="*/ 42 w 624"/>
              <a:gd name="T7" fmla="*/ 333 h 529"/>
              <a:gd name="T8" fmla="*/ 46 w 624"/>
              <a:gd name="T9" fmla="*/ 401 h 529"/>
              <a:gd name="T10" fmla="*/ 21 w 624"/>
              <a:gd name="T11" fmla="*/ 436 h 529"/>
              <a:gd name="T12" fmla="*/ 31 w 624"/>
              <a:gd name="T13" fmla="*/ 447 h 529"/>
              <a:gd name="T14" fmla="*/ 114 w 624"/>
              <a:gd name="T15" fmla="*/ 438 h 529"/>
              <a:gd name="T16" fmla="*/ 217 w 624"/>
              <a:gd name="T17" fmla="*/ 464 h 529"/>
              <a:gd name="T18" fmla="*/ 251 w 624"/>
              <a:gd name="T19" fmla="*/ 438 h 529"/>
              <a:gd name="T20" fmla="*/ 352 w 624"/>
              <a:gd name="T21" fmla="*/ 479 h 529"/>
              <a:gd name="T22" fmla="*/ 360 w 624"/>
              <a:gd name="T23" fmla="*/ 502 h 529"/>
              <a:gd name="T24" fmla="*/ 398 w 624"/>
              <a:gd name="T25" fmla="*/ 519 h 529"/>
              <a:gd name="T26" fmla="*/ 419 w 624"/>
              <a:gd name="T27" fmla="*/ 498 h 529"/>
              <a:gd name="T28" fmla="*/ 466 w 624"/>
              <a:gd name="T29" fmla="*/ 517 h 529"/>
              <a:gd name="T30" fmla="*/ 497 w 624"/>
              <a:gd name="T31" fmla="*/ 502 h 529"/>
              <a:gd name="T32" fmla="*/ 491 w 624"/>
              <a:gd name="T33" fmla="*/ 472 h 529"/>
              <a:gd name="T34" fmla="*/ 573 w 624"/>
              <a:gd name="T35" fmla="*/ 498 h 529"/>
              <a:gd name="T36" fmla="*/ 569 w 624"/>
              <a:gd name="T37" fmla="*/ 529 h 529"/>
              <a:gd name="T38" fmla="*/ 624 w 624"/>
              <a:gd name="T39" fmla="*/ 491 h 529"/>
              <a:gd name="T40" fmla="*/ 575 w 624"/>
              <a:gd name="T41" fmla="*/ 485 h 529"/>
              <a:gd name="T42" fmla="*/ 538 w 624"/>
              <a:gd name="T43" fmla="*/ 445 h 529"/>
              <a:gd name="T44" fmla="*/ 584 w 624"/>
              <a:gd name="T45" fmla="*/ 396 h 529"/>
              <a:gd name="T46" fmla="*/ 584 w 624"/>
              <a:gd name="T47" fmla="*/ 367 h 529"/>
              <a:gd name="T48" fmla="*/ 533 w 624"/>
              <a:gd name="T49" fmla="*/ 409 h 529"/>
              <a:gd name="T50" fmla="*/ 508 w 624"/>
              <a:gd name="T51" fmla="*/ 396 h 529"/>
              <a:gd name="T52" fmla="*/ 529 w 624"/>
              <a:gd name="T53" fmla="*/ 373 h 529"/>
              <a:gd name="T54" fmla="*/ 472 w 624"/>
              <a:gd name="T55" fmla="*/ 390 h 529"/>
              <a:gd name="T56" fmla="*/ 436 w 624"/>
              <a:gd name="T57" fmla="*/ 375 h 529"/>
              <a:gd name="T58" fmla="*/ 445 w 624"/>
              <a:gd name="T59" fmla="*/ 350 h 529"/>
              <a:gd name="T60" fmla="*/ 542 w 624"/>
              <a:gd name="T61" fmla="*/ 367 h 529"/>
              <a:gd name="T62" fmla="*/ 504 w 624"/>
              <a:gd name="T63" fmla="*/ 305 h 529"/>
              <a:gd name="T64" fmla="*/ 510 w 624"/>
              <a:gd name="T65" fmla="*/ 259 h 529"/>
              <a:gd name="T66" fmla="*/ 289 w 624"/>
              <a:gd name="T67" fmla="*/ 268 h 529"/>
              <a:gd name="T68" fmla="*/ 316 w 624"/>
              <a:gd name="T69" fmla="*/ 170 h 529"/>
              <a:gd name="T70" fmla="*/ 354 w 624"/>
              <a:gd name="T71" fmla="*/ 120 h 529"/>
              <a:gd name="T72" fmla="*/ 343 w 624"/>
              <a:gd name="T73" fmla="*/ 107 h 529"/>
              <a:gd name="T74" fmla="*/ 327 w 624"/>
              <a:gd name="T75" fmla="*/ 0 h 529"/>
              <a:gd name="T76" fmla="*/ 0 w 624"/>
              <a:gd name="T77" fmla="*/ 4 h 529"/>
              <a:gd name="T78" fmla="*/ 0 w 624"/>
              <a:gd name="T79" fmla="*/ 4 h 529"/>
              <a:gd name="T80" fmla="*/ 0 w 624"/>
              <a:gd name="T81" fmla="*/ 4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24" h="529">
                <a:moveTo>
                  <a:pt x="0" y="4"/>
                </a:moveTo>
                <a:lnTo>
                  <a:pt x="6" y="147"/>
                </a:lnTo>
                <a:lnTo>
                  <a:pt x="63" y="251"/>
                </a:lnTo>
                <a:lnTo>
                  <a:pt x="42" y="333"/>
                </a:lnTo>
                <a:lnTo>
                  <a:pt x="46" y="401"/>
                </a:lnTo>
                <a:lnTo>
                  <a:pt x="21" y="436"/>
                </a:lnTo>
                <a:lnTo>
                  <a:pt x="31" y="447"/>
                </a:lnTo>
                <a:lnTo>
                  <a:pt x="114" y="438"/>
                </a:lnTo>
                <a:lnTo>
                  <a:pt x="217" y="464"/>
                </a:lnTo>
                <a:lnTo>
                  <a:pt x="251" y="438"/>
                </a:lnTo>
                <a:lnTo>
                  <a:pt x="352" y="479"/>
                </a:lnTo>
                <a:lnTo>
                  <a:pt x="360" y="502"/>
                </a:lnTo>
                <a:lnTo>
                  <a:pt x="398" y="519"/>
                </a:lnTo>
                <a:lnTo>
                  <a:pt x="419" y="498"/>
                </a:lnTo>
                <a:lnTo>
                  <a:pt x="466" y="517"/>
                </a:lnTo>
                <a:lnTo>
                  <a:pt x="497" y="502"/>
                </a:lnTo>
                <a:lnTo>
                  <a:pt x="491" y="472"/>
                </a:lnTo>
                <a:lnTo>
                  <a:pt x="573" y="498"/>
                </a:lnTo>
                <a:lnTo>
                  <a:pt x="569" y="529"/>
                </a:lnTo>
                <a:lnTo>
                  <a:pt x="624" y="491"/>
                </a:lnTo>
                <a:lnTo>
                  <a:pt x="575" y="485"/>
                </a:lnTo>
                <a:lnTo>
                  <a:pt x="538" y="445"/>
                </a:lnTo>
                <a:lnTo>
                  <a:pt x="584" y="396"/>
                </a:lnTo>
                <a:lnTo>
                  <a:pt x="584" y="367"/>
                </a:lnTo>
                <a:lnTo>
                  <a:pt x="533" y="409"/>
                </a:lnTo>
                <a:lnTo>
                  <a:pt x="508" y="396"/>
                </a:lnTo>
                <a:lnTo>
                  <a:pt x="529" y="373"/>
                </a:lnTo>
                <a:lnTo>
                  <a:pt x="472" y="390"/>
                </a:lnTo>
                <a:lnTo>
                  <a:pt x="436" y="375"/>
                </a:lnTo>
                <a:lnTo>
                  <a:pt x="445" y="350"/>
                </a:lnTo>
                <a:lnTo>
                  <a:pt x="542" y="367"/>
                </a:lnTo>
                <a:lnTo>
                  <a:pt x="504" y="305"/>
                </a:lnTo>
                <a:lnTo>
                  <a:pt x="510" y="259"/>
                </a:lnTo>
                <a:lnTo>
                  <a:pt x="289" y="268"/>
                </a:lnTo>
                <a:lnTo>
                  <a:pt x="316" y="170"/>
                </a:lnTo>
                <a:lnTo>
                  <a:pt x="354" y="120"/>
                </a:lnTo>
                <a:lnTo>
                  <a:pt x="343" y="107"/>
                </a:lnTo>
                <a:lnTo>
                  <a:pt x="327" y="0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AED0EE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2" name="Freeform 1137"/>
          <p:cNvSpPr>
            <a:spLocks/>
          </p:cNvSpPr>
          <p:nvPr/>
        </p:nvSpPr>
        <p:spPr bwMode="auto">
          <a:xfrm>
            <a:off x="5162123" y="2994792"/>
            <a:ext cx="631759" cy="317500"/>
          </a:xfrm>
          <a:custGeom>
            <a:avLst/>
            <a:gdLst>
              <a:gd name="T0" fmla="*/ 224 w 622"/>
              <a:gd name="T1" fmla="*/ 203 h 310"/>
              <a:gd name="T2" fmla="*/ 232 w 622"/>
              <a:gd name="T3" fmla="*/ 222 h 310"/>
              <a:gd name="T4" fmla="*/ 253 w 622"/>
              <a:gd name="T5" fmla="*/ 228 h 310"/>
              <a:gd name="T6" fmla="*/ 283 w 622"/>
              <a:gd name="T7" fmla="*/ 310 h 310"/>
              <a:gd name="T8" fmla="*/ 338 w 622"/>
              <a:gd name="T9" fmla="*/ 197 h 310"/>
              <a:gd name="T10" fmla="*/ 367 w 622"/>
              <a:gd name="T11" fmla="*/ 201 h 310"/>
              <a:gd name="T12" fmla="*/ 403 w 622"/>
              <a:gd name="T13" fmla="*/ 184 h 310"/>
              <a:gd name="T14" fmla="*/ 462 w 622"/>
              <a:gd name="T15" fmla="*/ 184 h 310"/>
              <a:gd name="T16" fmla="*/ 483 w 622"/>
              <a:gd name="T17" fmla="*/ 158 h 310"/>
              <a:gd name="T18" fmla="*/ 599 w 622"/>
              <a:gd name="T19" fmla="*/ 161 h 310"/>
              <a:gd name="T20" fmla="*/ 622 w 622"/>
              <a:gd name="T21" fmla="*/ 144 h 310"/>
              <a:gd name="T22" fmla="*/ 584 w 622"/>
              <a:gd name="T23" fmla="*/ 101 h 310"/>
              <a:gd name="T24" fmla="*/ 513 w 622"/>
              <a:gd name="T25" fmla="*/ 102 h 310"/>
              <a:gd name="T26" fmla="*/ 456 w 622"/>
              <a:gd name="T27" fmla="*/ 95 h 310"/>
              <a:gd name="T28" fmla="*/ 384 w 622"/>
              <a:gd name="T29" fmla="*/ 95 h 310"/>
              <a:gd name="T30" fmla="*/ 359 w 622"/>
              <a:gd name="T31" fmla="*/ 131 h 310"/>
              <a:gd name="T32" fmla="*/ 323 w 622"/>
              <a:gd name="T33" fmla="*/ 110 h 310"/>
              <a:gd name="T34" fmla="*/ 285 w 622"/>
              <a:gd name="T35" fmla="*/ 114 h 310"/>
              <a:gd name="T36" fmla="*/ 272 w 622"/>
              <a:gd name="T37" fmla="*/ 76 h 310"/>
              <a:gd name="T38" fmla="*/ 190 w 622"/>
              <a:gd name="T39" fmla="*/ 70 h 310"/>
              <a:gd name="T40" fmla="*/ 181 w 622"/>
              <a:gd name="T41" fmla="*/ 57 h 310"/>
              <a:gd name="T42" fmla="*/ 217 w 622"/>
              <a:gd name="T43" fmla="*/ 17 h 310"/>
              <a:gd name="T44" fmla="*/ 247 w 622"/>
              <a:gd name="T45" fmla="*/ 15 h 310"/>
              <a:gd name="T46" fmla="*/ 217 w 622"/>
              <a:gd name="T47" fmla="*/ 0 h 310"/>
              <a:gd name="T48" fmla="*/ 171 w 622"/>
              <a:gd name="T49" fmla="*/ 11 h 310"/>
              <a:gd name="T50" fmla="*/ 95 w 622"/>
              <a:gd name="T51" fmla="*/ 87 h 310"/>
              <a:gd name="T52" fmla="*/ 57 w 622"/>
              <a:gd name="T53" fmla="*/ 95 h 310"/>
              <a:gd name="T54" fmla="*/ 0 w 622"/>
              <a:gd name="T55" fmla="*/ 133 h 310"/>
              <a:gd name="T56" fmla="*/ 224 w 622"/>
              <a:gd name="T57" fmla="*/ 203 h 310"/>
              <a:gd name="T58" fmla="*/ 224 w 622"/>
              <a:gd name="T59" fmla="*/ 203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22" h="310">
                <a:moveTo>
                  <a:pt x="224" y="203"/>
                </a:moveTo>
                <a:lnTo>
                  <a:pt x="232" y="222"/>
                </a:lnTo>
                <a:lnTo>
                  <a:pt x="253" y="228"/>
                </a:lnTo>
                <a:lnTo>
                  <a:pt x="283" y="310"/>
                </a:lnTo>
                <a:lnTo>
                  <a:pt x="338" y="197"/>
                </a:lnTo>
                <a:lnTo>
                  <a:pt x="367" y="201"/>
                </a:lnTo>
                <a:lnTo>
                  <a:pt x="403" y="184"/>
                </a:lnTo>
                <a:lnTo>
                  <a:pt x="462" y="184"/>
                </a:lnTo>
                <a:lnTo>
                  <a:pt x="483" y="158"/>
                </a:lnTo>
                <a:lnTo>
                  <a:pt x="599" y="161"/>
                </a:lnTo>
                <a:lnTo>
                  <a:pt x="622" y="144"/>
                </a:lnTo>
                <a:lnTo>
                  <a:pt x="584" y="101"/>
                </a:lnTo>
                <a:lnTo>
                  <a:pt x="513" y="102"/>
                </a:lnTo>
                <a:lnTo>
                  <a:pt x="456" y="95"/>
                </a:lnTo>
                <a:lnTo>
                  <a:pt x="384" y="95"/>
                </a:lnTo>
                <a:lnTo>
                  <a:pt x="359" y="131"/>
                </a:lnTo>
                <a:lnTo>
                  <a:pt x="323" y="110"/>
                </a:lnTo>
                <a:lnTo>
                  <a:pt x="285" y="114"/>
                </a:lnTo>
                <a:lnTo>
                  <a:pt x="272" y="76"/>
                </a:lnTo>
                <a:lnTo>
                  <a:pt x="190" y="70"/>
                </a:lnTo>
                <a:lnTo>
                  <a:pt x="181" y="57"/>
                </a:lnTo>
                <a:lnTo>
                  <a:pt x="217" y="17"/>
                </a:lnTo>
                <a:lnTo>
                  <a:pt x="247" y="15"/>
                </a:lnTo>
                <a:lnTo>
                  <a:pt x="217" y="0"/>
                </a:lnTo>
                <a:lnTo>
                  <a:pt x="171" y="11"/>
                </a:lnTo>
                <a:lnTo>
                  <a:pt x="95" y="87"/>
                </a:lnTo>
                <a:lnTo>
                  <a:pt x="57" y="95"/>
                </a:lnTo>
                <a:lnTo>
                  <a:pt x="0" y="133"/>
                </a:lnTo>
                <a:lnTo>
                  <a:pt x="224" y="203"/>
                </a:lnTo>
                <a:lnTo>
                  <a:pt x="224" y="203"/>
                </a:lnTo>
                <a:close/>
              </a:path>
            </a:pathLst>
          </a:custGeom>
          <a:solidFill>
            <a:srgbClr val="AED0EE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3" name="Freeform 1138"/>
          <p:cNvSpPr>
            <a:spLocks/>
          </p:cNvSpPr>
          <p:nvPr/>
        </p:nvSpPr>
        <p:spPr bwMode="auto">
          <a:xfrm>
            <a:off x="5568481" y="3191642"/>
            <a:ext cx="426992" cy="577850"/>
          </a:xfrm>
          <a:custGeom>
            <a:avLst/>
            <a:gdLst>
              <a:gd name="T0" fmla="*/ 48 w 422"/>
              <a:gd name="T1" fmla="*/ 464 h 559"/>
              <a:gd name="T2" fmla="*/ 42 w 422"/>
              <a:gd name="T3" fmla="*/ 370 h 559"/>
              <a:gd name="T4" fmla="*/ 6 w 422"/>
              <a:gd name="T5" fmla="*/ 302 h 559"/>
              <a:gd name="T6" fmla="*/ 21 w 422"/>
              <a:gd name="T7" fmla="*/ 159 h 559"/>
              <a:gd name="T8" fmla="*/ 82 w 422"/>
              <a:gd name="T9" fmla="*/ 85 h 559"/>
              <a:gd name="T10" fmla="*/ 78 w 422"/>
              <a:gd name="T11" fmla="*/ 140 h 559"/>
              <a:gd name="T12" fmla="*/ 97 w 422"/>
              <a:gd name="T13" fmla="*/ 129 h 559"/>
              <a:gd name="T14" fmla="*/ 97 w 422"/>
              <a:gd name="T15" fmla="*/ 83 h 559"/>
              <a:gd name="T16" fmla="*/ 120 w 422"/>
              <a:gd name="T17" fmla="*/ 57 h 559"/>
              <a:gd name="T18" fmla="*/ 127 w 422"/>
              <a:gd name="T19" fmla="*/ 7 h 559"/>
              <a:gd name="T20" fmla="*/ 148 w 422"/>
              <a:gd name="T21" fmla="*/ 0 h 559"/>
              <a:gd name="T22" fmla="*/ 276 w 422"/>
              <a:gd name="T23" fmla="*/ 43 h 559"/>
              <a:gd name="T24" fmla="*/ 287 w 422"/>
              <a:gd name="T25" fmla="*/ 80 h 559"/>
              <a:gd name="T26" fmla="*/ 304 w 422"/>
              <a:gd name="T27" fmla="*/ 114 h 559"/>
              <a:gd name="T28" fmla="*/ 308 w 422"/>
              <a:gd name="T29" fmla="*/ 175 h 559"/>
              <a:gd name="T30" fmla="*/ 264 w 422"/>
              <a:gd name="T31" fmla="*/ 228 h 559"/>
              <a:gd name="T32" fmla="*/ 262 w 422"/>
              <a:gd name="T33" fmla="*/ 268 h 559"/>
              <a:gd name="T34" fmla="*/ 287 w 422"/>
              <a:gd name="T35" fmla="*/ 281 h 559"/>
              <a:gd name="T36" fmla="*/ 321 w 422"/>
              <a:gd name="T37" fmla="*/ 226 h 559"/>
              <a:gd name="T38" fmla="*/ 356 w 422"/>
              <a:gd name="T39" fmla="*/ 207 h 559"/>
              <a:gd name="T40" fmla="*/ 378 w 422"/>
              <a:gd name="T41" fmla="*/ 218 h 559"/>
              <a:gd name="T42" fmla="*/ 422 w 422"/>
              <a:gd name="T43" fmla="*/ 342 h 559"/>
              <a:gd name="T44" fmla="*/ 392 w 422"/>
              <a:gd name="T45" fmla="*/ 395 h 559"/>
              <a:gd name="T46" fmla="*/ 384 w 422"/>
              <a:gd name="T47" fmla="*/ 433 h 559"/>
              <a:gd name="T48" fmla="*/ 367 w 422"/>
              <a:gd name="T49" fmla="*/ 445 h 559"/>
              <a:gd name="T50" fmla="*/ 367 w 422"/>
              <a:gd name="T51" fmla="*/ 479 h 559"/>
              <a:gd name="T52" fmla="*/ 344 w 422"/>
              <a:gd name="T53" fmla="*/ 524 h 559"/>
              <a:gd name="T54" fmla="*/ 205 w 422"/>
              <a:gd name="T55" fmla="*/ 543 h 559"/>
              <a:gd name="T56" fmla="*/ 202 w 422"/>
              <a:gd name="T57" fmla="*/ 536 h 559"/>
              <a:gd name="T58" fmla="*/ 0 w 422"/>
              <a:gd name="T59" fmla="*/ 559 h 559"/>
              <a:gd name="T60" fmla="*/ 48 w 422"/>
              <a:gd name="T61" fmla="*/ 464 h 559"/>
              <a:gd name="T62" fmla="*/ 48 w 422"/>
              <a:gd name="T63" fmla="*/ 464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22" h="559">
                <a:moveTo>
                  <a:pt x="48" y="464"/>
                </a:moveTo>
                <a:lnTo>
                  <a:pt x="42" y="370"/>
                </a:lnTo>
                <a:lnTo>
                  <a:pt x="6" y="302"/>
                </a:lnTo>
                <a:lnTo>
                  <a:pt x="21" y="159"/>
                </a:lnTo>
                <a:lnTo>
                  <a:pt x="82" y="85"/>
                </a:lnTo>
                <a:lnTo>
                  <a:pt x="78" y="140"/>
                </a:lnTo>
                <a:lnTo>
                  <a:pt x="97" y="129"/>
                </a:lnTo>
                <a:lnTo>
                  <a:pt x="97" y="83"/>
                </a:lnTo>
                <a:lnTo>
                  <a:pt x="120" y="57"/>
                </a:lnTo>
                <a:lnTo>
                  <a:pt x="127" y="7"/>
                </a:lnTo>
                <a:lnTo>
                  <a:pt x="148" y="0"/>
                </a:lnTo>
                <a:lnTo>
                  <a:pt x="276" y="43"/>
                </a:lnTo>
                <a:lnTo>
                  <a:pt x="287" y="80"/>
                </a:lnTo>
                <a:lnTo>
                  <a:pt x="304" y="114"/>
                </a:lnTo>
                <a:lnTo>
                  <a:pt x="308" y="175"/>
                </a:lnTo>
                <a:lnTo>
                  <a:pt x="264" y="228"/>
                </a:lnTo>
                <a:lnTo>
                  <a:pt x="262" y="268"/>
                </a:lnTo>
                <a:lnTo>
                  <a:pt x="287" y="281"/>
                </a:lnTo>
                <a:lnTo>
                  <a:pt x="321" y="226"/>
                </a:lnTo>
                <a:lnTo>
                  <a:pt x="356" y="207"/>
                </a:lnTo>
                <a:lnTo>
                  <a:pt x="378" y="218"/>
                </a:lnTo>
                <a:lnTo>
                  <a:pt x="422" y="342"/>
                </a:lnTo>
                <a:lnTo>
                  <a:pt x="392" y="395"/>
                </a:lnTo>
                <a:lnTo>
                  <a:pt x="384" y="433"/>
                </a:lnTo>
                <a:lnTo>
                  <a:pt x="367" y="445"/>
                </a:lnTo>
                <a:lnTo>
                  <a:pt x="367" y="479"/>
                </a:lnTo>
                <a:lnTo>
                  <a:pt x="344" y="524"/>
                </a:lnTo>
                <a:lnTo>
                  <a:pt x="205" y="543"/>
                </a:lnTo>
                <a:lnTo>
                  <a:pt x="202" y="536"/>
                </a:lnTo>
                <a:lnTo>
                  <a:pt x="0" y="559"/>
                </a:lnTo>
                <a:lnTo>
                  <a:pt x="48" y="464"/>
                </a:lnTo>
                <a:lnTo>
                  <a:pt x="48" y="464"/>
                </a:lnTo>
                <a:close/>
              </a:path>
            </a:pathLst>
          </a:custGeom>
          <a:solidFill>
            <a:srgbClr val="AED0EE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" name="Freeform 1139"/>
          <p:cNvSpPr>
            <a:spLocks/>
          </p:cNvSpPr>
          <p:nvPr/>
        </p:nvSpPr>
        <p:spPr bwMode="auto">
          <a:xfrm>
            <a:off x="4922435" y="3083692"/>
            <a:ext cx="590488" cy="609600"/>
          </a:xfrm>
          <a:custGeom>
            <a:avLst/>
            <a:gdLst>
              <a:gd name="T0" fmla="*/ 15 w 578"/>
              <a:gd name="T1" fmla="*/ 227 h 591"/>
              <a:gd name="T2" fmla="*/ 13 w 578"/>
              <a:gd name="T3" fmla="*/ 297 h 591"/>
              <a:gd name="T4" fmla="*/ 84 w 578"/>
              <a:gd name="T5" fmla="*/ 341 h 591"/>
              <a:gd name="T6" fmla="*/ 110 w 578"/>
              <a:gd name="T7" fmla="*/ 371 h 591"/>
              <a:gd name="T8" fmla="*/ 167 w 578"/>
              <a:gd name="T9" fmla="*/ 413 h 591"/>
              <a:gd name="T10" fmla="*/ 175 w 578"/>
              <a:gd name="T11" fmla="*/ 462 h 591"/>
              <a:gd name="T12" fmla="*/ 186 w 578"/>
              <a:gd name="T13" fmla="*/ 529 h 591"/>
              <a:gd name="T14" fmla="*/ 240 w 578"/>
              <a:gd name="T15" fmla="*/ 591 h 591"/>
              <a:gd name="T16" fmla="*/ 527 w 578"/>
              <a:gd name="T17" fmla="*/ 574 h 591"/>
              <a:gd name="T18" fmla="*/ 511 w 578"/>
              <a:gd name="T19" fmla="*/ 483 h 591"/>
              <a:gd name="T20" fmla="*/ 536 w 578"/>
              <a:gd name="T21" fmla="*/ 344 h 591"/>
              <a:gd name="T22" fmla="*/ 536 w 578"/>
              <a:gd name="T23" fmla="*/ 306 h 591"/>
              <a:gd name="T24" fmla="*/ 578 w 578"/>
              <a:gd name="T25" fmla="*/ 198 h 591"/>
              <a:gd name="T26" fmla="*/ 567 w 578"/>
              <a:gd name="T27" fmla="*/ 194 h 591"/>
              <a:gd name="T28" fmla="*/ 540 w 578"/>
              <a:gd name="T29" fmla="*/ 257 h 591"/>
              <a:gd name="T30" fmla="*/ 517 w 578"/>
              <a:gd name="T31" fmla="*/ 261 h 591"/>
              <a:gd name="T32" fmla="*/ 508 w 578"/>
              <a:gd name="T33" fmla="*/ 287 h 591"/>
              <a:gd name="T34" fmla="*/ 483 w 578"/>
              <a:gd name="T35" fmla="*/ 304 h 591"/>
              <a:gd name="T36" fmla="*/ 500 w 578"/>
              <a:gd name="T37" fmla="*/ 247 h 591"/>
              <a:gd name="T38" fmla="*/ 517 w 578"/>
              <a:gd name="T39" fmla="*/ 225 h 591"/>
              <a:gd name="T40" fmla="*/ 487 w 578"/>
              <a:gd name="T41" fmla="*/ 143 h 591"/>
              <a:gd name="T42" fmla="*/ 466 w 578"/>
              <a:gd name="T43" fmla="*/ 137 h 591"/>
              <a:gd name="T44" fmla="*/ 458 w 578"/>
              <a:gd name="T45" fmla="*/ 118 h 591"/>
              <a:gd name="T46" fmla="*/ 234 w 578"/>
              <a:gd name="T47" fmla="*/ 48 h 591"/>
              <a:gd name="T48" fmla="*/ 205 w 578"/>
              <a:gd name="T49" fmla="*/ 35 h 591"/>
              <a:gd name="T50" fmla="*/ 190 w 578"/>
              <a:gd name="T51" fmla="*/ 48 h 591"/>
              <a:gd name="T52" fmla="*/ 184 w 578"/>
              <a:gd name="T53" fmla="*/ 44 h 591"/>
              <a:gd name="T54" fmla="*/ 192 w 578"/>
              <a:gd name="T55" fmla="*/ 19 h 591"/>
              <a:gd name="T56" fmla="*/ 198 w 578"/>
              <a:gd name="T57" fmla="*/ 4 h 591"/>
              <a:gd name="T58" fmla="*/ 190 w 578"/>
              <a:gd name="T59" fmla="*/ 0 h 591"/>
              <a:gd name="T60" fmla="*/ 99 w 578"/>
              <a:gd name="T61" fmla="*/ 38 h 591"/>
              <a:gd name="T62" fmla="*/ 89 w 578"/>
              <a:gd name="T63" fmla="*/ 40 h 591"/>
              <a:gd name="T64" fmla="*/ 70 w 578"/>
              <a:gd name="T65" fmla="*/ 31 h 591"/>
              <a:gd name="T66" fmla="*/ 53 w 578"/>
              <a:gd name="T67" fmla="*/ 42 h 591"/>
              <a:gd name="T68" fmla="*/ 57 w 578"/>
              <a:gd name="T69" fmla="*/ 111 h 591"/>
              <a:gd name="T70" fmla="*/ 0 w 578"/>
              <a:gd name="T71" fmla="*/ 179 h 591"/>
              <a:gd name="T72" fmla="*/ 15 w 578"/>
              <a:gd name="T73" fmla="*/ 227 h 591"/>
              <a:gd name="T74" fmla="*/ 15 w 578"/>
              <a:gd name="T75" fmla="*/ 227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78" h="591">
                <a:moveTo>
                  <a:pt x="15" y="227"/>
                </a:moveTo>
                <a:lnTo>
                  <a:pt x="13" y="297"/>
                </a:lnTo>
                <a:lnTo>
                  <a:pt x="84" y="341"/>
                </a:lnTo>
                <a:lnTo>
                  <a:pt x="110" y="371"/>
                </a:lnTo>
                <a:lnTo>
                  <a:pt x="167" y="413"/>
                </a:lnTo>
                <a:lnTo>
                  <a:pt x="175" y="462"/>
                </a:lnTo>
                <a:lnTo>
                  <a:pt x="186" y="529"/>
                </a:lnTo>
                <a:lnTo>
                  <a:pt x="240" y="591"/>
                </a:lnTo>
                <a:lnTo>
                  <a:pt x="527" y="574"/>
                </a:lnTo>
                <a:lnTo>
                  <a:pt x="511" y="483"/>
                </a:lnTo>
                <a:lnTo>
                  <a:pt x="536" y="344"/>
                </a:lnTo>
                <a:lnTo>
                  <a:pt x="536" y="306"/>
                </a:lnTo>
                <a:lnTo>
                  <a:pt x="578" y="198"/>
                </a:lnTo>
                <a:lnTo>
                  <a:pt x="567" y="194"/>
                </a:lnTo>
                <a:lnTo>
                  <a:pt x="540" y="257"/>
                </a:lnTo>
                <a:lnTo>
                  <a:pt x="517" y="261"/>
                </a:lnTo>
                <a:lnTo>
                  <a:pt x="508" y="287"/>
                </a:lnTo>
                <a:lnTo>
                  <a:pt x="483" y="304"/>
                </a:lnTo>
                <a:lnTo>
                  <a:pt x="500" y="247"/>
                </a:lnTo>
                <a:lnTo>
                  <a:pt x="517" y="225"/>
                </a:lnTo>
                <a:lnTo>
                  <a:pt x="487" y="143"/>
                </a:lnTo>
                <a:lnTo>
                  <a:pt x="466" y="137"/>
                </a:lnTo>
                <a:lnTo>
                  <a:pt x="458" y="118"/>
                </a:lnTo>
                <a:lnTo>
                  <a:pt x="234" y="48"/>
                </a:lnTo>
                <a:lnTo>
                  <a:pt x="205" y="35"/>
                </a:lnTo>
                <a:lnTo>
                  <a:pt x="190" y="48"/>
                </a:lnTo>
                <a:lnTo>
                  <a:pt x="184" y="44"/>
                </a:lnTo>
                <a:lnTo>
                  <a:pt x="192" y="19"/>
                </a:lnTo>
                <a:lnTo>
                  <a:pt x="198" y="4"/>
                </a:lnTo>
                <a:lnTo>
                  <a:pt x="190" y="0"/>
                </a:lnTo>
                <a:lnTo>
                  <a:pt x="99" y="38"/>
                </a:lnTo>
                <a:lnTo>
                  <a:pt x="89" y="40"/>
                </a:lnTo>
                <a:lnTo>
                  <a:pt x="70" y="31"/>
                </a:lnTo>
                <a:lnTo>
                  <a:pt x="53" y="42"/>
                </a:lnTo>
                <a:lnTo>
                  <a:pt x="57" y="111"/>
                </a:lnTo>
                <a:lnTo>
                  <a:pt x="0" y="179"/>
                </a:lnTo>
                <a:lnTo>
                  <a:pt x="15" y="227"/>
                </a:lnTo>
                <a:lnTo>
                  <a:pt x="15" y="227"/>
                </a:lnTo>
                <a:close/>
              </a:path>
            </a:pathLst>
          </a:custGeom>
          <a:solidFill>
            <a:srgbClr val="AED0EE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5" name="Freeform 1140"/>
          <p:cNvSpPr>
            <a:spLocks/>
          </p:cNvSpPr>
          <p:nvPr/>
        </p:nvSpPr>
        <p:spPr bwMode="auto">
          <a:xfrm>
            <a:off x="5093867" y="3674242"/>
            <a:ext cx="438104" cy="779462"/>
          </a:xfrm>
          <a:custGeom>
            <a:avLst/>
            <a:gdLst>
              <a:gd name="T0" fmla="*/ 8 w 430"/>
              <a:gd name="T1" fmla="*/ 308 h 753"/>
              <a:gd name="T2" fmla="*/ 52 w 430"/>
              <a:gd name="T3" fmla="*/ 213 h 753"/>
              <a:gd name="T4" fmla="*/ 38 w 430"/>
              <a:gd name="T5" fmla="*/ 177 h 753"/>
              <a:gd name="T6" fmla="*/ 113 w 430"/>
              <a:gd name="T7" fmla="*/ 120 h 753"/>
              <a:gd name="T8" fmla="*/ 126 w 430"/>
              <a:gd name="T9" fmla="*/ 78 h 753"/>
              <a:gd name="T10" fmla="*/ 73 w 430"/>
              <a:gd name="T11" fmla="*/ 17 h 753"/>
              <a:gd name="T12" fmla="*/ 360 w 430"/>
              <a:gd name="T13" fmla="*/ 0 h 753"/>
              <a:gd name="T14" fmla="*/ 367 w 430"/>
              <a:gd name="T15" fmla="*/ 44 h 753"/>
              <a:gd name="T16" fmla="*/ 396 w 430"/>
              <a:gd name="T17" fmla="*/ 101 h 753"/>
              <a:gd name="T18" fmla="*/ 421 w 430"/>
              <a:gd name="T19" fmla="*/ 388 h 753"/>
              <a:gd name="T20" fmla="*/ 415 w 430"/>
              <a:gd name="T21" fmla="*/ 447 h 753"/>
              <a:gd name="T22" fmla="*/ 430 w 430"/>
              <a:gd name="T23" fmla="*/ 481 h 753"/>
              <a:gd name="T24" fmla="*/ 413 w 430"/>
              <a:gd name="T25" fmla="*/ 546 h 753"/>
              <a:gd name="T26" fmla="*/ 390 w 430"/>
              <a:gd name="T27" fmla="*/ 574 h 753"/>
              <a:gd name="T28" fmla="*/ 379 w 430"/>
              <a:gd name="T29" fmla="*/ 622 h 753"/>
              <a:gd name="T30" fmla="*/ 392 w 430"/>
              <a:gd name="T31" fmla="*/ 637 h 753"/>
              <a:gd name="T32" fmla="*/ 381 w 430"/>
              <a:gd name="T33" fmla="*/ 664 h 753"/>
              <a:gd name="T34" fmla="*/ 386 w 430"/>
              <a:gd name="T35" fmla="*/ 673 h 753"/>
              <a:gd name="T36" fmla="*/ 352 w 430"/>
              <a:gd name="T37" fmla="*/ 686 h 753"/>
              <a:gd name="T38" fmla="*/ 344 w 430"/>
              <a:gd name="T39" fmla="*/ 734 h 753"/>
              <a:gd name="T40" fmla="*/ 295 w 430"/>
              <a:gd name="T41" fmla="*/ 719 h 753"/>
              <a:gd name="T42" fmla="*/ 270 w 430"/>
              <a:gd name="T43" fmla="*/ 753 h 753"/>
              <a:gd name="T44" fmla="*/ 255 w 430"/>
              <a:gd name="T45" fmla="*/ 749 h 753"/>
              <a:gd name="T46" fmla="*/ 238 w 430"/>
              <a:gd name="T47" fmla="*/ 719 h 753"/>
              <a:gd name="T48" fmla="*/ 211 w 430"/>
              <a:gd name="T49" fmla="*/ 645 h 753"/>
              <a:gd name="T50" fmla="*/ 147 w 430"/>
              <a:gd name="T51" fmla="*/ 607 h 753"/>
              <a:gd name="T52" fmla="*/ 133 w 430"/>
              <a:gd name="T53" fmla="*/ 569 h 753"/>
              <a:gd name="T54" fmla="*/ 154 w 430"/>
              <a:gd name="T55" fmla="*/ 510 h 753"/>
              <a:gd name="T56" fmla="*/ 137 w 430"/>
              <a:gd name="T57" fmla="*/ 498 h 753"/>
              <a:gd name="T58" fmla="*/ 95 w 430"/>
              <a:gd name="T59" fmla="*/ 498 h 753"/>
              <a:gd name="T60" fmla="*/ 86 w 430"/>
              <a:gd name="T61" fmla="*/ 462 h 753"/>
              <a:gd name="T62" fmla="*/ 17 w 430"/>
              <a:gd name="T63" fmla="*/ 390 h 753"/>
              <a:gd name="T64" fmla="*/ 0 w 430"/>
              <a:gd name="T65" fmla="*/ 331 h 753"/>
              <a:gd name="T66" fmla="*/ 8 w 430"/>
              <a:gd name="T67" fmla="*/ 308 h 753"/>
              <a:gd name="T68" fmla="*/ 8 w 430"/>
              <a:gd name="T69" fmla="*/ 308 h 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30" h="753">
                <a:moveTo>
                  <a:pt x="8" y="308"/>
                </a:moveTo>
                <a:lnTo>
                  <a:pt x="52" y="213"/>
                </a:lnTo>
                <a:lnTo>
                  <a:pt x="38" y="177"/>
                </a:lnTo>
                <a:lnTo>
                  <a:pt x="113" y="120"/>
                </a:lnTo>
                <a:lnTo>
                  <a:pt x="126" y="78"/>
                </a:lnTo>
                <a:lnTo>
                  <a:pt x="73" y="17"/>
                </a:lnTo>
                <a:lnTo>
                  <a:pt x="360" y="0"/>
                </a:lnTo>
                <a:lnTo>
                  <a:pt x="367" y="44"/>
                </a:lnTo>
                <a:lnTo>
                  <a:pt x="396" y="101"/>
                </a:lnTo>
                <a:lnTo>
                  <a:pt x="421" y="388"/>
                </a:lnTo>
                <a:lnTo>
                  <a:pt x="415" y="447"/>
                </a:lnTo>
                <a:lnTo>
                  <a:pt x="430" y="481"/>
                </a:lnTo>
                <a:lnTo>
                  <a:pt x="413" y="546"/>
                </a:lnTo>
                <a:lnTo>
                  <a:pt x="390" y="574"/>
                </a:lnTo>
                <a:lnTo>
                  <a:pt x="379" y="622"/>
                </a:lnTo>
                <a:lnTo>
                  <a:pt x="392" y="637"/>
                </a:lnTo>
                <a:lnTo>
                  <a:pt x="381" y="664"/>
                </a:lnTo>
                <a:lnTo>
                  <a:pt x="386" y="673"/>
                </a:lnTo>
                <a:lnTo>
                  <a:pt x="352" y="686"/>
                </a:lnTo>
                <a:lnTo>
                  <a:pt x="344" y="734"/>
                </a:lnTo>
                <a:lnTo>
                  <a:pt x="295" y="719"/>
                </a:lnTo>
                <a:lnTo>
                  <a:pt x="270" y="753"/>
                </a:lnTo>
                <a:lnTo>
                  <a:pt x="255" y="749"/>
                </a:lnTo>
                <a:lnTo>
                  <a:pt x="238" y="719"/>
                </a:lnTo>
                <a:lnTo>
                  <a:pt x="211" y="645"/>
                </a:lnTo>
                <a:lnTo>
                  <a:pt x="147" y="607"/>
                </a:lnTo>
                <a:lnTo>
                  <a:pt x="133" y="569"/>
                </a:lnTo>
                <a:lnTo>
                  <a:pt x="154" y="510"/>
                </a:lnTo>
                <a:lnTo>
                  <a:pt x="137" y="498"/>
                </a:lnTo>
                <a:lnTo>
                  <a:pt x="95" y="498"/>
                </a:lnTo>
                <a:lnTo>
                  <a:pt x="86" y="462"/>
                </a:lnTo>
                <a:lnTo>
                  <a:pt x="17" y="390"/>
                </a:lnTo>
                <a:lnTo>
                  <a:pt x="0" y="331"/>
                </a:lnTo>
                <a:lnTo>
                  <a:pt x="8" y="308"/>
                </a:lnTo>
                <a:lnTo>
                  <a:pt x="8" y="308"/>
                </a:lnTo>
                <a:close/>
              </a:path>
            </a:pathLst>
          </a:custGeom>
          <a:solidFill>
            <a:srgbClr val="AED0EE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6" name="Freeform 1141"/>
          <p:cNvSpPr>
            <a:spLocks/>
          </p:cNvSpPr>
          <p:nvPr/>
        </p:nvSpPr>
        <p:spPr bwMode="auto">
          <a:xfrm>
            <a:off x="5479590" y="3742504"/>
            <a:ext cx="342864" cy="587375"/>
          </a:xfrm>
          <a:custGeom>
            <a:avLst/>
            <a:gdLst>
              <a:gd name="T0" fmla="*/ 11 w 338"/>
              <a:gd name="T1" fmla="*/ 566 h 566"/>
              <a:gd name="T2" fmla="*/ 21 w 338"/>
              <a:gd name="T3" fmla="*/ 549 h 566"/>
              <a:gd name="T4" fmla="*/ 85 w 338"/>
              <a:gd name="T5" fmla="*/ 545 h 566"/>
              <a:gd name="T6" fmla="*/ 138 w 338"/>
              <a:gd name="T7" fmla="*/ 528 h 566"/>
              <a:gd name="T8" fmla="*/ 192 w 338"/>
              <a:gd name="T9" fmla="*/ 496 h 566"/>
              <a:gd name="T10" fmla="*/ 235 w 338"/>
              <a:gd name="T11" fmla="*/ 494 h 566"/>
              <a:gd name="T12" fmla="*/ 285 w 338"/>
              <a:gd name="T13" fmla="*/ 412 h 566"/>
              <a:gd name="T14" fmla="*/ 300 w 338"/>
              <a:gd name="T15" fmla="*/ 418 h 566"/>
              <a:gd name="T16" fmla="*/ 338 w 338"/>
              <a:gd name="T17" fmla="*/ 389 h 566"/>
              <a:gd name="T18" fmla="*/ 329 w 338"/>
              <a:gd name="T19" fmla="*/ 368 h 566"/>
              <a:gd name="T20" fmla="*/ 332 w 338"/>
              <a:gd name="T21" fmla="*/ 357 h 566"/>
              <a:gd name="T22" fmla="*/ 294 w 338"/>
              <a:gd name="T23" fmla="*/ 7 h 566"/>
              <a:gd name="T24" fmla="*/ 291 w 338"/>
              <a:gd name="T25" fmla="*/ 0 h 566"/>
              <a:gd name="T26" fmla="*/ 89 w 338"/>
              <a:gd name="T27" fmla="*/ 23 h 566"/>
              <a:gd name="T28" fmla="*/ 51 w 338"/>
              <a:gd name="T29" fmla="*/ 42 h 566"/>
              <a:gd name="T30" fmla="*/ 17 w 338"/>
              <a:gd name="T31" fmla="*/ 32 h 566"/>
              <a:gd name="T32" fmla="*/ 42 w 338"/>
              <a:gd name="T33" fmla="*/ 319 h 566"/>
              <a:gd name="T34" fmla="*/ 36 w 338"/>
              <a:gd name="T35" fmla="*/ 378 h 566"/>
              <a:gd name="T36" fmla="*/ 51 w 338"/>
              <a:gd name="T37" fmla="*/ 412 h 566"/>
              <a:gd name="T38" fmla="*/ 34 w 338"/>
              <a:gd name="T39" fmla="*/ 477 h 566"/>
              <a:gd name="T40" fmla="*/ 11 w 338"/>
              <a:gd name="T41" fmla="*/ 505 h 566"/>
              <a:gd name="T42" fmla="*/ 0 w 338"/>
              <a:gd name="T43" fmla="*/ 553 h 566"/>
              <a:gd name="T44" fmla="*/ 11 w 338"/>
              <a:gd name="T45" fmla="*/ 566 h 566"/>
              <a:gd name="T46" fmla="*/ 11 w 338"/>
              <a:gd name="T47" fmla="*/ 566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38" h="566">
                <a:moveTo>
                  <a:pt x="11" y="566"/>
                </a:moveTo>
                <a:lnTo>
                  <a:pt x="21" y="549"/>
                </a:lnTo>
                <a:lnTo>
                  <a:pt x="85" y="545"/>
                </a:lnTo>
                <a:lnTo>
                  <a:pt x="138" y="528"/>
                </a:lnTo>
                <a:lnTo>
                  <a:pt x="192" y="496"/>
                </a:lnTo>
                <a:lnTo>
                  <a:pt x="235" y="494"/>
                </a:lnTo>
                <a:lnTo>
                  <a:pt x="285" y="412"/>
                </a:lnTo>
                <a:lnTo>
                  <a:pt x="300" y="418"/>
                </a:lnTo>
                <a:lnTo>
                  <a:pt x="338" y="389"/>
                </a:lnTo>
                <a:lnTo>
                  <a:pt x="329" y="368"/>
                </a:lnTo>
                <a:lnTo>
                  <a:pt x="332" y="357"/>
                </a:lnTo>
                <a:lnTo>
                  <a:pt x="294" y="7"/>
                </a:lnTo>
                <a:lnTo>
                  <a:pt x="291" y="0"/>
                </a:lnTo>
                <a:lnTo>
                  <a:pt x="89" y="23"/>
                </a:lnTo>
                <a:lnTo>
                  <a:pt x="51" y="42"/>
                </a:lnTo>
                <a:lnTo>
                  <a:pt x="17" y="32"/>
                </a:lnTo>
                <a:lnTo>
                  <a:pt x="42" y="319"/>
                </a:lnTo>
                <a:lnTo>
                  <a:pt x="36" y="378"/>
                </a:lnTo>
                <a:lnTo>
                  <a:pt x="51" y="412"/>
                </a:lnTo>
                <a:lnTo>
                  <a:pt x="34" y="477"/>
                </a:lnTo>
                <a:lnTo>
                  <a:pt x="11" y="505"/>
                </a:lnTo>
                <a:lnTo>
                  <a:pt x="0" y="553"/>
                </a:lnTo>
                <a:lnTo>
                  <a:pt x="11" y="566"/>
                </a:lnTo>
                <a:lnTo>
                  <a:pt x="11" y="566"/>
                </a:lnTo>
                <a:close/>
              </a:path>
            </a:pathLst>
          </a:custGeom>
          <a:solidFill>
            <a:srgbClr val="AED0EE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7" name="Freeform 1142"/>
          <p:cNvSpPr>
            <a:spLocks/>
          </p:cNvSpPr>
          <p:nvPr/>
        </p:nvSpPr>
        <p:spPr bwMode="auto">
          <a:xfrm>
            <a:off x="5362127" y="4106042"/>
            <a:ext cx="804778" cy="409575"/>
          </a:xfrm>
          <a:custGeom>
            <a:avLst/>
            <a:gdLst>
              <a:gd name="T0" fmla="*/ 4 w 791"/>
              <a:gd name="T1" fmla="*/ 375 h 396"/>
              <a:gd name="T2" fmla="*/ 23 w 791"/>
              <a:gd name="T3" fmla="*/ 373 h 396"/>
              <a:gd name="T4" fmla="*/ 29 w 791"/>
              <a:gd name="T5" fmla="*/ 331 h 396"/>
              <a:gd name="T6" fmla="*/ 17 w 791"/>
              <a:gd name="T7" fmla="*/ 329 h 396"/>
              <a:gd name="T8" fmla="*/ 42 w 791"/>
              <a:gd name="T9" fmla="*/ 295 h 396"/>
              <a:gd name="T10" fmla="*/ 91 w 791"/>
              <a:gd name="T11" fmla="*/ 310 h 396"/>
              <a:gd name="T12" fmla="*/ 99 w 791"/>
              <a:gd name="T13" fmla="*/ 262 h 396"/>
              <a:gd name="T14" fmla="*/ 133 w 791"/>
              <a:gd name="T15" fmla="*/ 249 h 396"/>
              <a:gd name="T16" fmla="*/ 128 w 791"/>
              <a:gd name="T17" fmla="*/ 240 h 396"/>
              <a:gd name="T18" fmla="*/ 147 w 791"/>
              <a:gd name="T19" fmla="*/ 194 h 396"/>
              <a:gd name="T20" fmla="*/ 211 w 791"/>
              <a:gd name="T21" fmla="*/ 190 h 396"/>
              <a:gd name="T22" fmla="*/ 264 w 791"/>
              <a:gd name="T23" fmla="*/ 173 h 396"/>
              <a:gd name="T24" fmla="*/ 299 w 791"/>
              <a:gd name="T25" fmla="*/ 150 h 396"/>
              <a:gd name="T26" fmla="*/ 318 w 791"/>
              <a:gd name="T27" fmla="*/ 141 h 396"/>
              <a:gd name="T28" fmla="*/ 361 w 791"/>
              <a:gd name="T29" fmla="*/ 139 h 396"/>
              <a:gd name="T30" fmla="*/ 411 w 791"/>
              <a:gd name="T31" fmla="*/ 57 h 396"/>
              <a:gd name="T32" fmla="*/ 426 w 791"/>
              <a:gd name="T33" fmla="*/ 63 h 396"/>
              <a:gd name="T34" fmla="*/ 464 w 791"/>
              <a:gd name="T35" fmla="*/ 34 h 396"/>
              <a:gd name="T36" fmla="*/ 455 w 791"/>
              <a:gd name="T37" fmla="*/ 13 h 396"/>
              <a:gd name="T38" fmla="*/ 458 w 791"/>
              <a:gd name="T39" fmla="*/ 2 h 396"/>
              <a:gd name="T40" fmla="*/ 493 w 791"/>
              <a:gd name="T41" fmla="*/ 0 h 396"/>
              <a:gd name="T42" fmla="*/ 515 w 791"/>
              <a:gd name="T43" fmla="*/ 8 h 396"/>
              <a:gd name="T44" fmla="*/ 584 w 791"/>
              <a:gd name="T45" fmla="*/ 48 h 396"/>
              <a:gd name="T46" fmla="*/ 633 w 791"/>
              <a:gd name="T47" fmla="*/ 46 h 396"/>
              <a:gd name="T48" fmla="*/ 656 w 791"/>
              <a:gd name="T49" fmla="*/ 31 h 396"/>
              <a:gd name="T50" fmla="*/ 711 w 791"/>
              <a:gd name="T51" fmla="*/ 65 h 396"/>
              <a:gd name="T52" fmla="*/ 728 w 791"/>
              <a:gd name="T53" fmla="*/ 129 h 396"/>
              <a:gd name="T54" fmla="*/ 791 w 791"/>
              <a:gd name="T55" fmla="*/ 175 h 396"/>
              <a:gd name="T56" fmla="*/ 761 w 791"/>
              <a:gd name="T57" fmla="*/ 211 h 396"/>
              <a:gd name="T58" fmla="*/ 707 w 791"/>
              <a:gd name="T59" fmla="*/ 262 h 396"/>
              <a:gd name="T60" fmla="*/ 706 w 791"/>
              <a:gd name="T61" fmla="*/ 274 h 396"/>
              <a:gd name="T62" fmla="*/ 628 w 791"/>
              <a:gd name="T63" fmla="*/ 323 h 396"/>
              <a:gd name="T64" fmla="*/ 190 w 791"/>
              <a:gd name="T65" fmla="*/ 365 h 396"/>
              <a:gd name="T66" fmla="*/ 143 w 791"/>
              <a:gd name="T67" fmla="*/ 361 h 396"/>
              <a:gd name="T68" fmla="*/ 145 w 791"/>
              <a:gd name="T69" fmla="*/ 384 h 396"/>
              <a:gd name="T70" fmla="*/ 0 w 791"/>
              <a:gd name="T71" fmla="*/ 396 h 396"/>
              <a:gd name="T72" fmla="*/ 4 w 791"/>
              <a:gd name="T73" fmla="*/ 375 h 396"/>
              <a:gd name="T74" fmla="*/ 4 w 791"/>
              <a:gd name="T75" fmla="*/ 375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91" h="396">
                <a:moveTo>
                  <a:pt x="4" y="375"/>
                </a:moveTo>
                <a:lnTo>
                  <a:pt x="23" y="373"/>
                </a:lnTo>
                <a:lnTo>
                  <a:pt x="29" y="331"/>
                </a:lnTo>
                <a:lnTo>
                  <a:pt x="17" y="329"/>
                </a:lnTo>
                <a:lnTo>
                  <a:pt x="42" y="295"/>
                </a:lnTo>
                <a:lnTo>
                  <a:pt x="91" y="310"/>
                </a:lnTo>
                <a:lnTo>
                  <a:pt x="99" y="262"/>
                </a:lnTo>
                <a:lnTo>
                  <a:pt x="133" y="249"/>
                </a:lnTo>
                <a:lnTo>
                  <a:pt x="128" y="240"/>
                </a:lnTo>
                <a:lnTo>
                  <a:pt x="147" y="194"/>
                </a:lnTo>
                <a:lnTo>
                  <a:pt x="211" y="190"/>
                </a:lnTo>
                <a:lnTo>
                  <a:pt x="264" y="173"/>
                </a:lnTo>
                <a:lnTo>
                  <a:pt x="299" y="150"/>
                </a:lnTo>
                <a:lnTo>
                  <a:pt x="318" y="141"/>
                </a:lnTo>
                <a:lnTo>
                  <a:pt x="361" y="139"/>
                </a:lnTo>
                <a:lnTo>
                  <a:pt x="411" y="57"/>
                </a:lnTo>
                <a:lnTo>
                  <a:pt x="426" y="63"/>
                </a:lnTo>
                <a:lnTo>
                  <a:pt x="464" y="34"/>
                </a:lnTo>
                <a:lnTo>
                  <a:pt x="455" y="13"/>
                </a:lnTo>
                <a:lnTo>
                  <a:pt x="458" y="2"/>
                </a:lnTo>
                <a:lnTo>
                  <a:pt x="493" y="0"/>
                </a:lnTo>
                <a:lnTo>
                  <a:pt x="515" y="8"/>
                </a:lnTo>
                <a:lnTo>
                  <a:pt x="584" y="48"/>
                </a:lnTo>
                <a:lnTo>
                  <a:pt x="633" y="46"/>
                </a:lnTo>
                <a:lnTo>
                  <a:pt x="656" y="31"/>
                </a:lnTo>
                <a:lnTo>
                  <a:pt x="711" y="65"/>
                </a:lnTo>
                <a:lnTo>
                  <a:pt x="728" y="129"/>
                </a:lnTo>
                <a:lnTo>
                  <a:pt x="791" y="175"/>
                </a:lnTo>
                <a:lnTo>
                  <a:pt x="761" y="211"/>
                </a:lnTo>
                <a:lnTo>
                  <a:pt x="707" y="262"/>
                </a:lnTo>
                <a:lnTo>
                  <a:pt x="706" y="274"/>
                </a:lnTo>
                <a:lnTo>
                  <a:pt x="628" y="323"/>
                </a:lnTo>
                <a:lnTo>
                  <a:pt x="190" y="365"/>
                </a:lnTo>
                <a:lnTo>
                  <a:pt x="143" y="361"/>
                </a:lnTo>
                <a:lnTo>
                  <a:pt x="145" y="384"/>
                </a:lnTo>
                <a:lnTo>
                  <a:pt x="0" y="396"/>
                </a:lnTo>
                <a:lnTo>
                  <a:pt x="4" y="375"/>
                </a:lnTo>
                <a:lnTo>
                  <a:pt x="4" y="375"/>
                </a:lnTo>
                <a:close/>
              </a:path>
            </a:pathLst>
          </a:custGeom>
          <a:solidFill>
            <a:srgbClr val="AED0EE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8" name="Freeform 1143"/>
          <p:cNvSpPr>
            <a:spLocks/>
          </p:cNvSpPr>
          <p:nvPr/>
        </p:nvSpPr>
        <p:spPr bwMode="auto">
          <a:xfrm>
            <a:off x="5263712" y="4414017"/>
            <a:ext cx="946051" cy="317500"/>
          </a:xfrm>
          <a:custGeom>
            <a:avLst/>
            <a:gdLst>
              <a:gd name="T0" fmla="*/ 17 w 931"/>
              <a:gd name="T1" fmla="*/ 253 h 308"/>
              <a:gd name="T2" fmla="*/ 11 w 931"/>
              <a:gd name="T3" fmla="*/ 249 h 308"/>
              <a:gd name="T4" fmla="*/ 38 w 931"/>
              <a:gd name="T5" fmla="*/ 228 h 308"/>
              <a:gd name="T6" fmla="*/ 64 w 931"/>
              <a:gd name="T7" fmla="*/ 180 h 308"/>
              <a:gd name="T8" fmla="*/ 55 w 931"/>
              <a:gd name="T9" fmla="*/ 169 h 308"/>
              <a:gd name="T10" fmla="*/ 68 w 931"/>
              <a:gd name="T11" fmla="*/ 146 h 308"/>
              <a:gd name="T12" fmla="*/ 68 w 931"/>
              <a:gd name="T13" fmla="*/ 120 h 308"/>
              <a:gd name="T14" fmla="*/ 87 w 931"/>
              <a:gd name="T15" fmla="*/ 101 h 308"/>
              <a:gd name="T16" fmla="*/ 232 w 931"/>
              <a:gd name="T17" fmla="*/ 89 h 308"/>
              <a:gd name="T18" fmla="*/ 230 w 931"/>
              <a:gd name="T19" fmla="*/ 66 h 308"/>
              <a:gd name="T20" fmla="*/ 277 w 931"/>
              <a:gd name="T21" fmla="*/ 70 h 308"/>
              <a:gd name="T22" fmla="*/ 715 w 931"/>
              <a:gd name="T23" fmla="*/ 28 h 308"/>
              <a:gd name="T24" fmla="*/ 931 w 931"/>
              <a:gd name="T25" fmla="*/ 0 h 308"/>
              <a:gd name="T26" fmla="*/ 893 w 931"/>
              <a:gd name="T27" fmla="*/ 74 h 308"/>
              <a:gd name="T28" fmla="*/ 834 w 931"/>
              <a:gd name="T29" fmla="*/ 87 h 308"/>
              <a:gd name="T30" fmla="*/ 806 w 931"/>
              <a:gd name="T31" fmla="*/ 125 h 308"/>
              <a:gd name="T32" fmla="*/ 699 w 931"/>
              <a:gd name="T33" fmla="*/ 186 h 308"/>
              <a:gd name="T34" fmla="*/ 694 w 931"/>
              <a:gd name="T35" fmla="*/ 209 h 308"/>
              <a:gd name="T36" fmla="*/ 667 w 931"/>
              <a:gd name="T37" fmla="*/ 222 h 308"/>
              <a:gd name="T38" fmla="*/ 667 w 931"/>
              <a:gd name="T39" fmla="*/ 253 h 308"/>
              <a:gd name="T40" fmla="*/ 523 w 931"/>
              <a:gd name="T41" fmla="*/ 270 h 308"/>
              <a:gd name="T42" fmla="*/ 234 w 931"/>
              <a:gd name="T43" fmla="*/ 294 h 308"/>
              <a:gd name="T44" fmla="*/ 0 w 931"/>
              <a:gd name="T45" fmla="*/ 308 h 308"/>
              <a:gd name="T46" fmla="*/ 17 w 931"/>
              <a:gd name="T47" fmla="*/ 253 h 308"/>
              <a:gd name="T48" fmla="*/ 17 w 931"/>
              <a:gd name="T49" fmla="*/ 253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31" h="308">
                <a:moveTo>
                  <a:pt x="17" y="253"/>
                </a:moveTo>
                <a:lnTo>
                  <a:pt x="11" y="249"/>
                </a:lnTo>
                <a:lnTo>
                  <a:pt x="38" y="228"/>
                </a:lnTo>
                <a:lnTo>
                  <a:pt x="64" y="180"/>
                </a:lnTo>
                <a:lnTo>
                  <a:pt x="55" y="169"/>
                </a:lnTo>
                <a:lnTo>
                  <a:pt x="68" y="146"/>
                </a:lnTo>
                <a:lnTo>
                  <a:pt x="68" y="120"/>
                </a:lnTo>
                <a:lnTo>
                  <a:pt x="87" y="101"/>
                </a:lnTo>
                <a:lnTo>
                  <a:pt x="232" y="89"/>
                </a:lnTo>
                <a:lnTo>
                  <a:pt x="230" y="66"/>
                </a:lnTo>
                <a:lnTo>
                  <a:pt x="277" y="70"/>
                </a:lnTo>
                <a:lnTo>
                  <a:pt x="715" y="28"/>
                </a:lnTo>
                <a:lnTo>
                  <a:pt x="931" y="0"/>
                </a:lnTo>
                <a:lnTo>
                  <a:pt x="893" y="74"/>
                </a:lnTo>
                <a:lnTo>
                  <a:pt x="834" y="87"/>
                </a:lnTo>
                <a:lnTo>
                  <a:pt x="806" y="125"/>
                </a:lnTo>
                <a:lnTo>
                  <a:pt x="699" y="186"/>
                </a:lnTo>
                <a:lnTo>
                  <a:pt x="694" y="209"/>
                </a:lnTo>
                <a:lnTo>
                  <a:pt x="667" y="222"/>
                </a:lnTo>
                <a:lnTo>
                  <a:pt x="667" y="253"/>
                </a:lnTo>
                <a:lnTo>
                  <a:pt x="523" y="270"/>
                </a:lnTo>
                <a:lnTo>
                  <a:pt x="234" y="294"/>
                </a:lnTo>
                <a:lnTo>
                  <a:pt x="0" y="308"/>
                </a:lnTo>
                <a:lnTo>
                  <a:pt x="17" y="253"/>
                </a:lnTo>
                <a:lnTo>
                  <a:pt x="17" y="253"/>
                </a:lnTo>
                <a:close/>
              </a:path>
            </a:pathLst>
          </a:custGeom>
          <a:solidFill>
            <a:srgbClr val="AED0EE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9" name="Freeform 1144"/>
          <p:cNvSpPr>
            <a:spLocks/>
          </p:cNvSpPr>
          <p:nvPr/>
        </p:nvSpPr>
        <p:spPr bwMode="auto">
          <a:xfrm>
            <a:off x="5131963" y="4718817"/>
            <a:ext cx="396834" cy="673100"/>
          </a:xfrm>
          <a:custGeom>
            <a:avLst/>
            <a:gdLst>
              <a:gd name="T0" fmla="*/ 27 w 388"/>
              <a:gd name="T1" fmla="*/ 457 h 654"/>
              <a:gd name="T2" fmla="*/ 65 w 388"/>
              <a:gd name="T3" fmla="*/ 407 h 654"/>
              <a:gd name="T4" fmla="*/ 54 w 388"/>
              <a:gd name="T5" fmla="*/ 394 h 654"/>
              <a:gd name="T6" fmla="*/ 38 w 388"/>
              <a:gd name="T7" fmla="*/ 287 h 654"/>
              <a:gd name="T8" fmla="*/ 33 w 388"/>
              <a:gd name="T9" fmla="*/ 215 h 654"/>
              <a:gd name="T10" fmla="*/ 59 w 388"/>
              <a:gd name="T11" fmla="*/ 135 h 654"/>
              <a:gd name="T12" fmla="*/ 101 w 388"/>
              <a:gd name="T13" fmla="*/ 80 h 654"/>
              <a:gd name="T14" fmla="*/ 97 w 388"/>
              <a:gd name="T15" fmla="*/ 65 h 654"/>
              <a:gd name="T16" fmla="*/ 128 w 388"/>
              <a:gd name="T17" fmla="*/ 14 h 654"/>
              <a:gd name="T18" fmla="*/ 362 w 388"/>
              <a:gd name="T19" fmla="*/ 0 h 654"/>
              <a:gd name="T20" fmla="*/ 373 w 388"/>
              <a:gd name="T21" fmla="*/ 12 h 654"/>
              <a:gd name="T22" fmla="*/ 362 w 388"/>
              <a:gd name="T23" fmla="*/ 419 h 654"/>
              <a:gd name="T24" fmla="*/ 388 w 388"/>
              <a:gd name="T25" fmla="*/ 614 h 654"/>
              <a:gd name="T26" fmla="*/ 379 w 388"/>
              <a:gd name="T27" fmla="*/ 624 h 654"/>
              <a:gd name="T28" fmla="*/ 329 w 388"/>
              <a:gd name="T29" fmla="*/ 612 h 654"/>
              <a:gd name="T30" fmla="*/ 253 w 388"/>
              <a:gd name="T31" fmla="*/ 654 h 654"/>
              <a:gd name="T32" fmla="*/ 215 w 388"/>
              <a:gd name="T33" fmla="*/ 592 h 654"/>
              <a:gd name="T34" fmla="*/ 221 w 388"/>
              <a:gd name="T35" fmla="*/ 546 h 654"/>
              <a:gd name="T36" fmla="*/ 0 w 388"/>
              <a:gd name="T37" fmla="*/ 555 h 654"/>
              <a:gd name="T38" fmla="*/ 27 w 388"/>
              <a:gd name="T39" fmla="*/ 457 h 654"/>
              <a:gd name="T40" fmla="*/ 27 w 388"/>
              <a:gd name="T41" fmla="*/ 457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8" h="654">
                <a:moveTo>
                  <a:pt x="27" y="457"/>
                </a:moveTo>
                <a:lnTo>
                  <a:pt x="65" y="407"/>
                </a:lnTo>
                <a:lnTo>
                  <a:pt x="54" y="394"/>
                </a:lnTo>
                <a:lnTo>
                  <a:pt x="38" y="287"/>
                </a:lnTo>
                <a:lnTo>
                  <a:pt x="33" y="215"/>
                </a:lnTo>
                <a:lnTo>
                  <a:pt x="59" y="135"/>
                </a:lnTo>
                <a:lnTo>
                  <a:pt x="101" y="80"/>
                </a:lnTo>
                <a:lnTo>
                  <a:pt x="97" y="65"/>
                </a:lnTo>
                <a:lnTo>
                  <a:pt x="128" y="14"/>
                </a:lnTo>
                <a:lnTo>
                  <a:pt x="362" y="0"/>
                </a:lnTo>
                <a:lnTo>
                  <a:pt x="373" y="12"/>
                </a:lnTo>
                <a:lnTo>
                  <a:pt x="362" y="419"/>
                </a:lnTo>
                <a:lnTo>
                  <a:pt x="388" y="614"/>
                </a:lnTo>
                <a:lnTo>
                  <a:pt x="379" y="624"/>
                </a:lnTo>
                <a:lnTo>
                  <a:pt x="329" y="612"/>
                </a:lnTo>
                <a:lnTo>
                  <a:pt x="253" y="654"/>
                </a:lnTo>
                <a:lnTo>
                  <a:pt x="215" y="592"/>
                </a:lnTo>
                <a:lnTo>
                  <a:pt x="221" y="546"/>
                </a:lnTo>
                <a:lnTo>
                  <a:pt x="0" y="555"/>
                </a:lnTo>
                <a:lnTo>
                  <a:pt x="27" y="457"/>
                </a:lnTo>
                <a:lnTo>
                  <a:pt x="27" y="457"/>
                </a:lnTo>
                <a:close/>
              </a:path>
            </a:pathLst>
          </a:custGeom>
          <a:solidFill>
            <a:srgbClr val="AED0EE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solidFill>
                <a:srgbClr val="C56870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0" name="Freeform 1145"/>
          <p:cNvSpPr>
            <a:spLocks/>
          </p:cNvSpPr>
          <p:nvPr/>
        </p:nvSpPr>
        <p:spPr bwMode="auto">
          <a:xfrm>
            <a:off x="5501813" y="4691829"/>
            <a:ext cx="419056" cy="677863"/>
          </a:xfrm>
          <a:custGeom>
            <a:avLst/>
            <a:gdLst>
              <a:gd name="T0" fmla="*/ 11 w 416"/>
              <a:gd name="T1" fmla="*/ 36 h 659"/>
              <a:gd name="T2" fmla="*/ 0 w 416"/>
              <a:gd name="T3" fmla="*/ 443 h 659"/>
              <a:gd name="T4" fmla="*/ 26 w 416"/>
              <a:gd name="T5" fmla="*/ 638 h 659"/>
              <a:gd name="T6" fmla="*/ 55 w 416"/>
              <a:gd name="T7" fmla="*/ 646 h 659"/>
              <a:gd name="T8" fmla="*/ 81 w 416"/>
              <a:gd name="T9" fmla="*/ 631 h 659"/>
              <a:gd name="T10" fmla="*/ 97 w 416"/>
              <a:gd name="T11" fmla="*/ 646 h 659"/>
              <a:gd name="T12" fmla="*/ 74 w 416"/>
              <a:gd name="T13" fmla="*/ 659 h 659"/>
              <a:gd name="T14" fmla="*/ 131 w 416"/>
              <a:gd name="T15" fmla="*/ 644 h 659"/>
              <a:gd name="T16" fmla="*/ 142 w 416"/>
              <a:gd name="T17" fmla="*/ 627 h 659"/>
              <a:gd name="T18" fmla="*/ 135 w 416"/>
              <a:gd name="T19" fmla="*/ 616 h 659"/>
              <a:gd name="T20" fmla="*/ 138 w 416"/>
              <a:gd name="T21" fmla="*/ 598 h 659"/>
              <a:gd name="T22" fmla="*/ 112 w 416"/>
              <a:gd name="T23" fmla="*/ 574 h 659"/>
              <a:gd name="T24" fmla="*/ 112 w 416"/>
              <a:gd name="T25" fmla="*/ 553 h 659"/>
              <a:gd name="T26" fmla="*/ 416 w 416"/>
              <a:gd name="T27" fmla="*/ 526 h 659"/>
              <a:gd name="T28" fmla="*/ 391 w 416"/>
              <a:gd name="T29" fmla="*/ 422 h 659"/>
              <a:gd name="T30" fmla="*/ 406 w 416"/>
              <a:gd name="T31" fmla="*/ 359 h 659"/>
              <a:gd name="T32" fmla="*/ 368 w 416"/>
              <a:gd name="T33" fmla="*/ 277 h 659"/>
              <a:gd name="T34" fmla="*/ 289 w 416"/>
              <a:gd name="T35" fmla="*/ 0 h 659"/>
              <a:gd name="T36" fmla="*/ 0 w 416"/>
              <a:gd name="T37" fmla="*/ 24 h 659"/>
              <a:gd name="T38" fmla="*/ 11 w 416"/>
              <a:gd name="T39" fmla="*/ 36 h 659"/>
              <a:gd name="T40" fmla="*/ 11 w 416"/>
              <a:gd name="T41" fmla="*/ 36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16" h="659">
                <a:moveTo>
                  <a:pt x="11" y="36"/>
                </a:moveTo>
                <a:lnTo>
                  <a:pt x="0" y="443"/>
                </a:lnTo>
                <a:lnTo>
                  <a:pt x="26" y="638"/>
                </a:lnTo>
                <a:lnTo>
                  <a:pt x="55" y="646"/>
                </a:lnTo>
                <a:lnTo>
                  <a:pt x="81" y="631"/>
                </a:lnTo>
                <a:lnTo>
                  <a:pt x="97" y="646"/>
                </a:lnTo>
                <a:lnTo>
                  <a:pt x="74" y="659"/>
                </a:lnTo>
                <a:lnTo>
                  <a:pt x="131" y="644"/>
                </a:lnTo>
                <a:lnTo>
                  <a:pt x="142" y="627"/>
                </a:lnTo>
                <a:lnTo>
                  <a:pt x="135" y="616"/>
                </a:lnTo>
                <a:lnTo>
                  <a:pt x="138" y="598"/>
                </a:lnTo>
                <a:lnTo>
                  <a:pt x="112" y="574"/>
                </a:lnTo>
                <a:lnTo>
                  <a:pt x="112" y="553"/>
                </a:lnTo>
                <a:lnTo>
                  <a:pt x="416" y="526"/>
                </a:lnTo>
                <a:lnTo>
                  <a:pt x="391" y="422"/>
                </a:lnTo>
                <a:lnTo>
                  <a:pt x="406" y="359"/>
                </a:lnTo>
                <a:lnTo>
                  <a:pt x="368" y="277"/>
                </a:lnTo>
                <a:lnTo>
                  <a:pt x="289" y="0"/>
                </a:lnTo>
                <a:lnTo>
                  <a:pt x="0" y="24"/>
                </a:lnTo>
                <a:lnTo>
                  <a:pt x="11" y="36"/>
                </a:lnTo>
                <a:lnTo>
                  <a:pt x="11" y="36"/>
                </a:lnTo>
                <a:close/>
              </a:path>
            </a:pathLst>
          </a:custGeom>
          <a:solidFill>
            <a:srgbClr val="AED0EE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solidFill>
                <a:srgbClr val="C56870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1" name="Freeform 1146"/>
          <p:cNvSpPr>
            <a:spLocks/>
          </p:cNvSpPr>
          <p:nvPr/>
        </p:nvSpPr>
        <p:spPr bwMode="auto">
          <a:xfrm>
            <a:off x="5792294" y="4660079"/>
            <a:ext cx="596838" cy="619125"/>
          </a:xfrm>
          <a:custGeom>
            <a:avLst/>
            <a:gdLst>
              <a:gd name="T0" fmla="*/ 79 w 587"/>
              <a:gd name="T1" fmla="*/ 312 h 603"/>
              <a:gd name="T2" fmla="*/ 117 w 587"/>
              <a:gd name="T3" fmla="*/ 394 h 603"/>
              <a:gd name="T4" fmla="*/ 102 w 587"/>
              <a:gd name="T5" fmla="*/ 457 h 603"/>
              <a:gd name="T6" fmla="*/ 127 w 587"/>
              <a:gd name="T7" fmla="*/ 561 h 603"/>
              <a:gd name="T8" fmla="*/ 150 w 587"/>
              <a:gd name="T9" fmla="*/ 595 h 603"/>
              <a:gd name="T10" fmla="*/ 464 w 587"/>
              <a:gd name="T11" fmla="*/ 578 h 603"/>
              <a:gd name="T12" fmla="*/ 467 w 587"/>
              <a:gd name="T13" fmla="*/ 599 h 603"/>
              <a:gd name="T14" fmla="*/ 486 w 587"/>
              <a:gd name="T15" fmla="*/ 603 h 603"/>
              <a:gd name="T16" fmla="*/ 479 w 587"/>
              <a:gd name="T17" fmla="*/ 552 h 603"/>
              <a:gd name="T18" fmla="*/ 492 w 587"/>
              <a:gd name="T19" fmla="*/ 538 h 603"/>
              <a:gd name="T20" fmla="*/ 538 w 587"/>
              <a:gd name="T21" fmla="*/ 548 h 603"/>
              <a:gd name="T22" fmla="*/ 545 w 587"/>
              <a:gd name="T23" fmla="*/ 512 h 603"/>
              <a:gd name="T24" fmla="*/ 540 w 587"/>
              <a:gd name="T25" fmla="*/ 464 h 603"/>
              <a:gd name="T26" fmla="*/ 559 w 587"/>
              <a:gd name="T27" fmla="*/ 451 h 603"/>
              <a:gd name="T28" fmla="*/ 587 w 587"/>
              <a:gd name="T29" fmla="*/ 360 h 603"/>
              <a:gd name="T30" fmla="*/ 568 w 587"/>
              <a:gd name="T31" fmla="*/ 356 h 603"/>
              <a:gd name="T32" fmla="*/ 492 w 587"/>
              <a:gd name="T33" fmla="*/ 238 h 603"/>
              <a:gd name="T34" fmla="*/ 327 w 587"/>
              <a:gd name="T35" fmla="*/ 90 h 603"/>
              <a:gd name="T36" fmla="*/ 254 w 587"/>
              <a:gd name="T37" fmla="*/ 44 h 603"/>
              <a:gd name="T38" fmla="*/ 279 w 587"/>
              <a:gd name="T39" fmla="*/ 0 h 603"/>
              <a:gd name="T40" fmla="*/ 144 w 587"/>
              <a:gd name="T41" fmla="*/ 18 h 603"/>
              <a:gd name="T42" fmla="*/ 0 w 587"/>
              <a:gd name="T43" fmla="*/ 35 h 603"/>
              <a:gd name="T44" fmla="*/ 79 w 587"/>
              <a:gd name="T45" fmla="*/ 312 h 603"/>
              <a:gd name="T46" fmla="*/ 79 w 587"/>
              <a:gd name="T47" fmla="*/ 312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87" h="603">
                <a:moveTo>
                  <a:pt x="79" y="312"/>
                </a:moveTo>
                <a:lnTo>
                  <a:pt x="117" y="394"/>
                </a:lnTo>
                <a:lnTo>
                  <a:pt x="102" y="457"/>
                </a:lnTo>
                <a:lnTo>
                  <a:pt x="127" y="561"/>
                </a:lnTo>
                <a:lnTo>
                  <a:pt x="150" y="595"/>
                </a:lnTo>
                <a:lnTo>
                  <a:pt x="464" y="578"/>
                </a:lnTo>
                <a:lnTo>
                  <a:pt x="467" y="599"/>
                </a:lnTo>
                <a:lnTo>
                  <a:pt x="486" y="603"/>
                </a:lnTo>
                <a:lnTo>
                  <a:pt x="479" y="552"/>
                </a:lnTo>
                <a:lnTo>
                  <a:pt x="492" y="538"/>
                </a:lnTo>
                <a:lnTo>
                  <a:pt x="538" y="548"/>
                </a:lnTo>
                <a:lnTo>
                  <a:pt x="545" y="512"/>
                </a:lnTo>
                <a:lnTo>
                  <a:pt x="540" y="464"/>
                </a:lnTo>
                <a:lnTo>
                  <a:pt x="559" y="451"/>
                </a:lnTo>
                <a:lnTo>
                  <a:pt x="587" y="360"/>
                </a:lnTo>
                <a:lnTo>
                  <a:pt x="568" y="356"/>
                </a:lnTo>
                <a:lnTo>
                  <a:pt x="492" y="238"/>
                </a:lnTo>
                <a:lnTo>
                  <a:pt x="327" y="90"/>
                </a:lnTo>
                <a:lnTo>
                  <a:pt x="254" y="44"/>
                </a:lnTo>
                <a:lnTo>
                  <a:pt x="279" y="0"/>
                </a:lnTo>
                <a:lnTo>
                  <a:pt x="144" y="18"/>
                </a:lnTo>
                <a:lnTo>
                  <a:pt x="0" y="35"/>
                </a:lnTo>
                <a:lnTo>
                  <a:pt x="79" y="312"/>
                </a:lnTo>
                <a:lnTo>
                  <a:pt x="79" y="312"/>
                </a:lnTo>
                <a:close/>
              </a:path>
            </a:pathLst>
          </a:custGeom>
          <a:solidFill>
            <a:srgbClr val="AED0EE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Freeform 1147"/>
          <p:cNvSpPr>
            <a:spLocks/>
          </p:cNvSpPr>
          <p:nvPr/>
        </p:nvSpPr>
        <p:spPr bwMode="auto">
          <a:xfrm>
            <a:off x="5616101" y="5210942"/>
            <a:ext cx="1004782" cy="754062"/>
          </a:xfrm>
          <a:custGeom>
            <a:avLst/>
            <a:gdLst>
              <a:gd name="T0" fmla="*/ 0 w 990"/>
              <a:gd name="T1" fmla="*/ 71 h 732"/>
              <a:gd name="T2" fmla="*/ 26 w 990"/>
              <a:gd name="T3" fmla="*/ 95 h 732"/>
              <a:gd name="T4" fmla="*/ 23 w 990"/>
              <a:gd name="T5" fmla="*/ 113 h 732"/>
              <a:gd name="T6" fmla="*/ 30 w 990"/>
              <a:gd name="T7" fmla="*/ 124 h 732"/>
              <a:gd name="T8" fmla="*/ 19 w 990"/>
              <a:gd name="T9" fmla="*/ 141 h 732"/>
              <a:gd name="T10" fmla="*/ 135 w 990"/>
              <a:gd name="T11" fmla="*/ 101 h 732"/>
              <a:gd name="T12" fmla="*/ 283 w 990"/>
              <a:gd name="T13" fmla="*/ 194 h 732"/>
              <a:gd name="T14" fmla="*/ 405 w 990"/>
              <a:gd name="T15" fmla="*/ 130 h 732"/>
              <a:gd name="T16" fmla="*/ 475 w 990"/>
              <a:gd name="T17" fmla="*/ 145 h 732"/>
              <a:gd name="T18" fmla="*/ 564 w 990"/>
              <a:gd name="T19" fmla="*/ 232 h 732"/>
              <a:gd name="T20" fmla="*/ 597 w 990"/>
              <a:gd name="T21" fmla="*/ 232 h 732"/>
              <a:gd name="T22" fmla="*/ 625 w 990"/>
              <a:gd name="T23" fmla="*/ 293 h 732"/>
              <a:gd name="T24" fmla="*/ 618 w 990"/>
              <a:gd name="T25" fmla="*/ 409 h 732"/>
              <a:gd name="T26" fmla="*/ 639 w 990"/>
              <a:gd name="T27" fmla="*/ 422 h 732"/>
              <a:gd name="T28" fmla="*/ 642 w 990"/>
              <a:gd name="T29" fmla="*/ 401 h 732"/>
              <a:gd name="T30" fmla="*/ 671 w 990"/>
              <a:gd name="T31" fmla="*/ 401 h 732"/>
              <a:gd name="T32" fmla="*/ 642 w 990"/>
              <a:gd name="T33" fmla="*/ 457 h 732"/>
              <a:gd name="T34" fmla="*/ 718 w 990"/>
              <a:gd name="T35" fmla="*/ 533 h 732"/>
              <a:gd name="T36" fmla="*/ 730 w 990"/>
              <a:gd name="T37" fmla="*/ 512 h 732"/>
              <a:gd name="T38" fmla="*/ 736 w 990"/>
              <a:gd name="T39" fmla="*/ 565 h 732"/>
              <a:gd name="T40" fmla="*/ 760 w 990"/>
              <a:gd name="T41" fmla="*/ 576 h 732"/>
              <a:gd name="T42" fmla="*/ 787 w 990"/>
              <a:gd name="T43" fmla="*/ 641 h 732"/>
              <a:gd name="T44" fmla="*/ 814 w 990"/>
              <a:gd name="T45" fmla="*/ 641 h 732"/>
              <a:gd name="T46" fmla="*/ 871 w 990"/>
              <a:gd name="T47" fmla="*/ 702 h 732"/>
              <a:gd name="T48" fmla="*/ 903 w 990"/>
              <a:gd name="T49" fmla="*/ 706 h 732"/>
              <a:gd name="T50" fmla="*/ 903 w 990"/>
              <a:gd name="T51" fmla="*/ 715 h 732"/>
              <a:gd name="T52" fmla="*/ 880 w 990"/>
              <a:gd name="T53" fmla="*/ 732 h 732"/>
              <a:gd name="T54" fmla="*/ 931 w 990"/>
              <a:gd name="T55" fmla="*/ 725 h 732"/>
              <a:gd name="T56" fmla="*/ 964 w 990"/>
              <a:gd name="T57" fmla="*/ 711 h 732"/>
              <a:gd name="T58" fmla="*/ 981 w 990"/>
              <a:gd name="T59" fmla="*/ 626 h 732"/>
              <a:gd name="T60" fmla="*/ 990 w 990"/>
              <a:gd name="T61" fmla="*/ 630 h 732"/>
              <a:gd name="T62" fmla="*/ 983 w 990"/>
              <a:gd name="T63" fmla="*/ 512 h 732"/>
              <a:gd name="T64" fmla="*/ 969 w 990"/>
              <a:gd name="T65" fmla="*/ 477 h 732"/>
              <a:gd name="T66" fmla="*/ 863 w 990"/>
              <a:gd name="T67" fmla="*/ 306 h 732"/>
              <a:gd name="T68" fmla="*/ 779 w 990"/>
              <a:gd name="T69" fmla="*/ 145 h 732"/>
              <a:gd name="T70" fmla="*/ 728 w 990"/>
              <a:gd name="T71" fmla="*/ 12 h 732"/>
              <a:gd name="T72" fmla="*/ 715 w 990"/>
              <a:gd name="T73" fmla="*/ 10 h 732"/>
              <a:gd name="T74" fmla="*/ 669 w 990"/>
              <a:gd name="T75" fmla="*/ 0 h 732"/>
              <a:gd name="T76" fmla="*/ 656 w 990"/>
              <a:gd name="T77" fmla="*/ 14 h 732"/>
              <a:gd name="T78" fmla="*/ 663 w 990"/>
              <a:gd name="T79" fmla="*/ 65 h 732"/>
              <a:gd name="T80" fmla="*/ 644 w 990"/>
              <a:gd name="T81" fmla="*/ 61 h 732"/>
              <a:gd name="T82" fmla="*/ 641 w 990"/>
              <a:gd name="T83" fmla="*/ 40 h 732"/>
              <a:gd name="T84" fmla="*/ 327 w 990"/>
              <a:gd name="T85" fmla="*/ 57 h 732"/>
              <a:gd name="T86" fmla="*/ 304 w 990"/>
              <a:gd name="T87" fmla="*/ 23 h 732"/>
              <a:gd name="T88" fmla="*/ 0 w 990"/>
              <a:gd name="T89" fmla="*/ 50 h 732"/>
              <a:gd name="T90" fmla="*/ 0 w 990"/>
              <a:gd name="T91" fmla="*/ 71 h 732"/>
              <a:gd name="T92" fmla="*/ 0 w 990"/>
              <a:gd name="T93" fmla="*/ 71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90" h="732">
                <a:moveTo>
                  <a:pt x="0" y="71"/>
                </a:moveTo>
                <a:lnTo>
                  <a:pt x="26" y="95"/>
                </a:lnTo>
                <a:lnTo>
                  <a:pt x="23" y="113"/>
                </a:lnTo>
                <a:lnTo>
                  <a:pt x="30" y="124"/>
                </a:lnTo>
                <a:lnTo>
                  <a:pt x="19" y="141"/>
                </a:lnTo>
                <a:lnTo>
                  <a:pt x="135" y="101"/>
                </a:lnTo>
                <a:lnTo>
                  <a:pt x="283" y="194"/>
                </a:lnTo>
                <a:lnTo>
                  <a:pt x="405" y="130"/>
                </a:lnTo>
                <a:lnTo>
                  <a:pt x="475" y="145"/>
                </a:lnTo>
                <a:lnTo>
                  <a:pt x="564" y="232"/>
                </a:lnTo>
                <a:lnTo>
                  <a:pt x="597" y="232"/>
                </a:lnTo>
                <a:lnTo>
                  <a:pt x="625" y="293"/>
                </a:lnTo>
                <a:lnTo>
                  <a:pt x="618" y="409"/>
                </a:lnTo>
                <a:lnTo>
                  <a:pt x="639" y="422"/>
                </a:lnTo>
                <a:lnTo>
                  <a:pt x="642" y="401"/>
                </a:lnTo>
                <a:lnTo>
                  <a:pt x="671" y="401"/>
                </a:lnTo>
                <a:lnTo>
                  <a:pt x="642" y="457"/>
                </a:lnTo>
                <a:lnTo>
                  <a:pt x="718" y="533"/>
                </a:lnTo>
                <a:lnTo>
                  <a:pt x="730" y="512"/>
                </a:lnTo>
                <a:lnTo>
                  <a:pt x="736" y="565"/>
                </a:lnTo>
                <a:lnTo>
                  <a:pt x="760" y="576"/>
                </a:lnTo>
                <a:lnTo>
                  <a:pt x="787" y="641"/>
                </a:lnTo>
                <a:lnTo>
                  <a:pt x="814" y="641"/>
                </a:lnTo>
                <a:lnTo>
                  <a:pt x="871" y="702"/>
                </a:lnTo>
                <a:lnTo>
                  <a:pt x="903" y="706"/>
                </a:lnTo>
                <a:lnTo>
                  <a:pt x="903" y="715"/>
                </a:lnTo>
                <a:lnTo>
                  <a:pt x="880" y="732"/>
                </a:lnTo>
                <a:lnTo>
                  <a:pt x="931" y="725"/>
                </a:lnTo>
                <a:lnTo>
                  <a:pt x="964" y="711"/>
                </a:lnTo>
                <a:lnTo>
                  <a:pt x="981" y="626"/>
                </a:lnTo>
                <a:lnTo>
                  <a:pt x="990" y="630"/>
                </a:lnTo>
                <a:lnTo>
                  <a:pt x="983" y="512"/>
                </a:lnTo>
                <a:lnTo>
                  <a:pt x="969" y="477"/>
                </a:lnTo>
                <a:lnTo>
                  <a:pt x="863" y="306"/>
                </a:lnTo>
                <a:lnTo>
                  <a:pt x="779" y="145"/>
                </a:lnTo>
                <a:lnTo>
                  <a:pt x="728" y="12"/>
                </a:lnTo>
                <a:lnTo>
                  <a:pt x="715" y="10"/>
                </a:lnTo>
                <a:lnTo>
                  <a:pt x="669" y="0"/>
                </a:lnTo>
                <a:lnTo>
                  <a:pt x="656" y="14"/>
                </a:lnTo>
                <a:lnTo>
                  <a:pt x="663" y="65"/>
                </a:lnTo>
                <a:lnTo>
                  <a:pt x="644" y="61"/>
                </a:lnTo>
                <a:lnTo>
                  <a:pt x="641" y="40"/>
                </a:lnTo>
                <a:lnTo>
                  <a:pt x="327" y="57"/>
                </a:lnTo>
                <a:lnTo>
                  <a:pt x="304" y="23"/>
                </a:lnTo>
                <a:lnTo>
                  <a:pt x="0" y="50"/>
                </a:lnTo>
                <a:lnTo>
                  <a:pt x="0" y="71"/>
                </a:lnTo>
                <a:lnTo>
                  <a:pt x="0" y="71"/>
                </a:lnTo>
                <a:close/>
              </a:path>
            </a:pathLst>
          </a:custGeom>
          <a:solidFill>
            <a:srgbClr val="AED0EE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3" name="Freeform 1151"/>
          <p:cNvSpPr>
            <a:spLocks/>
          </p:cNvSpPr>
          <p:nvPr/>
        </p:nvSpPr>
        <p:spPr bwMode="auto">
          <a:xfrm>
            <a:off x="5778009" y="3658367"/>
            <a:ext cx="465088" cy="517525"/>
          </a:xfrm>
          <a:custGeom>
            <a:avLst/>
            <a:gdLst>
              <a:gd name="T0" fmla="*/ 0 w 459"/>
              <a:gd name="T1" fmla="*/ 91 h 504"/>
              <a:gd name="T2" fmla="*/ 38 w 459"/>
              <a:gd name="T3" fmla="*/ 441 h 504"/>
              <a:gd name="T4" fmla="*/ 95 w 459"/>
              <a:gd name="T5" fmla="*/ 447 h 504"/>
              <a:gd name="T6" fmla="*/ 164 w 459"/>
              <a:gd name="T7" fmla="*/ 487 h 504"/>
              <a:gd name="T8" fmla="*/ 213 w 459"/>
              <a:gd name="T9" fmla="*/ 485 h 504"/>
              <a:gd name="T10" fmla="*/ 236 w 459"/>
              <a:gd name="T11" fmla="*/ 470 h 504"/>
              <a:gd name="T12" fmla="*/ 291 w 459"/>
              <a:gd name="T13" fmla="*/ 504 h 504"/>
              <a:gd name="T14" fmla="*/ 324 w 459"/>
              <a:gd name="T15" fmla="*/ 475 h 504"/>
              <a:gd name="T16" fmla="*/ 331 w 459"/>
              <a:gd name="T17" fmla="*/ 420 h 504"/>
              <a:gd name="T18" fmla="*/ 352 w 459"/>
              <a:gd name="T19" fmla="*/ 432 h 504"/>
              <a:gd name="T20" fmla="*/ 364 w 459"/>
              <a:gd name="T21" fmla="*/ 386 h 504"/>
              <a:gd name="T22" fmla="*/ 440 w 459"/>
              <a:gd name="T23" fmla="*/ 319 h 504"/>
              <a:gd name="T24" fmla="*/ 453 w 459"/>
              <a:gd name="T25" fmla="*/ 211 h 504"/>
              <a:gd name="T26" fmla="*/ 443 w 459"/>
              <a:gd name="T27" fmla="*/ 188 h 504"/>
              <a:gd name="T28" fmla="*/ 459 w 459"/>
              <a:gd name="T29" fmla="*/ 177 h 504"/>
              <a:gd name="T30" fmla="*/ 430 w 459"/>
              <a:gd name="T31" fmla="*/ 0 h 504"/>
              <a:gd name="T32" fmla="*/ 352 w 459"/>
              <a:gd name="T33" fmla="*/ 40 h 504"/>
              <a:gd name="T34" fmla="*/ 312 w 459"/>
              <a:gd name="T35" fmla="*/ 82 h 504"/>
              <a:gd name="T36" fmla="*/ 284 w 459"/>
              <a:gd name="T37" fmla="*/ 84 h 504"/>
              <a:gd name="T38" fmla="*/ 240 w 459"/>
              <a:gd name="T39" fmla="*/ 107 h 504"/>
              <a:gd name="T40" fmla="*/ 139 w 459"/>
              <a:gd name="T41" fmla="*/ 72 h 504"/>
              <a:gd name="T42" fmla="*/ 0 w 459"/>
              <a:gd name="T43" fmla="*/ 91 h 504"/>
              <a:gd name="T44" fmla="*/ 0 w 459"/>
              <a:gd name="T45" fmla="*/ 91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59" h="504">
                <a:moveTo>
                  <a:pt x="0" y="91"/>
                </a:moveTo>
                <a:lnTo>
                  <a:pt x="38" y="441"/>
                </a:lnTo>
                <a:lnTo>
                  <a:pt x="95" y="447"/>
                </a:lnTo>
                <a:lnTo>
                  <a:pt x="164" y="487"/>
                </a:lnTo>
                <a:lnTo>
                  <a:pt x="213" y="485"/>
                </a:lnTo>
                <a:lnTo>
                  <a:pt x="236" y="470"/>
                </a:lnTo>
                <a:lnTo>
                  <a:pt x="291" y="504"/>
                </a:lnTo>
                <a:lnTo>
                  <a:pt x="324" y="475"/>
                </a:lnTo>
                <a:lnTo>
                  <a:pt x="331" y="420"/>
                </a:lnTo>
                <a:lnTo>
                  <a:pt x="352" y="432"/>
                </a:lnTo>
                <a:lnTo>
                  <a:pt x="364" y="386"/>
                </a:lnTo>
                <a:lnTo>
                  <a:pt x="440" y="319"/>
                </a:lnTo>
                <a:lnTo>
                  <a:pt x="453" y="211"/>
                </a:lnTo>
                <a:lnTo>
                  <a:pt x="443" y="188"/>
                </a:lnTo>
                <a:lnTo>
                  <a:pt x="459" y="177"/>
                </a:lnTo>
                <a:lnTo>
                  <a:pt x="430" y="0"/>
                </a:lnTo>
                <a:lnTo>
                  <a:pt x="352" y="40"/>
                </a:lnTo>
                <a:lnTo>
                  <a:pt x="312" y="82"/>
                </a:lnTo>
                <a:lnTo>
                  <a:pt x="284" y="84"/>
                </a:lnTo>
                <a:lnTo>
                  <a:pt x="240" y="107"/>
                </a:lnTo>
                <a:lnTo>
                  <a:pt x="139" y="72"/>
                </a:lnTo>
                <a:lnTo>
                  <a:pt x="0" y="91"/>
                </a:lnTo>
                <a:lnTo>
                  <a:pt x="0" y="91"/>
                </a:lnTo>
                <a:close/>
              </a:path>
            </a:pathLst>
          </a:custGeom>
          <a:solidFill>
            <a:srgbClr val="AED0EE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" name="Freeform 1152"/>
          <p:cNvSpPr>
            <a:spLocks/>
          </p:cNvSpPr>
          <p:nvPr/>
        </p:nvSpPr>
        <p:spPr bwMode="auto">
          <a:xfrm>
            <a:off x="6073253" y="3842517"/>
            <a:ext cx="495248" cy="485775"/>
          </a:xfrm>
          <a:custGeom>
            <a:avLst/>
            <a:gdLst>
              <a:gd name="T0" fmla="*/ 0 w 489"/>
              <a:gd name="T1" fmla="*/ 327 h 473"/>
              <a:gd name="T2" fmla="*/ 17 w 489"/>
              <a:gd name="T3" fmla="*/ 391 h 473"/>
              <a:gd name="T4" fmla="*/ 80 w 489"/>
              <a:gd name="T5" fmla="*/ 437 h 473"/>
              <a:gd name="T6" fmla="*/ 111 w 489"/>
              <a:gd name="T7" fmla="*/ 473 h 473"/>
              <a:gd name="T8" fmla="*/ 204 w 489"/>
              <a:gd name="T9" fmla="*/ 435 h 473"/>
              <a:gd name="T10" fmla="*/ 246 w 489"/>
              <a:gd name="T11" fmla="*/ 429 h 473"/>
              <a:gd name="T12" fmla="*/ 268 w 489"/>
              <a:gd name="T13" fmla="*/ 401 h 473"/>
              <a:gd name="T14" fmla="*/ 304 w 489"/>
              <a:gd name="T15" fmla="*/ 258 h 473"/>
              <a:gd name="T16" fmla="*/ 344 w 489"/>
              <a:gd name="T17" fmla="*/ 275 h 473"/>
              <a:gd name="T18" fmla="*/ 420 w 489"/>
              <a:gd name="T19" fmla="*/ 122 h 473"/>
              <a:gd name="T20" fmla="*/ 479 w 489"/>
              <a:gd name="T21" fmla="*/ 154 h 473"/>
              <a:gd name="T22" fmla="*/ 489 w 489"/>
              <a:gd name="T23" fmla="*/ 127 h 473"/>
              <a:gd name="T24" fmla="*/ 447 w 489"/>
              <a:gd name="T25" fmla="*/ 93 h 473"/>
              <a:gd name="T26" fmla="*/ 415 w 489"/>
              <a:gd name="T27" fmla="*/ 97 h 473"/>
              <a:gd name="T28" fmla="*/ 403 w 489"/>
              <a:gd name="T29" fmla="*/ 114 h 473"/>
              <a:gd name="T30" fmla="*/ 344 w 489"/>
              <a:gd name="T31" fmla="*/ 131 h 473"/>
              <a:gd name="T32" fmla="*/ 306 w 489"/>
              <a:gd name="T33" fmla="*/ 173 h 473"/>
              <a:gd name="T34" fmla="*/ 295 w 489"/>
              <a:gd name="T35" fmla="*/ 106 h 473"/>
              <a:gd name="T36" fmla="*/ 189 w 489"/>
              <a:gd name="T37" fmla="*/ 123 h 473"/>
              <a:gd name="T38" fmla="*/ 168 w 489"/>
              <a:gd name="T39" fmla="*/ 0 h 473"/>
              <a:gd name="T40" fmla="*/ 152 w 489"/>
              <a:gd name="T41" fmla="*/ 11 h 473"/>
              <a:gd name="T42" fmla="*/ 162 w 489"/>
              <a:gd name="T43" fmla="*/ 34 h 473"/>
              <a:gd name="T44" fmla="*/ 149 w 489"/>
              <a:gd name="T45" fmla="*/ 142 h 473"/>
              <a:gd name="T46" fmla="*/ 73 w 489"/>
              <a:gd name="T47" fmla="*/ 209 h 473"/>
              <a:gd name="T48" fmla="*/ 61 w 489"/>
              <a:gd name="T49" fmla="*/ 255 h 473"/>
              <a:gd name="T50" fmla="*/ 40 w 489"/>
              <a:gd name="T51" fmla="*/ 243 h 473"/>
              <a:gd name="T52" fmla="*/ 33 w 489"/>
              <a:gd name="T53" fmla="*/ 298 h 473"/>
              <a:gd name="T54" fmla="*/ 0 w 489"/>
              <a:gd name="T55" fmla="*/ 327 h 473"/>
              <a:gd name="T56" fmla="*/ 0 w 489"/>
              <a:gd name="T57" fmla="*/ 327 h 473"/>
              <a:gd name="T58" fmla="*/ 0 w 489"/>
              <a:gd name="T59" fmla="*/ 327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89" h="473">
                <a:moveTo>
                  <a:pt x="0" y="327"/>
                </a:moveTo>
                <a:lnTo>
                  <a:pt x="17" y="391"/>
                </a:lnTo>
                <a:lnTo>
                  <a:pt x="80" y="437"/>
                </a:lnTo>
                <a:lnTo>
                  <a:pt x="111" y="473"/>
                </a:lnTo>
                <a:lnTo>
                  <a:pt x="204" y="435"/>
                </a:lnTo>
                <a:lnTo>
                  <a:pt x="246" y="429"/>
                </a:lnTo>
                <a:lnTo>
                  <a:pt x="268" y="401"/>
                </a:lnTo>
                <a:lnTo>
                  <a:pt x="304" y="258"/>
                </a:lnTo>
                <a:lnTo>
                  <a:pt x="344" y="275"/>
                </a:lnTo>
                <a:lnTo>
                  <a:pt x="420" y="122"/>
                </a:lnTo>
                <a:lnTo>
                  <a:pt x="479" y="154"/>
                </a:lnTo>
                <a:lnTo>
                  <a:pt x="489" y="127"/>
                </a:lnTo>
                <a:lnTo>
                  <a:pt x="447" y="93"/>
                </a:lnTo>
                <a:lnTo>
                  <a:pt x="415" y="97"/>
                </a:lnTo>
                <a:lnTo>
                  <a:pt x="403" y="114"/>
                </a:lnTo>
                <a:lnTo>
                  <a:pt x="344" y="131"/>
                </a:lnTo>
                <a:lnTo>
                  <a:pt x="306" y="173"/>
                </a:lnTo>
                <a:lnTo>
                  <a:pt x="295" y="106"/>
                </a:lnTo>
                <a:lnTo>
                  <a:pt x="189" y="123"/>
                </a:lnTo>
                <a:lnTo>
                  <a:pt x="168" y="0"/>
                </a:lnTo>
                <a:lnTo>
                  <a:pt x="152" y="11"/>
                </a:lnTo>
                <a:lnTo>
                  <a:pt x="162" y="34"/>
                </a:lnTo>
                <a:lnTo>
                  <a:pt x="149" y="142"/>
                </a:lnTo>
                <a:lnTo>
                  <a:pt x="73" y="209"/>
                </a:lnTo>
                <a:lnTo>
                  <a:pt x="61" y="255"/>
                </a:lnTo>
                <a:lnTo>
                  <a:pt x="40" y="243"/>
                </a:lnTo>
                <a:lnTo>
                  <a:pt x="33" y="298"/>
                </a:lnTo>
                <a:lnTo>
                  <a:pt x="0" y="327"/>
                </a:lnTo>
                <a:lnTo>
                  <a:pt x="0" y="327"/>
                </a:lnTo>
                <a:lnTo>
                  <a:pt x="0" y="327"/>
                </a:lnTo>
                <a:close/>
              </a:path>
            </a:pathLst>
          </a:custGeom>
          <a:solidFill>
            <a:srgbClr val="AED0EE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5" name="Freeform 1153"/>
          <p:cNvSpPr>
            <a:spLocks/>
          </p:cNvSpPr>
          <p:nvPr/>
        </p:nvSpPr>
        <p:spPr bwMode="auto">
          <a:xfrm>
            <a:off x="6371672" y="3877442"/>
            <a:ext cx="506359" cy="244475"/>
          </a:xfrm>
          <a:custGeom>
            <a:avLst/>
            <a:gdLst>
              <a:gd name="T0" fmla="*/ 0 w 496"/>
              <a:gd name="T1" fmla="*/ 72 h 240"/>
              <a:gd name="T2" fmla="*/ 11 w 496"/>
              <a:gd name="T3" fmla="*/ 139 h 240"/>
              <a:gd name="T4" fmla="*/ 49 w 496"/>
              <a:gd name="T5" fmla="*/ 97 h 240"/>
              <a:gd name="T6" fmla="*/ 108 w 496"/>
              <a:gd name="T7" fmla="*/ 80 h 240"/>
              <a:gd name="T8" fmla="*/ 120 w 496"/>
              <a:gd name="T9" fmla="*/ 63 h 240"/>
              <a:gd name="T10" fmla="*/ 152 w 496"/>
              <a:gd name="T11" fmla="*/ 59 h 240"/>
              <a:gd name="T12" fmla="*/ 194 w 496"/>
              <a:gd name="T13" fmla="*/ 93 h 240"/>
              <a:gd name="T14" fmla="*/ 222 w 496"/>
              <a:gd name="T15" fmla="*/ 101 h 240"/>
              <a:gd name="T16" fmla="*/ 276 w 496"/>
              <a:gd name="T17" fmla="*/ 148 h 240"/>
              <a:gd name="T18" fmla="*/ 257 w 496"/>
              <a:gd name="T19" fmla="*/ 194 h 240"/>
              <a:gd name="T20" fmla="*/ 264 w 496"/>
              <a:gd name="T21" fmla="*/ 215 h 240"/>
              <a:gd name="T22" fmla="*/ 287 w 496"/>
              <a:gd name="T23" fmla="*/ 205 h 240"/>
              <a:gd name="T24" fmla="*/ 308 w 496"/>
              <a:gd name="T25" fmla="*/ 205 h 240"/>
              <a:gd name="T26" fmla="*/ 319 w 496"/>
              <a:gd name="T27" fmla="*/ 221 h 240"/>
              <a:gd name="T28" fmla="*/ 344 w 496"/>
              <a:gd name="T29" fmla="*/ 221 h 240"/>
              <a:gd name="T30" fmla="*/ 354 w 496"/>
              <a:gd name="T31" fmla="*/ 215 h 240"/>
              <a:gd name="T32" fmla="*/ 338 w 496"/>
              <a:gd name="T33" fmla="*/ 173 h 240"/>
              <a:gd name="T34" fmla="*/ 335 w 496"/>
              <a:gd name="T35" fmla="*/ 97 h 240"/>
              <a:gd name="T36" fmla="*/ 316 w 496"/>
              <a:gd name="T37" fmla="*/ 86 h 240"/>
              <a:gd name="T38" fmla="*/ 354 w 496"/>
              <a:gd name="T39" fmla="*/ 51 h 240"/>
              <a:gd name="T40" fmla="*/ 356 w 496"/>
              <a:gd name="T41" fmla="*/ 29 h 240"/>
              <a:gd name="T42" fmla="*/ 380 w 496"/>
              <a:gd name="T43" fmla="*/ 31 h 240"/>
              <a:gd name="T44" fmla="*/ 350 w 496"/>
              <a:gd name="T45" fmla="*/ 78 h 240"/>
              <a:gd name="T46" fmla="*/ 367 w 496"/>
              <a:gd name="T47" fmla="*/ 135 h 240"/>
              <a:gd name="T48" fmla="*/ 375 w 496"/>
              <a:gd name="T49" fmla="*/ 150 h 240"/>
              <a:gd name="T50" fmla="*/ 386 w 496"/>
              <a:gd name="T51" fmla="*/ 158 h 240"/>
              <a:gd name="T52" fmla="*/ 363 w 496"/>
              <a:gd name="T53" fmla="*/ 156 h 240"/>
              <a:gd name="T54" fmla="*/ 371 w 496"/>
              <a:gd name="T55" fmla="*/ 192 h 240"/>
              <a:gd name="T56" fmla="*/ 411 w 496"/>
              <a:gd name="T57" fmla="*/ 215 h 240"/>
              <a:gd name="T58" fmla="*/ 420 w 496"/>
              <a:gd name="T59" fmla="*/ 221 h 240"/>
              <a:gd name="T60" fmla="*/ 432 w 496"/>
              <a:gd name="T61" fmla="*/ 221 h 240"/>
              <a:gd name="T62" fmla="*/ 426 w 496"/>
              <a:gd name="T63" fmla="*/ 240 h 240"/>
              <a:gd name="T64" fmla="*/ 475 w 496"/>
              <a:gd name="T65" fmla="*/ 215 h 240"/>
              <a:gd name="T66" fmla="*/ 485 w 496"/>
              <a:gd name="T67" fmla="*/ 184 h 240"/>
              <a:gd name="T68" fmla="*/ 496 w 496"/>
              <a:gd name="T69" fmla="*/ 152 h 240"/>
              <a:gd name="T70" fmla="*/ 426 w 496"/>
              <a:gd name="T71" fmla="*/ 167 h 240"/>
              <a:gd name="T72" fmla="*/ 380 w 496"/>
              <a:gd name="T73" fmla="*/ 0 h 240"/>
              <a:gd name="T74" fmla="*/ 0 w 496"/>
              <a:gd name="T75" fmla="*/ 72 h 240"/>
              <a:gd name="T76" fmla="*/ 0 w 496"/>
              <a:gd name="T77" fmla="*/ 72 h 240"/>
              <a:gd name="T78" fmla="*/ 0 w 496"/>
              <a:gd name="T79" fmla="*/ 7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6" h="240">
                <a:moveTo>
                  <a:pt x="0" y="72"/>
                </a:moveTo>
                <a:lnTo>
                  <a:pt x="11" y="139"/>
                </a:lnTo>
                <a:lnTo>
                  <a:pt x="49" y="97"/>
                </a:lnTo>
                <a:lnTo>
                  <a:pt x="108" y="80"/>
                </a:lnTo>
                <a:lnTo>
                  <a:pt x="120" y="63"/>
                </a:lnTo>
                <a:lnTo>
                  <a:pt x="152" y="59"/>
                </a:lnTo>
                <a:lnTo>
                  <a:pt x="194" y="93"/>
                </a:lnTo>
                <a:lnTo>
                  <a:pt x="222" y="101"/>
                </a:lnTo>
                <a:lnTo>
                  <a:pt x="276" y="148"/>
                </a:lnTo>
                <a:lnTo>
                  <a:pt x="257" y="194"/>
                </a:lnTo>
                <a:lnTo>
                  <a:pt x="264" y="215"/>
                </a:lnTo>
                <a:lnTo>
                  <a:pt x="287" y="205"/>
                </a:lnTo>
                <a:lnTo>
                  <a:pt x="308" y="205"/>
                </a:lnTo>
                <a:lnTo>
                  <a:pt x="319" y="221"/>
                </a:lnTo>
                <a:lnTo>
                  <a:pt x="344" y="221"/>
                </a:lnTo>
                <a:lnTo>
                  <a:pt x="354" y="215"/>
                </a:lnTo>
                <a:lnTo>
                  <a:pt x="338" y="173"/>
                </a:lnTo>
                <a:lnTo>
                  <a:pt x="335" y="97"/>
                </a:lnTo>
                <a:lnTo>
                  <a:pt x="316" y="86"/>
                </a:lnTo>
                <a:lnTo>
                  <a:pt x="354" y="51"/>
                </a:lnTo>
                <a:lnTo>
                  <a:pt x="356" y="29"/>
                </a:lnTo>
                <a:lnTo>
                  <a:pt x="380" y="31"/>
                </a:lnTo>
                <a:lnTo>
                  <a:pt x="350" y="78"/>
                </a:lnTo>
                <a:lnTo>
                  <a:pt x="367" y="135"/>
                </a:lnTo>
                <a:lnTo>
                  <a:pt x="375" y="150"/>
                </a:lnTo>
                <a:lnTo>
                  <a:pt x="386" y="158"/>
                </a:lnTo>
                <a:lnTo>
                  <a:pt x="363" y="156"/>
                </a:lnTo>
                <a:lnTo>
                  <a:pt x="371" y="192"/>
                </a:lnTo>
                <a:lnTo>
                  <a:pt x="411" y="215"/>
                </a:lnTo>
                <a:lnTo>
                  <a:pt x="420" y="221"/>
                </a:lnTo>
                <a:lnTo>
                  <a:pt x="432" y="221"/>
                </a:lnTo>
                <a:lnTo>
                  <a:pt x="426" y="240"/>
                </a:lnTo>
                <a:lnTo>
                  <a:pt x="475" y="215"/>
                </a:lnTo>
                <a:lnTo>
                  <a:pt x="485" y="184"/>
                </a:lnTo>
                <a:lnTo>
                  <a:pt x="496" y="152"/>
                </a:lnTo>
                <a:lnTo>
                  <a:pt x="426" y="167"/>
                </a:lnTo>
                <a:lnTo>
                  <a:pt x="380" y="0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close/>
              </a:path>
            </a:pathLst>
          </a:custGeom>
          <a:solidFill>
            <a:srgbClr val="AED0EE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6" name="Freeform 1154"/>
          <p:cNvSpPr>
            <a:spLocks/>
          </p:cNvSpPr>
          <p:nvPr/>
        </p:nvSpPr>
        <p:spPr bwMode="auto">
          <a:xfrm>
            <a:off x="5989124" y="3969517"/>
            <a:ext cx="857160" cy="476250"/>
          </a:xfrm>
          <a:custGeom>
            <a:avLst/>
            <a:gdLst>
              <a:gd name="T0" fmla="*/ 78 w 844"/>
              <a:gd name="T1" fmla="*/ 414 h 463"/>
              <a:gd name="T2" fmla="*/ 79 w 844"/>
              <a:gd name="T3" fmla="*/ 402 h 463"/>
              <a:gd name="T4" fmla="*/ 133 w 844"/>
              <a:gd name="T5" fmla="*/ 351 h 463"/>
              <a:gd name="T6" fmla="*/ 163 w 844"/>
              <a:gd name="T7" fmla="*/ 315 h 463"/>
              <a:gd name="T8" fmla="*/ 194 w 844"/>
              <a:gd name="T9" fmla="*/ 351 h 463"/>
              <a:gd name="T10" fmla="*/ 287 w 844"/>
              <a:gd name="T11" fmla="*/ 313 h 463"/>
              <a:gd name="T12" fmla="*/ 329 w 844"/>
              <a:gd name="T13" fmla="*/ 307 h 463"/>
              <a:gd name="T14" fmla="*/ 351 w 844"/>
              <a:gd name="T15" fmla="*/ 279 h 463"/>
              <a:gd name="T16" fmla="*/ 387 w 844"/>
              <a:gd name="T17" fmla="*/ 136 h 463"/>
              <a:gd name="T18" fmla="*/ 427 w 844"/>
              <a:gd name="T19" fmla="*/ 153 h 463"/>
              <a:gd name="T20" fmla="*/ 503 w 844"/>
              <a:gd name="T21" fmla="*/ 0 h 463"/>
              <a:gd name="T22" fmla="*/ 562 w 844"/>
              <a:gd name="T23" fmla="*/ 32 h 463"/>
              <a:gd name="T24" fmla="*/ 572 w 844"/>
              <a:gd name="T25" fmla="*/ 5 h 463"/>
              <a:gd name="T26" fmla="*/ 600 w 844"/>
              <a:gd name="T27" fmla="*/ 13 h 463"/>
              <a:gd name="T28" fmla="*/ 654 w 844"/>
              <a:gd name="T29" fmla="*/ 60 h 463"/>
              <a:gd name="T30" fmla="*/ 635 w 844"/>
              <a:gd name="T31" fmla="*/ 106 h 463"/>
              <a:gd name="T32" fmla="*/ 642 w 844"/>
              <a:gd name="T33" fmla="*/ 127 h 463"/>
              <a:gd name="T34" fmla="*/ 665 w 844"/>
              <a:gd name="T35" fmla="*/ 117 h 463"/>
              <a:gd name="T36" fmla="*/ 682 w 844"/>
              <a:gd name="T37" fmla="*/ 138 h 463"/>
              <a:gd name="T38" fmla="*/ 764 w 844"/>
              <a:gd name="T39" fmla="*/ 165 h 463"/>
              <a:gd name="T40" fmla="*/ 688 w 844"/>
              <a:gd name="T41" fmla="*/ 161 h 463"/>
              <a:gd name="T42" fmla="*/ 768 w 844"/>
              <a:gd name="T43" fmla="*/ 231 h 463"/>
              <a:gd name="T44" fmla="*/ 718 w 844"/>
              <a:gd name="T45" fmla="*/ 224 h 463"/>
              <a:gd name="T46" fmla="*/ 819 w 844"/>
              <a:gd name="T47" fmla="*/ 288 h 463"/>
              <a:gd name="T48" fmla="*/ 844 w 844"/>
              <a:gd name="T49" fmla="*/ 332 h 463"/>
              <a:gd name="T50" fmla="*/ 827 w 844"/>
              <a:gd name="T51" fmla="*/ 326 h 463"/>
              <a:gd name="T52" fmla="*/ 823 w 844"/>
              <a:gd name="T53" fmla="*/ 338 h 463"/>
              <a:gd name="T54" fmla="*/ 492 w 844"/>
              <a:gd name="T55" fmla="*/ 401 h 463"/>
              <a:gd name="T56" fmla="*/ 216 w 844"/>
              <a:gd name="T57" fmla="*/ 435 h 463"/>
              <a:gd name="T58" fmla="*/ 0 w 844"/>
              <a:gd name="T59" fmla="*/ 463 h 463"/>
              <a:gd name="T60" fmla="*/ 78 w 844"/>
              <a:gd name="T61" fmla="*/ 414 h 463"/>
              <a:gd name="T62" fmla="*/ 78 w 844"/>
              <a:gd name="T63" fmla="*/ 414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44" h="463">
                <a:moveTo>
                  <a:pt x="78" y="414"/>
                </a:moveTo>
                <a:lnTo>
                  <a:pt x="79" y="402"/>
                </a:lnTo>
                <a:lnTo>
                  <a:pt x="133" y="351"/>
                </a:lnTo>
                <a:lnTo>
                  <a:pt x="163" y="315"/>
                </a:lnTo>
                <a:lnTo>
                  <a:pt x="194" y="351"/>
                </a:lnTo>
                <a:lnTo>
                  <a:pt x="287" y="313"/>
                </a:lnTo>
                <a:lnTo>
                  <a:pt x="329" y="307"/>
                </a:lnTo>
                <a:lnTo>
                  <a:pt x="351" y="279"/>
                </a:lnTo>
                <a:lnTo>
                  <a:pt x="387" y="136"/>
                </a:lnTo>
                <a:lnTo>
                  <a:pt x="427" y="153"/>
                </a:lnTo>
                <a:lnTo>
                  <a:pt x="503" y="0"/>
                </a:lnTo>
                <a:lnTo>
                  <a:pt x="562" y="32"/>
                </a:lnTo>
                <a:lnTo>
                  <a:pt x="572" y="5"/>
                </a:lnTo>
                <a:lnTo>
                  <a:pt x="600" y="13"/>
                </a:lnTo>
                <a:lnTo>
                  <a:pt x="654" y="60"/>
                </a:lnTo>
                <a:lnTo>
                  <a:pt x="635" y="106"/>
                </a:lnTo>
                <a:lnTo>
                  <a:pt x="642" y="127"/>
                </a:lnTo>
                <a:lnTo>
                  <a:pt x="665" y="117"/>
                </a:lnTo>
                <a:lnTo>
                  <a:pt x="682" y="138"/>
                </a:lnTo>
                <a:lnTo>
                  <a:pt x="764" y="165"/>
                </a:lnTo>
                <a:lnTo>
                  <a:pt x="688" y="161"/>
                </a:lnTo>
                <a:lnTo>
                  <a:pt x="768" y="231"/>
                </a:lnTo>
                <a:lnTo>
                  <a:pt x="718" y="224"/>
                </a:lnTo>
                <a:lnTo>
                  <a:pt x="819" y="288"/>
                </a:lnTo>
                <a:lnTo>
                  <a:pt x="844" y="332"/>
                </a:lnTo>
                <a:lnTo>
                  <a:pt x="827" y="326"/>
                </a:lnTo>
                <a:lnTo>
                  <a:pt x="823" y="338"/>
                </a:lnTo>
                <a:lnTo>
                  <a:pt x="492" y="401"/>
                </a:lnTo>
                <a:lnTo>
                  <a:pt x="216" y="435"/>
                </a:lnTo>
                <a:lnTo>
                  <a:pt x="0" y="463"/>
                </a:lnTo>
                <a:lnTo>
                  <a:pt x="78" y="414"/>
                </a:lnTo>
                <a:lnTo>
                  <a:pt x="78" y="414"/>
                </a:lnTo>
                <a:close/>
              </a:path>
            </a:pathLst>
          </a:custGeom>
          <a:solidFill>
            <a:srgbClr val="AED0EE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7" name="Freeform 1156"/>
          <p:cNvSpPr>
            <a:spLocks/>
          </p:cNvSpPr>
          <p:nvPr/>
        </p:nvSpPr>
        <p:spPr bwMode="auto">
          <a:xfrm>
            <a:off x="5941504" y="4314004"/>
            <a:ext cx="944464" cy="422275"/>
          </a:xfrm>
          <a:custGeom>
            <a:avLst/>
            <a:gdLst>
              <a:gd name="T0" fmla="*/ 0 w 932"/>
              <a:gd name="T1" fmla="*/ 350 h 407"/>
              <a:gd name="T2" fmla="*/ 135 w 932"/>
              <a:gd name="T3" fmla="*/ 332 h 407"/>
              <a:gd name="T4" fmla="*/ 213 w 932"/>
              <a:gd name="T5" fmla="*/ 294 h 407"/>
              <a:gd name="T6" fmla="*/ 361 w 932"/>
              <a:gd name="T7" fmla="*/ 279 h 407"/>
              <a:gd name="T8" fmla="*/ 422 w 932"/>
              <a:gd name="T9" fmla="*/ 317 h 407"/>
              <a:gd name="T10" fmla="*/ 519 w 932"/>
              <a:gd name="T11" fmla="*/ 304 h 407"/>
              <a:gd name="T12" fmla="*/ 666 w 932"/>
              <a:gd name="T13" fmla="*/ 407 h 407"/>
              <a:gd name="T14" fmla="*/ 723 w 932"/>
              <a:gd name="T15" fmla="*/ 393 h 407"/>
              <a:gd name="T16" fmla="*/ 804 w 932"/>
              <a:gd name="T17" fmla="*/ 275 h 407"/>
              <a:gd name="T18" fmla="*/ 871 w 932"/>
              <a:gd name="T19" fmla="*/ 251 h 407"/>
              <a:gd name="T20" fmla="*/ 892 w 932"/>
              <a:gd name="T21" fmla="*/ 217 h 407"/>
              <a:gd name="T22" fmla="*/ 820 w 932"/>
              <a:gd name="T23" fmla="*/ 230 h 407"/>
              <a:gd name="T24" fmla="*/ 801 w 932"/>
              <a:gd name="T25" fmla="*/ 205 h 407"/>
              <a:gd name="T26" fmla="*/ 844 w 932"/>
              <a:gd name="T27" fmla="*/ 194 h 407"/>
              <a:gd name="T28" fmla="*/ 844 w 932"/>
              <a:gd name="T29" fmla="*/ 179 h 407"/>
              <a:gd name="T30" fmla="*/ 795 w 932"/>
              <a:gd name="T31" fmla="*/ 161 h 407"/>
              <a:gd name="T32" fmla="*/ 858 w 932"/>
              <a:gd name="T33" fmla="*/ 139 h 407"/>
              <a:gd name="T34" fmla="*/ 854 w 932"/>
              <a:gd name="T35" fmla="*/ 163 h 407"/>
              <a:gd name="T36" fmla="*/ 894 w 932"/>
              <a:gd name="T37" fmla="*/ 163 h 407"/>
              <a:gd name="T38" fmla="*/ 916 w 932"/>
              <a:gd name="T39" fmla="*/ 122 h 407"/>
              <a:gd name="T40" fmla="*/ 932 w 932"/>
              <a:gd name="T41" fmla="*/ 120 h 407"/>
              <a:gd name="T42" fmla="*/ 922 w 932"/>
              <a:gd name="T43" fmla="*/ 82 h 407"/>
              <a:gd name="T44" fmla="*/ 894 w 932"/>
              <a:gd name="T45" fmla="*/ 120 h 407"/>
              <a:gd name="T46" fmla="*/ 865 w 932"/>
              <a:gd name="T47" fmla="*/ 36 h 407"/>
              <a:gd name="T48" fmla="*/ 884 w 932"/>
              <a:gd name="T49" fmla="*/ 32 h 407"/>
              <a:gd name="T50" fmla="*/ 911 w 932"/>
              <a:gd name="T51" fmla="*/ 55 h 407"/>
              <a:gd name="T52" fmla="*/ 892 w 932"/>
              <a:gd name="T53" fmla="*/ 17 h 407"/>
              <a:gd name="T54" fmla="*/ 871 w 932"/>
              <a:gd name="T55" fmla="*/ 0 h 407"/>
              <a:gd name="T56" fmla="*/ 540 w 932"/>
              <a:gd name="T57" fmla="*/ 63 h 407"/>
              <a:gd name="T58" fmla="*/ 264 w 932"/>
              <a:gd name="T59" fmla="*/ 97 h 407"/>
              <a:gd name="T60" fmla="*/ 226 w 932"/>
              <a:gd name="T61" fmla="*/ 171 h 407"/>
              <a:gd name="T62" fmla="*/ 167 w 932"/>
              <a:gd name="T63" fmla="*/ 184 h 407"/>
              <a:gd name="T64" fmla="*/ 139 w 932"/>
              <a:gd name="T65" fmla="*/ 222 h 407"/>
              <a:gd name="T66" fmla="*/ 32 w 932"/>
              <a:gd name="T67" fmla="*/ 283 h 407"/>
              <a:gd name="T68" fmla="*/ 27 w 932"/>
              <a:gd name="T69" fmla="*/ 306 h 407"/>
              <a:gd name="T70" fmla="*/ 0 w 932"/>
              <a:gd name="T71" fmla="*/ 319 h 407"/>
              <a:gd name="T72" fmla="*/ 0 w 932"/>
              <a:gd name="T73" fmla="*/ 350 h 407"/>
              <a:gd name="T74" fmla="*/ 0 w 932"/>
              <a:gd name="T75" fmla="*/ 35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32" h="407">
                <a:moveTo>
                  <a:pt x="0" y="350"/>
                </a:moveTo>
                <a:lnTo>
                  <a:pt x="135" y="332"/>
                </a:lnTo>
                <a:lnTo>
                  <a:pt x="213" y="294"/>
                </a:lnTo>
                <a:lnTo>
                  <a:pt x="361" y="279"/>
                </a:lnTo>
                <a:lnTo>
                  <a:pt x="422" y="317"/>
                </a:lnTo>
                <a:lnTo>
                  <a:pt x="519" y="304"/>
                </a:lnTo>
                <a:lnTo>
                  <a:pt x="666" y="407"/>
                </a:lnTo>
                <a:lnTo>
                  <a:pt x="723" y="393"/>
                </a:lnTo>
                <a:lnTo>
                  <a:pt x="804" y="275"/>
                </a:lnTo>
                <a:lnTo>
                  <a:pt x="871" y="251"/>
                </a:lnTo>
                <a:lnTo>
                  <a:pt x="892" y="217"/>
                </a:lnTo>
                <a:lnTo>
                  <a:pt x="820" y="230"/>
                </a:lnTo>
                <a:lnTo>
                  <a:pt x="801" y="205"/>
                </a:lnTo>
                <a:lnTo>
                  <a:pt x="844" y="194"/>
                </a:lnTo>
                <a:lnTo>
                  <a:pt x="844" y="179"/>
                </a:lnTo>
                <a:lnTo>
                  <a:pt x="795" y="161"/>
                </a:lnTo>
                <a:lnTo>
                  <a:pt x="858" y="139"/>
                </a:lnTo>
                <a:lnTo>
                  <a:pt x="854" y="163"/>
                </a:lnTo>
                <a:lnTo>
                  <a:pt x="894" y="163"/>
                </a:lnTo>
                <a:lnTo>
                  <a:pt x="916" y="122"/>
                </a:lnTo>
                <a:lnTo>
                  <a:pt x="932" y="120"/>
                </a:lnTo>
                <a:lnTo>
                  <a:pt x="922" y="82"/>
                </a:lnTo>
                <a:lnTo>
                  <a:pt x="894" y="120"/>
                </a:lnTo>
                <a:lnTo>
                  <a:pt x="865" y="36"/>
                </a:lnTo>
                <a:lnTo>
                  <a:pt x="884" y="32"/>
                </a:lnTo>
                <a:lnTo>
                  <a:pt x="911" y="55"/>
                </a:lnTo>
                <a:lnTo>
                  <a:pt x="892" y="17"/>
                </a:lnTo>
                <a:lnTo>
                  <a:pt x="871" y="0"/>
                </a:lnTo>
                <a:lnTo>
                  <a:pt x="540" y="63"/>
                </a:lnTo>
                <a:lnTo>
                  <a:pt x="264" y="97"/>
                </a:lnTo>
                <a:lnTo>
                  <a:pt x="226" y="171"/>
                </a:lnTo>
                <a:lnTo>
                  <a:pt x="167" y="184"/>
                </a:lnTo>
                <a:lnTo>
                  <a:pt x="139" y="222"/>
                </a:lnTo>
                <a:lnTo>
                  <a:pt x="32" y="283"/>
                </a:lnTo>
                <a:lnTo>
                  <a:pt x="27" y="306"/>
                </a:lnTo>
                <a:lnTo>
                  <a:pt x="0" y="319"/>
                </a:lnTo>
                <a:lnTo>
                  <a:pt x="0" y="350"/>
                </a:lnTo>
                <a:lnTo>
                  <a:pt x="0" y="350"/>
                </a:lnTo>
                <a:close/>
              </a:path>
            </a:pathLst>
          </a:custGeom>
          <a:solidFill>
            <a:srgbClr val="AED0EE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8" name="Freeform 1157"/>
          <p:cNvSpPr>
            <a:spLocks/>
          </p:cNvSpPr>
          <p:nvPr/>
        </p:nvSpPr>
        <p:spPr bwMode="auto">
          <a:xfrm>
            <a:off x="6052617" y="4606104"/>
            <a:ext cx="563504" cy="422275"/>
          </a:xfrm>
          <a:custGeom>
            <a:avLst/>
            <a:gdLst>
              <a:gd name="T0" fmla="*/ 25 w 556"/>
              <a:gd name="T1" fmla="*/ 53 h 413"/>
              <a:gd name="T2" fmla="*/ 103 w 556"/>
              <a:gd name="T3" fmla="*/ 15 h 413"/>
              <a:gd name="T4" fmla="*/ 251 w 556"/>
              <a:gd name="T5" fmla="*/ 0 h 413"/>
              <a:gd name="T6" fmla="*/ 312 w 556"/>
              <a:gd name="T7" fmla="*/ 38 h 413"/>
              <a:gd name="T8" fmla="*/ 409 w 556"/>
              <a:gd name="T9" fmla="*/ 25 h 413"/>
              <a:gd name="T10" fmla="*/ 556 w 556"/>
              <a:gd name="T11" fmla="*/ 128 h 413"/>
              <a:gd name="T12" fmla="*/ 491 w 556"/>
              <a:gd name="T13" fmla="*/ 206 h 413"/>
              <a:gd name="T14" fmla="*/ 495 w 556"/>
              <a:gd name="T15" fmla="*/ 240 h 413"/>
              <a:gd name="T16" fmla="*/ 384 w 556"/>
              <a:gd name="T17" fmla="*/ 340 h 413"/>
              <a:gd name="T18" fmla="*/ 365 w 556"/>
              <a:gd name="T19" fmla="*/ 344 h 413"/>
              <a:gd name="T20" fmla="*/ 358 w 556"/>
              <a:gd name="T21" fmla="*/ 375 h 413"/>
              <a:gd name="T22" fmla="*/ 333 w 556"/>
              <a:gd name="T23" fmla="*/ 358 h 413"/>
              <a:gd name="T24" fmla="*/ 354 w 556"/>
              <a:gd name="T25" fmla="*/ 386 h 413"/>
              <a:gd name="T26" fmla="*/ 333 w 556"/>
              <a:gd name="T27" fmla="*/ 413 h 413"/>
              <a:gd name="T28" fmla="*/ 314 w 556"/>
              <a:gd name="T29" fmla="*/ 409 h 413"/>
              <a:gd name="T30" fmla="*/ 238 w 556"/>
              <a:gd name="T31" fmla="*/ 291 h 413"/>
              <a:gd name="T32" fmla="*/ 73 w 556"/>
              <a:gd name="T33" fmla="*/ 143 h 413"/>
              <a:gd name="T34" fmla="*/ 0 w 556"/>
              <a:gd name="T35" fmla="*/ 97 h 413"/>
              <a:gd name="T36" fmla="*/ 25 w 556"/>
              <a:gd name="T37" fmla="*/ 53 h 413"/>
              <a:gd name="T38" fmla="*/ 25 w 556"/>
              <a:gd name="T39" fmla="*/ 53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56" h="413">
                <a:moveTo>
                  <a:pt x="25" y="53"/>
                </a:moveTo>
                <a:lnTo>
                  <a:pt x="103" y="15"/>
                </a:lnTo>
                <a:lnTo>
                  <a:pt x="251" y="0"/>
                </a:lnTo>
                <a:lnTo>
                  <a:pt x="312" y="38"/>
                </a:lnTo>
                <a:lnTo>
                  <a:pt x="409" y="25"/>
                </a:lnTo>
                <a:lnTo>
                  <a:pt x="556" y="128"/>
                </a:lnTo>
                <a:lnTo>
                  <a:pt x="491" y="206"/>
                </a:lnTo>
                <a:lnTo>
                  <a:pt x="495" y="240"/>
                </a:lnTo>
                <a:lnTo>
                  <a:pt x="384" y="340"/>
                </a:lnTo>
                <a:lnTo>
                  <a:pt x="365" y="344"/>
                </a:lnTo>
                <a:lnTo>
                  <a:pt x="358" y="375"/>
                </a:lnTo>
                <a:lnTo>
                  <a:pt x="333" y="358"/>
                </a:lnTo>
                <a:lnTo>
                  <a:pt x="354" y="386"/>
                </a:lnTo>
                <a:lnTo>
                  <a:pt x="333" y="413"/>
                </a:lnTo>
                <a:lnTo>
                  <a:pt x="314" y="409"/>
                </a:lnTo>
                <a:lnTo>
                  <a:pt x="238" y="291"/>
                </a:lnTo>
                <a:lnTo>
                  <a:pt x="73" y="143"/>
                </a:lnTo>
                <a:lnTo>
                  <a:pt x="0" y="97"/>
                </a:lnTo>
                <a:lnTo>
                  <a:pt x="25" y="53"/>
                </a:lnTo>
                <a:lnTo>
                  <a:pt x="25" y="53"/>
                </a:lnTo>
                <a:close/>
              </a:path>
            </a:pathLst>
          </a:custGeom>
          <a:solidFill>
            <a:srgbClr val="AED0EE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solidFill>
                <a:srgbClr val="C56870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9" name="Freeform 1159"/>
          <p:cNvSpPr>
            <a:spLocks/>
          </p:cNvSpPr>
          <p:nvPr/>
        </p:nvSpPr>
        <p:spPr bwMode="auto">
          <a:xfrm>
            <a:off x="6214525" y="3559942"/>
            <a:ext cx="642871" cy="409575"/>
          </a:xfrm>
          <a:custGeom>
            <a:avLst/>
            <a:gdLst>
              <a:gd name="T0" fmla="*/ 50 w 635"/>
              <a:gd name="T1" fmla="*/ 397 h 397"/>
              <a:gd name="T2" fmla="*/ 156 w 635"/>
              <a:gd name="T3" fmla="*/ 380 h 397"/>
              <a:gd name="T4" fmla="*/ 536 w 635"/>
              <a:gd name="T5" fmla="*/ 308 h 397"/>
              <a:gd name="T6" fmla="*/ 553 w 635"/>
              <a:gd name="T7" fmla="*/ 291 h 397"/>
              <a:gd name="T8" fmla="*/ 574 w 635"/>
              <a:gd name="T9" fmla="*/ 291 h 397"/>
              <a:gd name="T10" fmla="*/ 599 w 635"/>
              <a:gd name="T11" fmla="*/ 274 h 397"/>
              <a:gd name="T12" fmla="*/ 635 w 635"/>
              <a:gd name="T13" fmla="*/ 228 h 397"/>
              <a:gd name="T14" fmla="*/ 572 w 635"/>
              <a:gd name="T15" fmla="*/ 179 h 397"/>
              <a:gd name="T16" fmla="*/ 570 w 635"/>
              <a:gd name="T17" fmla="*/ 133 h 397"/>
              <a:gd name="T18" fmla="*/ 599 w 635"/>
              <a:gd name="T19" fmla="*/ 69 h 397"/>
              <a:gd name="T20" fmla="*/ 557 w 635"/>
              <a:gd name="T21" fmla="*/ 48 h 397"/>
              <a:gd name="T22" fmla="*/ 512 w 635"/>
              <a:gd name="T23" fmla="*/ 0 h 397"/>
              <a:gd name="T24" fmla="*/ 89 w 635"/>
              <a:gd name="T25" fmla="*/ 78 h 397"/>
              <a:gd name="T26" fmla="*/ 69 w 635"/>
              <a:gd name="T27" fmla="*/ 48 h 397"/>
              <a:gd name="T28" fmla="*/ 0 w 635"/>
              <a:gd name="T29" fmla="*/ 97 h 397"/>
              <a:gd name="T30" fmla="*/ 50 w 635"/>
              <a:gd name="T31" fmla="*/ 397 h 397"/>
              <a:gd name="T32" fmla="*/ 50 w 635"/>
              <a:gd name="T33" fmla="*/ 397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35" h="397">
                <a:moveTo>
                  <a:pt x="50" y="397"/>
                </a:moveTo>
                <a:lnTo>
                  <a:pt x="156" y="380"/>
                </a:lnTo>
                <a:lnTo>
                  <a:pt x="536" y="308"/>
                </a:lnTo>
                <a:lnTo>
                  <a:pt x="553" y="291"/>
                </a:lnTo>
                <a:lnTo>
                  <a:pt x="574" y="291"/>
                </a:lnTo>
                <a:lnTo>
                  <a:pt x="599" y="274"/>
                </a:lnTo>
                <a:lnTo>
                  <a:pt x="635" y="228"/>
                </a:lnTo>
                <a:lnTo>
                  <a:pt x="572" y="179"/>
                </a:lnTo>
                <a:lnTo>
                  <a:pt x="570" y="133"/>
                </a:lnTo>
                <a:lnTo>
                  <a:pt x="599" y="69"/>
                </a:lnTo>
                <a:lnTo>
                  <a:pt x="557" y="48"/>
                </a:lnTo>
                <a:lnTo>
                  <a:pt x="512" y="0"/>
                </a:lnTo>
                <a:lnTo>
                  <a:pt x="89" y="78"/>
                </a:lnTo>
                <a:lnTo>
                  <a:pt x="69" y="48"/>
                </a:lnTo>
                <a:lnTo>
                  <a:pt x="0" y="97"/>
                </a:lnTo>
                <a:lnTo>
                  <a:pt x="50" y="397"/>
                </a:lnTo>
                <a:lnTo>
                  <a:pt x="50" y="397"/>
                </a:lnTo>
                <a:close/>
              </a:path>
            </a:pathLst>
          </a:custGeom>
          <a:solidFill>
            <a:srgbClr val="AED0EE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0" name="Freeform 1160"/>
          <p:cNvSpPr>
            <a:spLocks/>
          </p:cNvSpPr>
          <p:nvPr/>
        </p:nvSpPr>
        <p:spPr bwMode="auto">
          <a:xfrm>
            <a:off x="6790728" y="3628204"/>
            <a:ext cx="139685" cy="336550"/>
          </a:xfrm>
          <a:custGeom>
            <a:avLst/>
            <a:gdLst>
              <a:gd name="T0" fmla="*/ 7 w 137"/>
              <a:gd name="T1" fmla="*/ 222 h 325"/>
              <a:gd name="T2" fmla="*/ 32 w 137"/>
              <a:gd name="T3" fmla="*/ 205 h 325"/>
              <a:gd name="T4" fmla="*/ 68 w 137"/>
              <a:gd name="T5" fmla="*/ 159 h 325"/>
              <a:gd name="T6" fmla="*/ 5 w 137"/>
              <a:gd name="T7" fmla="*/ 110 h 325"/>
              <a:gd name="T8" fmla="*/ 3 w 137"/>
              <a:gd name="T9" fmla="*/ 64 h 325"/>
              <a:gd name="T10" fmla="*/ 32 w 137"/>
              <a:gd name="T11" fmla="*/ 0 h 325"/>
              <a:gd name="T12" fmla="*/ 125 w 137"/>
              <a:gd name="T13" fmla="*/ 32 h 325"/>
              <a:gd name="T14" fmla="*/ 127 w 137"/>
              <a:gd name="T15" fmla="*/ 43 h 325"/>
              <a:gd name="T16" fmla="*/ 116 w 137"/>
              <a:gd name="T17" fmla="*/ 79 h 325"/>
              <a:gd name="T18" fmla="*/ 106 w 137"/>
              <a:gd name="T19" fmla="*/ 87 h 325"/>
              <a:gd name="T20" fmla="*/ 104 w 137"/>
              <a:gd name="T21" fmla="*/ 106 h 325"/>
              <a:gd name="T22" fmla="*/ 114 w 137"/>
              <a:gd name="T23" fmla="*/ 112 h 325"/>
              <a:gd name="T24" fmla="*/ 137 w 137"/>
              <a:gd name="T25" fmla="*/ 106 h 325"/>
              <a:gd name="T26" fmla="*/ 137 w 137"/>
              <a:gd name="T27" fmla="*/ 161 h 325"/>
              <a:gd name="T28" fmla="*/ 137 w 137"/>
              <a:gd name="T29" fmla="*/ 195 h 325"/>
              <a:gd name="T30" fmla="*/ 137 w 137"/>
              <a:gd name="T31" fmla="*/ 214 h 325"/>
              <a:gd name="T32" fmla="*/ 129 w 137"/>
              <a:gd name="T33" fmla="*/ 232 h 325"/>
              <a:gd name="T34" fmla="*/ 119 w 137"/>
              <a:gd name="T35" fmla="*/ 233 h 325"/>
              <a:gd name="T36" fmla="*/ 123 w 137"/>
              <a:gd name="T37" fmla="*/ 249 h 325"/>
              <a:gd name="T38" fmla="*/ 89 w 137"/>
              <a:gd name="T39" fmla="*/ 325 h 325"/>
              <a:gd name="T40" fmla="*/ 81 w 137"/>
              <a:gd name="T41" fmla="*/ 325 h 325"/>
              <a:gd name="T42" fmla="*/ 78 w 137"/>
              <a:gd name="T43" fmla="*/ 296 h 325"/>
              <a:gd name="T44" fmla="*/ 55 w 137"/>
              <a:gd name="T45" fmla="*/ 296 h 325"/>
              <a:gd name="T46" fmla="*/ 7 w 137"/>
              <a:gd name="T47" fmla="*/ 266 h 325"/>
              <a:gd name="T48" fmla="*/ 0 w 137"/>
              <a:gd name="T49" fmla="*/ 241 h 325"/>
              <a:gd name="T50" fmla="*/ 7 w 137"/>
              <a:gd name="T51" fmla="*/ 222 h 325"/>
              <a:gd name="T52" fmla="*/ 7 w 137"/>
              <a:gd name="T53" fmla="*/ 222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7" h="325">
                <a:moveTo>
                  <a:pt x="7" y="222"/>
                </a:moveTo>
                <a:lnTo>
                  <a:pt x="32" y="205"/>
                </a:lnTo>
                <a:lnTo>
                  <a:pt x="68" y="159"/>
                </a:lnTo>
                <a:lnTo>
                  <a:pt x="5" y="110"/>
                </a:lnTo>
                <a:lnTo>
                  <a:pt x="3" y="64"/>
                </a:lnTo>
                <a:lnTo>
                  <a:pt x="32" y="0"/>
                </a:lnTo>
                <a:lnTo>
                  <a:pt x="125" y="32"/>
                </a:lnTo>
                <a:lnTo>
                  <a:pt x="127" y="43"/>
                </a:lnTo>
                <a:lnTo>
                  <a:pt x="116" y="79"/>
                </a:lnTo>
                <a:lnTo>
                  <a:pt x="106" y="87"/>
                </a:lnTo>
                <a:lnTo>
                  <a:pt x="104" y="106"/>
                </a:lnTo>
                <a:lnTo>
                  <a:pt x="114" y="112"/>
                </a:lnTo>
                <a:lnTo>
                  <a:pt x="137" y="106"/>
                </a:lnTo>
                <a:lnTo>
                  <a:pt x="137" y="161"/>
                </a:lnTo>
                <a:lnTo>
                  <a:pt x="137" y="195"/>
                </a:lnTo>
                <a:lnTo>
                  <a:pt x="137" y="214"/>
                </a:lnTo>
                <a:lnTo>
                  <a:pt x="129" y="232"/>
                </a:lnTo>
                <a:lnTo>
                  <a:pt x="119" y="233"/>
                </a:lnTo>
                <a:lnTo>
                  <a:pt x="123" y="249"/>
                </a:lnTo>
                <a:lnTo>
                  <a:pt x="89" y="325"/>
                </a:lnTo>
                <a:lnTo>
                  <a:pt x="81" y="325"/>
                </a:lnTo>
                <a:lnTo>
                  <a:pt x="78" y="296"/>
                </a:lnTo>
                <a:lnTo>
                  <a:pt x="55" y="296"/>
                </a:lnTo>
                <a:lnTo>
                  <a:pt x="7" y="266"/>
                </a:lnTo>
                <a:lnTo>
                  <a:pt x="0" y="241"/>
                </a:lnTo>
                <a:lnTo>
                  <a:pt x="7" y="222"/>
                </a:lnTo>
                <a:lnTo>
                  <a:pt x="7" y="222"/>
                </a:lnTo>
                <a:close/>
              </a:path>
            </a:pathLst>
          </a:custGeom>
          <a:solidFill>
            <a:srgbClr val="AED0EE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1" name="Freeform 1161"/>
          <p:cNvSpPr>
            <a:spLocks/>
          </p:cNvSpPr>
          <p:nvPr/>
        </p:nvSpPr>
        <p:spPr bwMode="auto">
          <a:xfrm>
            <a:off x="6284368" y="3105917"/>
            <a:ext cx="658744" cy="584200"/>
          </a:xfrm>
          <a:custGeom>
            <a:avLst/>
            <a:gdLst>
              <a:gd name="T0" fmla="*/ 20 w 648"/>
              <a:gd name="T1" fmla="*/ 517 h 565"/>
              <a:gd name="T2" fmla="*/ 443 w 648"/>
              <a:gd name="T3" fmla="*/ 439 h 565"/>
              <a:gd name="T4" fmla="*/ 488 w 648"/>
              <a:gd name="T5" fmla="*/ 487 h 565"/>
              <a:gd name="T6" fmla="*/ 530 w 648"/>
              <a:gd name="T7" fmla="*/ 508 h 565"/>
              <a:gd name="T8" fmla="*/ 623 w 648"/>
              <a:gd name="T9" fmla="*/ 540 h 565"/>
              <a:gd name="T10" fmla="*/ 631 w 648"/>
              <a:gd name="T11" fmla="*/ 565 h 565"/>
              <a:gd name="T12" fmla="*/ 646 w 648"/>
              <a:gd name="T13" fmla="*/ 530 h 565"/>
              <a:gd name="T14" fmla="*/ 648 w 648"/>
              <a:gd name="T15" fmla="*/ 483 h 565"/>
              <a:gd name="T16" fmla="*/ 631 w 648"/>
              <a:gd name="T17" fmla="*/ 392 h 565"/>
              <a:gd name="T18" fmla="*/ 631 w 648"/>
              <a:gd name="T19" fmla="*/ 297 h 565"/>
              <a:gd name="T20" fmla="*/ 585 w 648"/>
              <a:gd name="T21" fmla="*/ 158 h 565"/>
              <a:gd name="T22" fmla="*/ 577 w 648"/>
              <a:gd name="T23" fmla="*/ 97 h 565"/>
              <a:gd name="T24" fmla="*/ 549 w 648"/>
              <a:gd name="T25" fmla="*/ 0 h 565"/>
              <a:gd name="T26" fmla="*/ 412 w 648"/>
              <a:gd name="T27" fmla="*/ 32 h 565"/>
              <a:gd name="T28" fmla="*/ 336 w 648"/>
              <a:gd name="T29" fmla="*/ 112 h 565"/>
              <a:gd name="T30" fmla="*/ 332 w 648"/>
              <a:gd name="T31" fmla="*/ 133 h 565"/>
              <a:gd name="T32" fmla="*/ 289 w 648"/>
              <a:gd name="T33" fmla="*/ 181 h 565"/>
              <a:gd name="T34" fmla="*/ 300 w 648"/>
              <a:gd name="T35" fmla="*/ 198 h 565"/>
              <a:gd name="T36" fmla="*/ 309 w 648"/>
              <a:gd name="T37" fmla="*/ 211 h 565"/>
              <a:gd name="T38" fmla="*/ 302 w 648"/>
              <a:gd name="T39" fmla="*/ 215 h 565"/>
              <a:gd name="T40" fmla="*/ 315 w 648"/>
              <a:gd name="T41" fmla="*/ 234 h 565"/>
              <a:gd name="T42" fmla="*/ 317 w 648"/>
              <a:gd name="T43" fmla="*/ 251 h 565"/>
              <a:gd name="T44" fmla="*/ 275 w 648"/>
              <a:gd name="T45" fmla="*/ 291 h 565"/>
              <a:gd name="T46" fmla="*/ 212 w 648"/>
              <a:gd name="T47" fmla="*/ 308 h 565"/>
              <a:gd name="T48" fmla="*/ 197 w 648"/>
              <a:gd name="T49" fmla="*/ 319 h 565"/>
              <a:gd name="T50" fmla="*/ 174 w 648"/>
              <a:gd name="T51" fmla="*/ 310 h 565"/>
              <a:gd name="T52" fmla="*/ 104 w 648"/>
              <a:gd name="T53" fmla="*/ 318 h 565"/>
              <a:gd name="T54" fmla="*/ 53 w 648"/>
              <a:gd name="T55" fmla="*/ 338 h 565"/>
              <a:gd name="T56" fmla="*/ 53 w 648"/>
              <a:gd name="T57" fmla="*/ 365 h 565"/>
              <a:gd name="T58" fmla="*/ 62 w 648"/>
              <a:gd name="T59" fmla="*/ 382 h 565"/>
              <a:gd name="T60" fmla="*/ 70 w 648"/>
              <a:gd name="T61" fmla="*/ 382 h 565"/>
              <a:gd name="T62" fmla="*/ 77 w 648"/>
              <a:gd name="T63" fmla="*/ 403 h 565"/>
              <a:gd name="T64" fmla="*/ 64 w 648"/>
              <a:gd name="T65" fmla="*/ 414 h 565"/>
              <a:gd name="T66" fmla="*/ 58 w 648"/>
              <a:gd name="T67" fmla="*/ 433 h 565"/>
              <a:gd name="T68" fmla="*/ 0 w 648"/>
              <a:gd name="T69" fmla="*/ 487 h 565"/>
              <a:gd name="T70" fmla="*/ 20 w 648"/>
              <a:gd name="T71" fmla="*/ 517 h 565"/>
              <a:gd name="T72" fmla="*/ 20 w 648"/>
              <a:gd name="T73" fmla="*/ 517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48" h="565">
                <a:moveTo>
                  <a:pt x="20" y="517"/>
                </a:moveTo>
                <a:lnTo>
                  <a:pt x="443" y="439"/>
                </a:lnTo>
                <a:lnTo>
                  <a:pt x="488" y="487"/>
                </a:lnTo>
                <a:lnTo>
                  <a:pt x="530" y="508"/>
                </a:lnTo>
                <a:lnTo>
                  <a:pt x="623" y="540"/>
                </a:lnTo>
                <a:lnTo>
                  <a:pt x="631" y="565"/>
                </a:lnTo>
                <a:lnTo>
                  <a:pt x="646" y="530"/>
                </a:lnTo>
                <a:lnTo>
                  <a:pt x="648" y="483"/>
                </a:lnTo>
                <a:lnTo>
                  <a:pt x="631" y="392"/>
                </a:lnTo>
                <a:lnTo>
                  <a:pt x="631" y="297"/>
                </a:lnTo>
                <a:lnTo>
                  <a:pt x="585" y="158"/>
                </a:lnTo>
                <a:lnTo>
                  <a:pt x="577" y="97"/>
                </a:lnTo>
                <a:lnTo>
                  <a:pt x="549" y="0"/>
                </a:lnTo>
                <a:lnTo>
                  <a:pt x="412" y="32"/>
                </a:lnTo>
                <a:lnTo>
                  <a:pt x="336" y="112"/>
                </a:lnTo>
                <a:lnTo>
                  <a:pt x="332" y="133"/>
                </a:lnTo>
                <a:lnTo>
                  <a:pt x="289" y="181"/>
                </a:lnTo>
                <a:lnTo>
                  <a:pt x="300" y="198"/>
                </a:lnTo>
                <a:lnTo>
                  <a:pt x="309" y="211"/>
                </a:lnTo>
                <a:lnTo>
                  <a:pt x="302" y="215"/>
                </a:lnTo>
                <a:lnTo>
                  <a:pt x="315" y="234"/>
                </a:lnTo>
                <a:lnTo>
                  <a:pt x="317" y="251"/>
                </a:lnTo>
                <a:lnTo>
                  <a:pt x="275" y="291"/>
                </a:lnTo>
                <a:lnTo>
                  <a:pt x="212" y="308"/>
                </a:lnTo>
                <a:lnTo>
                  <a:pt x="197" y="319"/>
                </a:lnTo>
                <a:lnTo>
                  <a:pt x="174" y="310"/>
                </a:lnTo>
                <a:lnTo>
                  <a:pt x="104" y="318"/>
                </a:lnTo>
                <a:lnTo>
                  <a:pt x="53" y="338"/>
                </a:lnTo>
                <a:lnTo>
                  <a:pt x="53" y="365"/>
                </a:lnTo>
                <a:lnTo>
                  <a:pt x="62" y="382"/>
                </a:lnTo>
                <a:lnTo>
                  <a:pt x="70" y="382"/>
                </a:lnTo>
                <a:lnTo>
                  <a:pt x="77" y="403"/>
                </a:lnTo>
                <a:lnTo>
                  <a:pt x="64" y="414"/>
                </a:lnTo>
                <a:lnTo>
                  <a:pt x="58" y="433"/>
                </a:lnTo>
                <a:lnTo>
                  <a:pt x="0" y="487"/>
                </a:lnTo>
                <a:lnTo>
                  <a:pt x="20" y="517"/>
                </a:lnTo>
                <a:lnTo>
                  <a:pt x="20" y="517"/>
                </a:lnTo>
                <a:close/>
              </a:path>
            </a:pathLst>
          </a:custGeom>
          <a:solidFill>
            <a:srgbClr val="AED0EE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" name="Freeform 1163"/>
          <p:cNvSpPr>
            <a:spLocks/>
          </p:cNvSpPr>
          <p:nvPr/>
        </p:nvSpPr>
        <p:spPr bwMode="auto">
          <a:xfrm>
            <a:off x="6914540" y="3601217"/>
            <a:ext cx="203179" cy="123825"/>
          </a:xfrm>
          <a:custGeom>
            <a:avLst/>
            <a:gdLst>
              <a:gd name="T0" fmla="*/ 15 w 202"/>
              <a:gd name="T1" fmla="*/ 116 h 116"/>
              <a:gd name="T2" fmla="*/ 86 w 202"/>
              <a:gd name="T3" fmla="*/ 76 h 116"/>
              <a:gd name="T4" fmla="*/ 135 w 202"/>
              <a:gd name="T5" fmla="*/ 53 h 116"/>
              <a:gd name="T6" fmla="*/ 84 w 202"/>
              <a:gd name="T7" fmla="*/ 89 h 116"/>
              <a:gd name="T8" fmla="*/ 88 w 202"/>
              <a:gd name="T9" fmla="*/ 91 h 116"/>
              <a:gd name="T10" fmla="*/ 164 w 202"/>
              <a:gd name="T11" fmla="*/ 40 h 116"/>
              <a:gd name="T12" fmla="*/ 202 w 202"/>
              <a:gd name="T13" fmla="*/ 6 h 116"/>
              <a:gd name="T14" fmla="*/ 198 w 202"/>
              <a:gd name="T15" fmla="*/ 0 h 116"/>
              <a:gd name="T16" fmla="*/ 164 w 202"/>
              <a:gd name="T17" fmla="*/ 19 h 116"/>
              <a:gd name="T18" fmla="*/ 160 w 202"/>
              <a:gd name="T19" fmla="*/ 17 h 116"/>
              <a:gd name="T20" fmla="*/ 143 w 202"/>
              <a:gd name="T21" fmla="*/ 40 h 116"/>
              <a:gd name="T22" fmla="*/ 133 w 202"/>
              <a:gd name="T23" fmla="*/ 40 h 116"/>
              <a:gd name="T24" fmla="*/ 158 w 202"/>
              <a:gd name="T25" fmla="*/ 0 h 116"/>
              <a:gd name="T26" fmla="*/ 131 w 202"/>
              <a:gd name="T27" fmla="*/ 30 h 116"/>
              <a:gd name="T28" fmla="*/ 40 w 202"/>
              <a:gd name="T29" fmla="*/ 61 h 116"/>
              <a:gd name="T30" fmla="*/ 23 w 202"/>
              <a:gd name="T31" fmla="*/ 84 h 116"/>
              <a:gd name="T32" fmla="*/ 10 w 202"/>
              <a:gd name="T33" fmla="*/ 87 h 116"/>
              <a:gd name="T34" fmla="*/ 0 w 202"/>
              <a:gd name="T35" fmla="*/ 105 h 116"/>
              <a:gd name="T36" fmla="*/ 15 w 202"/>
              <a:gd name="T37" fmla="*/ 116 h 116"/>
              <a:gd name="T38" fmla="*/ 15 w 202"/>
              <a:gd name="T39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02" h="116">
                <a:moveTo>
                  <a:pt x="15" y="116"/>
                </a:moveTo>
                <a:lnTo>
                  <a:pt x="86" y="76"/>
                </a:lnTo>
                <a:lnTo>
                  <a:pt x="135" y="53"/>
                </a:lnTo>
                <a:lnTo>
                  <a:pt x="84" y="89"/>
                </a:lnTo>
                <a:lnTo>
                  <a:pt x="88" y="91"/>
                </a:lnTo>
                <a:lnTo>
                  <a:pt x="164" y="40"/>
                </a:lnTo>
                <a:lnTo>
                  <a:pt x="202" y="6"/>
                </a:lnTo>
                <a:lnTo>
                  <a:pt x="198" y="0"/>
                </a:lnTo>
                <a:lnTo>
                  <a:pt x="164" y="19"/>
                </a:lnTo>
                <a:lnTo>
                  <a:pt x="160" y="17"/>
                </a:lnTo>
                <a:lnTo>
                  <a:pt x="143" y="40"/>
                </a:lnTo>
                <a:lnTo>
                  <a:pt x="133" y="40"/>
                </a:lnTo>
                <a:lnTo>
                  <a:pt x="158" y="0"/>
                </a:lnTo>
                <a:lnTo>
                  <a:pt x="131" y="30"/>
                </a:lnTo>
                <a:lnTo>
                  <a:pt x="40" y="61"/>
                </a:lnTo>
                <a:lnTo>
                  <a:pt x="23" y="84"/>
                </a:lnTo>
                <a:lnTo>
                  <a:pt x="10" y="87"/>
                </a:lnTo>
                <a:lnTo>
                  <a:pt x="0" y="105"/>
                </a:lnTo>
                <a:lnTo>
                  <a:pt x="15" y="116"/>
                </a:lnTo>
                <a:lnTo>
                  <a:pt x="15" y="116"/>
                </a:lnTo>
                <a:close/>
              </a:path>
            </a:pathLst>
          </a:custGeom>
          <a:solidFill>
            <a:srgbClr val="AED0EE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3" name="Freeform 1164"/>
          <p:cNvSpPr>
            <a:spLocks/>
          </p:cNvSpPr>
          <p:nvPr/>
        </p:nvSpPr>
        <p:spPr bwMode="auto">
          <a:xfrm>
            <a:off x="6925651" y="3475804"/>
            <a:ext cx="188893" cy="177800"/>
          </a:xfrm>
          <a:custGeom>
            <a:avLst/>
            <a:gdLst>
              <a:gd name="T0" fmla="*/ 17 w 188"/>
              <a:gd name="T1" fmla="*/ 127 h 174"/>
              <a:gd name="T2" fmla="*/ 15 w 188"/>
              <a:gd name="T3" fmla="*/ 174 h 174"/>
              <a:gd name="T4" fmla="*/ 30 w 188"/>
              <a:gd name="T5" fmla="*/ 171 h 174"/>
              <a:gd name="T6" fmla="*/ 66 w 188"/>
              <a:gd name="T7" fmla="*/ 144 h 174"/>
              <a:gd name="T8" fmla="*/ 78 w 188"/>
              <a:gd name="T9" fmla="*/ 121 h 174"/>
              <a:gd name="T10" fmla="*/ 85 w 188"/>
              <a:gd name="T11" fmla="*/ 127 h 174"/>
              <a:gd name="T12" fmla="*/ 135 w 188"/>
              <a:gd name="T13" fmla="*/ 114 h 174"/>
              <a:gd name="T14" fmla="*/ 137 w 188"/>
              <a:gd name="T15" fmla="*/ 104 h 174"/>
              <a:gd name="T16" fmla="*/ 144 w 188"/>
              <a:gd name="T17" fmla="*/ 108 h 174"/>
              <a:gd name="T18" fmla="*/ 154 w 188"/>
              <a:gd name="T19" fmla="*/ 100 h 174"/>
              <a:gd name="T20" fmla="*/ 169 w 188"/>
              <a:gd name="T21" fmla="*/ 98 h 174"/>
              <a:gd name="T22" fmla="*/ 188 w 188"/>
              <a:gd name="T23" fmla="*/ 89 h 174"/>
              <a:gd name="T24" fmla="*/ 169 w 188"/>
              <a:gd name="T25" fmla="*/ 0 h 174"/>
              <a:gd name="T26" fmla="*/ 0 w 188"/>
              <a:gd name="T27" fmla="*/ 36 h 174"/>
              <a:gd name="T28" fmla="*/ 17 w 188"/>
              <a:gd name="T29" fmla="*/ 127 h 174"/>
              <a:gd name="T30" fmla="*/ 17 w 188"/>
              <a:gd name="T31" fmla="*/ 127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8" h="174">
                <a:moveTo>
                  <a:pt x="17" y="127"/>
                </a:moveTo>
                <a:lnTo>
                  <a:pt x="15" y="174"/>
                </a:lnTo>
                <a:lnTo>
                  <a:pt x="30" y="171"/>
                </a:lnTo>
                <a:lnTo>
                  <a:pt x="66" y="144"/>
                </a:lnTo>
                <a:lnTo>
                  <a:pt x="78" y="121"/>
                </a:lnTo>
                <a:lnTo>
                  <a:pt x="85" y="127"/>
                </a:lnTo>
                <a:lnTo>
                  <a:pt x="135" y="114"/>
                </a:lnTo>
                <a:lnTo>
                  <a:pt x="137" y="104"/>
                </a:lnTo>
                <a:lnTo>
                  <a:pt x="144" y="108"/>
                </a:lnTo>
                <a:lnTo>
                  <a:pt x="154" y="100"/>
                </a:lnTo>
                <a:lnTo>
                  <a:pt x="169" y="98"/>
                </a:lnTo>
                <a:lnTo>
                  <a:pt x="188" y="89"/>
                </a:lnTo>
                <a:lnTo>
                  <a:pt x="169" y="0"/>
                </a:lnTo>
                <a:lnTo>
                  <a:pt x="0" y="36"/>
                </a:lnTo>
                <a:lnTo>
                  <a:pt x="17" y="127"/>
                </a:lnTo>
                <a:lnTo>
                  <a:pt x="17" y="127"/>
                </a:lnTo>
                <a:close/>
              </a:path>
            </a:pathLst>
          </a:custGeom>
          <a:solidFill>
            <a:srgbClr val="AED0EE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" name="Freeform 1165"/>
          <p:cNvSpPr>
            <a:spLocks/>
          </p:cNvSpPr>
          <p:nvPr/>
        </p:nvSpPr>
        <p:spPr bwMode="auto">
          <a:xfrm>
            <a:off x="7097083" y="3463104"/>
            <a:ext cx="87304" cy="103188"/>
          </a:xfrm>
          <a:custGeom>
            <a:avLst/>
            <a:gdLst>
              <a:gd name="T0" fmla="*/ 19 w 85"/>
              <a:gd name="T1" fmla="*/ 99 h 99"/>
              <a:gd name="T2" fmla="*/ 55 w 85"/>
              <a:gd name="T3" fmla="*/ 86 h 99"/>
              <a:gd name="T4" fmla="*/ 55 w 85"/>
              <a:gd name="T5" fmla="*/ 46 h 99"/>
              <a:gd name="T6" fmla="*/ 65 w 85"/>
              <a:gd name="T7" fmla="*/ 55 h 99"/>
              <a:gd name="T8" fmla="*/ 66 w 85"/>
              <a:gd name="T9" fmla="*/ 74 h 99"/>
              <a:gd name="T10" fmla="*/ 74 w 85"/>
              <a:gd name="T11" fmla="*/ 74 h 99"/>
              <a:gd name="T12" fmla="*/ 85 w 85"/>
              <a:gd name="T13" fmla="*/ 55 h 99"/>
              <a:gd name="T14" fmla="*/ 74 w 85"/>
              <a:gd name="T15" fmla="*/ 34 h 99"/>
              <a:gd name="T16" fmla="*/ 55 w 85"/>
              <a:gd name="T17" fmla="*/ 30 h 99"/>
              <a:gd name="T18" fmla="*/ 42 w 85"/>
              <a:gd name="T19" fmla="*/ 4 h 99"/>
              <a:gd name="T20" fmla="*/ 30 w 85"/>
              <a:gd name="T21" fmla="*/ 0 h 99"/>
              <a:gd name="T22" fmla="*/ 0 w 85"/>
              <a:gd name="T23" fmla="*/ 10 h 99"/>
              <a:gd name="T24" fmla="*/ 19 w 85"/>
              <a:gd name="T25" fmla="*/ 99 h 99"/>
              <a:gd name="T26" fmla="*/ 19 w 85"/>
              <a:gd name="T27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5" h="99">
                <a:moveTo>
                  <a:pt x="19" y="99"/>
                </a:moveTo>
                <a:lnTo>
                  <a:pt x="55" y="86"/>
                </a:lnTo>
                <a:lnTo>
                  <a:pt x="55" y="46"/>
                </a:lnTo>
                <a:lnTo>
                  <a:pt x="65" y="55"/>
                </a:lnTo>
                <a:lnTo>
                  <a:pt x="66" y="74"/>
                </a:lnTo>
                <a:lnTo>
                  <a:pt x="74" y="74"/>
                </a:lnTo>
                <a:lnTo>
                  <a:pt x="85" y="55"/>
                </a:lnTo>
                <a:lnTo>
                  <a:pt x="74" y="34"/>
                </a:lnTo>
                <a:lnTo>
                  <a:pt x="55" y="30"/>
                </a:lnTo>
                <a:lnTo>
                  <a:pt x="42" y="4"/>
                </a:lnTo>
                <a:lnTo>
                  <a:pt x="30" y="0"/>
                </a:lnTo>
                <a:lnTo>
                  <a:pt x="0" y="10"/>
                </a:lnTo>
                <a:lnTo>
                  <a:pt x="19" y="99"/>
                </a:lnTo>
                <a:lnTo>
                  <a:pt x="19" y="99"/>
                </a:lnTo>
                <a:close/>
              </a:path>
            </a:pathLst>
          </a:custGeom>
          <a:solidFill>
            <a:srgbClr val="AED0EE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" name="Freeform 1166"/>
          <p:cNvSpPr>
            <a:spLocks/>
          </p:cNvSpPr>
          <p:nvPr/>
        </p:nvSpPr>
        <p:spPr bwMode="auto">
          <a:xfrm>
            <a:off x="6930413" y="3340867"/>
            <a:ext cx="373023" cy="184150"/>
          </a:xfrm>
          <a:custGeom>
            <a:avLst/>
            <a:gdLst>
              <a:gd name="T0" fmla="*/ 0 w 365"/>
              <a:gd name="T1" fmla="*/ 169 h 180"/>
              <a:gd name="T2" fmla="*/ 169 w 365"/>
              <a:gd name="T3" fmla="*/ 133 h 180"/>
              <a:gd name="T4" fmla="*/ 199 w 365"/>
              <a:gd name="T5" fmla="*/ 123 h 180"/>
              <a:gd name="T6" fmla="*/ 211 w 365"/>
              <a:gd name="T7" fmla="*/ 127 h 180"/>
              <a:gd name="T8" fmla="*/ 224 w 365"/>
              <a:gd name="T9" fmla="*/ 153 h 180"/>
              <a:gd name="T10" fmla="*/ 243 w 365"/>
              <a:gd name="T11" fmla="*/ 157 h 180"/>
              <a:gd name="T12" fmla="*/ 254 w 365"/>
              <a:gd name="T13" fmla="*/ 178 h 180"/>
              <a:gd name="T14" fmla="*/ 266 w 365"/>
              <a:gd name="T15" fmla="*/ 180 h 180"/>
              <a:gd name="T16" fmla="*/ 279 w 365"/>
              <a:gd name="T17" fmla="*/ 159 h 180"/>
              <a:gd name="T18" fmla="*/ 285 w 365"/>
              <a:gd name="T19" fmla="*/ 142 h 180"/>
              <a:gd name="T20" fmla="*/ 298 w 365"/>
              <a:gd name="T21" fmla="*/ 165 h 180"/>
              <a:gd name="T22" fmla="*/ 365 w 365"/>
              <a:gd name="T23" fmla="*/ 144 h 180"/>
              <a:gd name="T24" fmla="*/ 361 w 365"/>
              <a:gd name="T25" fmla="*/ 119 h 180"/>
              <a:gd name="T26" fmla="*/ 342 w 365"/>
              <a:gd name="T27" fmla="*/ 87 h 180"/>
              <a:gd name="T28" fmla="*/ 332 w 365"/>
              <a:gd name="T29" fmla="*/ 83 h 180"/>
              <a:gd name="T30" fmla="*/ 321 w 365"/>
              <a:gd name="T31" fmla="*/ 85 h 180"/>
              <a:gd name="T32" fmla="*/ 323 w 365"/>
              <a:gd name="T33" fmla="*/ 91 h 180"/>
              <a:gd name="T34" fmla="*/ 338 w 365"/>
              <a:gd name="T35" fmla="*/ 93 h 180"/>
              <a:gd name="T36" fmla="*/ 344 w 365"/>
              <a:gd name="T37" fmla="*/ 123 h 180"/>
              <a:gd name="T38" fmla="*/ 317 w 365"/>
              <a:gd name="T39" fmla="*/ 134 h 180"/>
              <a:gd name="T40" fmla="*/ 279 w 365"/>
              <a:gd name="T41" fmla="*/ 110 h 180"/>
              <a:gd name="T42" fmla="*/ 266 w 365"/>
              <a:gd name="T43" fmla="*/ 83 h 180"/>
              <a:gd name="T44" fmla="*/ 249 w 365"/>
              <a:gd name="T45" fmla="*/ 76 h 180"/>
              <a:gd name="T46" fmla="*/ 249 w 365"/>
              <a:gd name="T47" fmla="*/ 83 h 180"/>
              <a:gd name="T48" fmla="*/ 232 w 365"/>
              <a:gd name="T49" fmla="*/ 68 h 180"/>
              <a:gd name="T50" fmla="*/ 245 w 365"/>
              <a:gd name="T51" fmla="*/ 49 h 180"/>
              <a:gd name="T52" fmla="*/ 256 w 365"/>
              <a:gd name="T53" fmla="*/ 32 h 180"/>
              <a:gd name="T54" fmla="*/ 235 w 365"/>
              <a:gd name="T55" fmla="*/ 0 h 180"/>
              <a:gd name="T56" fmla="*/ 199 w 365"/>
              <a:gd name="T57" fmla="*/ 26 h 180"/>
              <a:gd name="T58" fmla="*/ 78 w 365"/>
              <a:gd name="T59" fmla="*/ 57 h 180"/>
              <a:gd name="T60" fmla="*/ 0 w 365"/>
              <a:gd name="T61" fmla="*/ 74 h 180"/>
              <a:gd name="T62" fmla="*/ 0 w 365"/>
              <a:gd name="T63" fmla="*/ 169 h 180"/>
              <a:gd name="T64" fmla="*/ 0 w 365"/>
              <a:gd name="T65" fmla="*/ 169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5" h="180">
                <a:moveTo>
                  <a:pt x="0" y="169"/>
                </a:moveTo>
                <a:lnTo>
                  <a:pt x="169" y="133"/>
                </a:lnTo>
                <a:lnTo>
                  <a:pt x="199" y="123"/>
                </a:lnTo>
                <a:lnTo>
                  <a:pt x="211" y="127"/>
                </a:lnTo>
                <a:lnTo>
                  <a:pt x="224" y="153"/>
                </a:lnTo>
                <a:lnTo>
                  <a:pt x="243" y="157"/>
                </a:lnTo>
                <a:lnTo>
                  <a:pt x="254" y="178"/>
                </a:lnTo>
                <a:lnTo>
                  <a:pt x="266" y="180"/>
                </a:lnTo>
                <a:lnTo>
                  <a:pt x="279" y="159"/>
                </a:lnTo>
                <a:lnTo>
                  <a:pt x="285" y="142"/>
                </a:lnTo>
                <a:lnTo>
                  <a:pt x="298" y="165"/>
                </a:lnTo>
                <a:lnTo>
                  <a:pt x="365" y="144"/>
                </a:lnTo>
                <a:lnTo>
                  <a:pt x="361" y="119"/>
                </a:lnTo>
                <a:lnTo>
                  <a:pt x="342" y="87"/>
                </a:lnTo>
                <a:lnTo>
                  <a:pt x="332" y="83"/>
                </a:lnTo>
                <a:lnTo>
                  <a:pt x="321" y="85"/>
                </a:lnTo>
                <a:lnTo>
                  <a:pt x="323" y="91"/>
                </a:lnTo>
                <a:lnTo>
                  <a:pt x="338" y="93"/>
                </a:lnTo>
                <a:lnTo>
                  <a:pt x="344" y="123"/>
                </a:lnTo>
                <a:lnTo>
                  <a:pt x="317" y="134"/>
                </a:lnTo>
                <a:lnTo>
                  <a:pt x="279" y="110"/>
                </a:lnTo>
                <a:lnTo>
                  <a:pt x="266" y="83"/>
                </a:lnTo>
                <a:lnTo>
                  <a:pt x="249" y="76"/>
                </a:lnTo>
                <a:lnTo>
                  <a:pt x="249" y="83"/>
                </a:lnTo>
                <a:lnTo>
                  <a:pt x="232" y="68"/>
                </a:lnTo>
                <a:lnTo>
                  <a:pt x="245" y="49"/>
                </a:lnTo>
                <a:lnTo>
                  <a:pt x="256" y="32"/>
                </a:lnTo>
                <a:lnTo>
                  <a:pt x="235" y="0"/>
                </a:lnTo>
                <a:lnTo>
                  <a:pt x="199" y="26"/>
                </a:lnTo>
                <a:lnTo>
                  <a:pt x="78" y="57"/>
                </a:lnTo>
                <a:lnTo>
                  <a:pt x="0" y="74"/>
                </a:lnTo>
                <a:lnTo>
                  <a:pt x="0" y="169"/>
                </a:lnTo>
                <a:lnTo>
                  <a:pt x="0" y="169"/>
                </a:lnTo>
                <a:close/>
              </a:path>
            </a:pathLst>
          </a:custGeom>
          <a:solidFill>
            <a:srgbClr val="AED0EE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6" name="Freeform 1169"/>
          <p:cNvSpPr>
            <a:spLocks/>
          </p:cNvSpPr>
          <p:nvPr/>
        </p:nvSpPr>
        <p:spPr bwMode="auto">
          <a:xfrm>
            <a:off x="6838348" y="3064642"/>
            <a:ext cx="180956" cy="349250"/>
          </a:xfrm>
          <a:custGeom>
            <a:avLst/>
            <a:gdLst>
              <a:gd name="T0" fmla="*/ 28 w 177"/>
              <a:gd name="T1" fmla="*/ 139 h 339"/>
              <a:gd name="T2" fmla="*/ 36 w 177"/>
              <a:gd name="T3" fmla="*/ 200 h 339"/>
              <a:gd name="T4" fmla="*/ 82 w 177"/>
              <a:gd name="T5" fmla="*/ 339 h 339"/>
              <a:gd name="T6" fmla="*/ 160 w 177"/>
              <a:gd name="T7" fmla="*/ 322 h 339"/>
              <a:gd name="T8" fmla="*/ 154 w 177"/>
              <a:gd name="T9" fmla="*/ 124 h 339"/>
              <a:gd name="T10" fmla="*/ 175 w 177"/>
              <a:gd name="T11" fmla="*/ 86 h 339"/>
              <a:gd name="T12" fmla="*/ 177 w 177"/>
              <a:gd name="T13" fmla="*/ 0 h 339"/>
              <a:gd name="T14" fmla="*/ 0 w 177"/>
              <a:gd name="T15" fmla="*/ 42 h 339"/>
              <a:gd name="T16" fmla="*/ 28 w 177"/>
              <a:gd name="T17" fmla="*/ 139 h 339"/>
              <a:gd name="T18" fmla="*/ 28 w 177"/>
              <a:gd name="T19" fmla="*/ 139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7" h="339">
                <a:moveTo>
                  <a:pt x="28" y="139"/>
                </a:moveTo>
                <a:lnTo>
                  <a:pt x="36" y="200"/>
                </a:lnTo>
                <a:lnTo>
                  <a:pt x="82" y="339"/>
                </a:lnTo>
                <a:lnTo>
                  <a:pt x="160" y="322"/>
                </a:lnTo>
                <a:lnTo>
                  <a:pt x="154" y="124"/>
                </a:lnTo>
                <a:lnTo>
                  <a:pt x="175" y="86"/>
                </a:lnTo>
                <a:lnTo>
                  <a:pt x="177" y="0"/>
                </a:lnTo>
                <a:lnTo>
                  <a:pt x="0" y="42"/>
                </a:lnTo>
                <a:lnTo>
                  <a:pt x="28" y="139"/>
                </a:lnTo>
                <a:lnTo>
                  <a:pt x="28" y="139"/>
                </a:lnTo>
                <a:close/>
              </a:path>
            </a:pathLst>
          </a:custGeom>
          <a:solidFill>
            <a:srgbClr val="F69882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7" name="Freeform 1170"/>
          <p:cNvSpPr>
            <a:spLocks/>
          </p:cNvSpPr>
          <p:nvPr/>
        </p:nvSpPr>
        <p:spPr bwMode="auto">
          <a:xfrm>
            <a:off x="6997081" y="3015429"/>
            <a:ext cx="166670" cy="379413"/>
          </a:xfrm>
          <a:custGeom>
            <a:avLst/>
            <a:gdLst>
              <a:gd name="T0" fmla="*/ 0 w 163"/>
              <a:gd name="T1" fmla="*/ 173 h 371"/>
              <a:gd name="T2" fmla="*/ 21 w 163"/>
              <a:gd name="T3" fmla="*/ 135 h 371"/>
              <a:gd name="T4" fmla="*/ 23 w 163"/>
              <a:gd name="T5" fmla="*/ 49 h 371"/>
              <a:gd name="T6" fmla="*/ 21 w 163"/>
              <a:gd name="T7" fmla="*/ 17 h 371"/>
              <a:gd name="T8" fmla="*/ 53 w 163"/>
              <a:gd name="T9" fmla="*/ 0 h 371"/>
              <a:gd name="T10" fmla="*/ 127 w 163"/>
              <a:gd name="T11" fmla="*/ 232 h 371"/>
              <a:gd name="T12" fmla="*/ 163 w 163"/>
              <a:gd name="T13" fmla="*/ 281 h 371"/>
              <a:gd name="T14" fmla="*/ 163 w 163"/>
              <a:gd name="T15" fmla="*/ 314 h 371"/>
              <a:gd name="T16" fmla="*/ 127 w 163"/>
              <a:gd name="T17" fmla="*/ 340 h 371"/>
              <a:gd name="T18" fmla="*/ 6 w 163"/>
              <a:gd name="T19" fmla="*/ 371 h 371"/>
              <a:gd name="T20" fmla="*/ 0 w 163"/>
              <a:gd name="T21" fmla="*/ 173 h 371"/>
              <a:gd name="T22" fmla="*/ 0 w 163"/>
              <a:gd name="T23" fmla="*/ 173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3" h="371">
                <a:moveTo>
                  <a:pt x="0" y="173"/>
                </a:moveTo>
                <a:lnTo>
                  <a:pt x="21" y="135"/>
                </a:lnTo>
                <a:lnTo>
                  <a:pt x="23" y="49"/>
                </a:lnTo>
                <a:lnTo>
                  <a:pt x="21" y="17"/>
                </a:lnTo>
                <a:lnTo>
                  <a:pt x="53" y="0"/>
                </a:lnTo>
                <a:lnTo>
                  <a:pt x="127" y="232"/>
                </a:lnTo>
                <a:lnTo>
                  <a:pt x="163" y="281"/>
                </a:lnTo>
                <a:lnTo>
                  <a:pt x="163" y="314"/>
                </a:lnTo>
                <a:lnTo>
                  <a:pt x="127" y="340"/>
                </a:lnTo>
                <a:lnTo>
                  <a:pt x="6" y="371"/>
                </a:lnTo>
                <a:lnTo>
                  <a:pt x="0" y="173"/>
                </a:lnTo>
                <a:lnTo>
                  <a:pt x="0" y="173"/>
                </a:lnTo>
                <a:close/>
              </a:path>
            </a:pathLst>
          </a:custGeom>
          <a:solidFill>
            <a:srgbClr val="F69882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8" name="Freeform 1171"/>
          <p:cNvSpPr>
            <a:spLocks/>
          </p:cNvSpPr>
          <p:nvPr/>
        </p:nvSpPr>
        <p:spPr bwMode="auto">
          <a:xfrm>
            <a:off x="7049463" y="2674117"/>
            <a:ext cx="409532" cy="628650"/>
          </a:xfrm>
          <a:custGeom>
            <a:avLst/>
            <a:gdLst>
              <a:gd name="T0" fmla="*/ 0 w 399"/>
              <a:gd name="T1" fmla="*/ 329 h 610"/>
              <a:gd name="T2" fmla="*/ 23 w 399"/>
              <a:gd name="T3" fmla="*/ 331 h 610"/>
              <a:gd name="T4" fmla="*/ 25 w 399"/>
              <a:gd name="T5" fmla="*/ 291 h 610"/>
              <a:gd name="T6" fmla="*/ 53 w 399"/>
              <a:gd name="T7" fmla="*/ 236 h 610"/>
              <a:gd name="T8" fmla="*/ 40 w 399"/>
              <a:gd name="T9" fmla="*/ 196 h 610"/>
              <a:gd name="T10" fmla="*/ 97 w 399"/>
              <a:gd name="T11" fmla="*/ 4 h 610"/>
              <a:gd name="T12" fmla="*/ 110 w 399"/>
              <a:gd name="T13" fmla="*/ 4 h 610"/>
              <a:gd name="T14" fmla="*/ 114 w 399"/>
              <a:gd name="T15" fmla="*/ 29 h 610"/>
              <a:gd name="T16" fmla="*/ 171 w 399"/>
              <a:gd name="T17" fmla="*/ 8 h 610"/>
              <a:gd name="T18" fmla="*/ 173 w 399"/>
              <a:gd name="T19" fmla="*/ 0 h 610"/>
              <a:gd name="T20" fmla="*/ 219 w 399"/>
              <a:gd name="T21" fmla="*/ 10 h 610"/>
              <a:gd name="T22" fmla="*/ 293 w 399"/>
              <a:gd name="T23" fmla="*/ 198 h 610"/>
              <a:gd name="T24" fmla="*/ 327 w 399"/>
              <a:gd name="T25" fmla="*/ 200 h 610"/>
              <a:gd name="T26" fmla="*/ 390 w 399"/>
              <a:gd name="T27" fmla="*/ 270 h 610"/>
              <a:gd name="T28" fmla="*/ 380 w 399"/>
              <a:gd name="T29" fmla="*/ 283 h 610"/>
              <a:gd name="T30" fmla="*/ 399 w 399"/>
              <a:gd name="T31" fmla="*/ 283 h 610"/>
              <a:gd name="T32" fmla="*/ 386 w 399"/>
              <a:gd name="T33" fmla="*/ 318 h 610"/>
              <a:gd name="T34" fmla="*/ 356 w 399"/>
              <a:gd name="T35" fmla="*/ 340 h 610"/>
              <a:gd name="T36" fmla="*/ 322 w 399"/>
              <a:gd name="T37" fmla="*/ 357 h 610"/>
              <a:gd name="T38" fmla="*/ 318 w 399"/>
              <a:gd name="T39" fmla="*/ 380 h 610"/>
              <a:gd name="T40" fmla="*/ 299 w 399"/>
              <a:gd name="T41" fmla="*/ 359 h 610"/>
              <a:gd name="T42" fmla="*/ 268 w 399"/>
              <a:gd name="T43" fmla="*/ 384 h 610"/>
              <a:gd name="T44" fmla="*/ 253 w 399"/>
              <a:gd name="T45" fmla="*/ 384 h 610"/>
              <a:gd name="T46" fmla="*/ 240 w 399"/>
              <a:gd name="T47" fmla="*/ 369 h 610"/>
              <a:gd name="T48" fmla="*/ 232 w 399"/>
              <a:gd name="T49" fmla="*/ 443 h 610"/>
              <a:gd name="T50" fmla="*/ 204 w 399"/>
              <a:gd name="T51" fmla="*/ 454 h 610"/>
              <a:gd name="T52" fmla="*/ 190 w 399"/>
              <a:gd name="T53" fmla="*/ 483 h 610"/>
              <a:gd name="T54" fmla="*/ 173 w 399"/>
              <a:gd name="T55" fmla="*/ 483 h 610"/>
              <a:gd name="T56" fmla="*/ 133 w 399"/>
              <a:gd name="T57" fmla="*/ 527 h 610"/>
              <a:gd name="T58" fmla="*/ 131 w 399"/>
              <a:gd name="T59" fmla="*/ 561 h 610"/>
              <a:gd name="T60" fmla="*/ 122 w 399"/>
              <a:gd name="T61" fmla="*/ 574 h 610"/>
              <a:gd name="T62" fmla="*/ 110 w 399"/>
              <a:gd name="T63" fmla="*/ 610 h 610"/>
              <a:gd name="T64" fmla="*/ 74 w 399"/>
              <a:gd name="T65" fmla="*/ 561 h 610"/>
              <a:gd name="T66" fmla="*/ 0 w 399"/>
              <a:gd name="T67" fmla="*/ 329 h 610"/>
              <a:gd name="T68" fmla="*/ 0 w 399"/>
              <a:gd name="T69" fmla="*/ 329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99" h="610">
                <a:moveTo>
                  <a:pt x="0" y="329"/>
                </a:moveTo>
                <a:lnTo>
                  <a:pt x="23" y="331"/>
                </a:lnTo>
                <a:lnTo>
                  <a:pt x="25" y="291"/>
                </a:lnTo>
                <a:lnTo>
                  <a:pt x="53" y="236"/>
                </a:lnTo>
                <a:lnTo>
                  <a:pt x="40" y="196"/>
                </a:lnTo>
                <a:lnTo>
                  <a:pt x="97" y="4"/>
                </a:lnTo>
                <a:lnTo>
                  <a:pt x="110" y="4"/>
                </a:lnTo>
                <a:lnTo>
                  <a:pt x="114" y="29"/>
                </a:lnTo>
                <a:lnTo>
                  <a:pt x="171" y="8"/>
                </a:lnTo>
                <a:lnTo>
                  <a:pt x="173" y="0"/>
                </a:lnTo>
                <a:lnTo>
                  <a:pt x="219" y="10"/>
                </a:lnTo>
                <a:lnTo>
                  <a:pt x="293" y="198"/>
                </a:lnTo>
                <a:lnTo>
                  <a:pt x="327" y="200"/>
                </a:lnTo>
                <a:lnTo>
                  <a:pt x="390" y="270"/>
                </a:lnTo>
                <a:lnTo>
                  <a:pt x="380" y="283"/>
                </a:lnTo>
                <a:lnTo>
                  <a:pt x="399" y="283"/>
                </a:lnTo>
                <a:lnTo>
                  <a:pt x="386" y="318"/>
                </a:lnTo>
                <a:lnTo>
                  <a:pt x="356" y="340"/>
                </a:lnTo>
                <a:lnTo>
                  <a:pt x="322" y="357"/>
                </a:lnTo>
                <a:lnTo>
                  <a:pt x="318" y="380"/>
                </a:lnTo>
                <a:lnTo>
                  <a:pt x="299" y="359"/>
                </a:lnTo>
                <a:lnTo>
                  <a:pt x="268" y="384"/>
                </a:lnTo>
                <a:lnTo>
                  <a:pt x="253" y="384"/>
                </a:lnTo>
                <a:lnTo>
                  <a:pt x="240" y="369"/>
                </a:lnTo>
                <a:lnTo>
                  <a:pt x="232" y="443"/>
                </a:lnTo>
                <a:lnTo>
                  <a:pt x="204" y="454"/>
                </a:lnTo>
                <a:lnTo>
                  <a:pt x="190" y="483"/>
                </a:lnTo>
                <a:lnTo>
                  <a:pt x="173" y="483"/>
                </a:lnTo>
                <a:lnTo>
                  <a:pt x="133" y="527"/>
                </a:lnTo>
                <a:lnTo>
                  <a:pt x="131" y="561"/>
                </a:lnTo>
                <a:lnTo>
                  <a:pt x="122" y="574"/>
                </a:lnTo>
                <a:lnTo>
                  <a:pt x="110" y="610"/>
                </a:lnTo>
                <a:lnTo>
                  <a:pt x="74" y="561"/>
                </a:lnTo>
                <a:lnTo>
                  <a:pt x="0" y="329"/>
                </a:lnTo>
                <a:lnTo>
                  <a:pt x="0" y="329"/>
                </a:lnTo>
                <a:close/>
              </a:path>
            </a:pathLst>
          </a:custGeom>
          <a:solidFill>
            <a:srgbClr val="AED0EE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9" name="Freeform 58"/>
          <p:cNvSpPr>
            <a:spLocks/>
          </p:cNvSpPr>
          <p:nvPr/>
        </p:nvSpPr>
        <p:spPr bwMode="auto">
          <a:xfrm>
            <a:off x="6757393" y="3855217"/>
            <a:ext cx="114288" cy="192087"/>
          </a:xfrm>
          <a:custGeom>
            <a:avLst/>
            <a:gdLst>
              <a:gd name="T0" fmla="*/ 0 w 64"/>
              <a:gd name="T1" fmla="*/ 2147483646 h 107"/>
              <a:gd name="T2" fmla="*/ 2147483646 w 64"/>
              <a:gd name="T3" fmla="*/ 2147483646 h 107"/>
              <a:gd name="T4" fmla="*/ 2147483646 w 64"/>
              <a:gd name="T5" fmla="*/ 2147483646 h 107"/>
              <a:gd name="T6" fmla="*/ 2147483646 w 64"/>
              <a:gd name="T7" fmla="*/ 2147483646 h 107"/>
              <a:gd name="T8" fmla="*/ 2147483646 w 64"/>
              <a:gd name="T9" fmla="*/ 0 h 107"/>
              <a:gd name="T10" fmla="*/ 2147483646 w 64"/>
              <a:gd name="T11" fmla="*/ 0 h 107"/>
              <a:gd name="T12" fmla="*/ 2147483646 w 64"/>
              <a:gd name="T13" fmla="*/ 2147483646 h 107"/>
              <a:gd name="T14" fmla="*/ 2147483646 w 64"/>
              <a:gd name="T15" fmla="*/ 2147483646 h 107"/>
              <a:gd name="T16" fmla="*/ 2147483646 w 64"/>
              <a:gd name="T17" fmla="*/ 2147483646 h 107"/>
              <a:gd name="T18" fmla="*/ 2147483646 w 64"/>
              <a:gd name="T19" fmla="*/ 2147483646 h 107"/>
              <a:gd name="T20" fmla="*/ 2147483646 w 64"/>
              <a:gd name="T21" fmla="*/ 2147483646 h 107"/>
              <a:gd name="T22" fmla="*/ 2147483646 w 64"/>
              <a:gd name="T23" fmla="*/ 2147483646 h 107"/>
              <a:gd name="T24" fmla="*/ 2147483646 w 64"/>
              <a:gd name="T25" fmla="*/ 2147483646 h 107"/>
              <a:gd name="T26" fmla="*/ 2147483646 w 64"/>
              <a:gd name="T27" fmla="*/ 2147483646 h 107"/>
              <a:gd name="T28" fmla="*/ 2147483646 w 64"/>
              <a:gd name="T29" fmla="*/ 2147483646 h 107"/>
              <a:gd name="T30" fmla="*/ 2147483646 w 64"/>
              <a:gd name="T31" fmla="*/ 2147483646 h 107"/>
              <a:gd name="T32" fmla="*/ 2147483646 w 64"/>
              <a:gd name="T33" fmla="*/ 2147483646 h 107"/>
              <a:gd name="T34" fmla="*/ 2147483646 w 64"/>
              <a:gd name="T35" fmla="*/ 2147483646 h 107"/>
              <a:gd name="T36" fmla="*/ 2147483646 w 64"/>
              <a:gd name="T37" fmla="*/ 2147483646 h 107"/>
              <a:gd name="T38" fmla="*/ 2147483646 w 64"/>
              <a:gd name="T39" fmla="*/ 2147483646 h 107"/>
              <a:gd name="T40" fmla="*/ 2147483646 w 64"/>
              <a:gd name="T41" fmla="*/ 2147483646 h 107"/>
              <a:gd name="T42" fmla="*/ 2147483646 w 64"/>
              <a:gd name="T43" fmla="*/ 2147483646 h 107"/>
              <a:gd name="T44" fmla="*/ 2147483646 w 64"/>
              <a:gd name="T45" fmla="*/ 2147483646 h 107"/>
              <a:gd name="T46" fmla="*/ 2147483646 w 64"/>
              <a:gd name="T47" fmla="*/ 2147483646 h 107"/>
              <a:gd name="T48" fmla="*/ 2147483646 w 64"/>
              <a:gd name="T49" fmla="*/ 2147483646 h 107"/>
              <a:gd name="T50" fmla="*/ 2147483646 w 64"/>
              <a:gd name="T51" fmla="*/ 2147483646 h 107"/>
              <a:gd name="T52" fmla="*/ 2147483646 w 64"/>
              <a:gd name="T53" fmla="*/ 2147483646 h 107"/>
              <a:gd name="T54" fmla="*/ 2147483646 w 64"/>
              <a:gd name="T55" fmla="*/ 2147483646 h 107"/>
              <a:gd name="T56" fmla="*/ 2147483646 w 64"/>
              <a:gd name="T57" fmla="*/ 2147483646 h 107"/>
              <a:gd name="T58" fmla="*/ 2147483646 w 64"/>
              <a:gd name="T59" fmla="*/ 2147483646 h 107"/>
              <a:gd name="T60" fmla="*/ 2147483646 w 64"/>
              <a:gd name="T61" fmla="*/ 2147483646 h 107"/>
              <a:gd name="T62" fmla="*/ 2147483646 w 64"/>
              <a:gd name="T63" fmla="*/ 2147483646 h 107"/>
              <a:gd name="T64" fmla="*/ 2147483646 w 64"/>
              <a:gd name="T65" fmla="*/ 2147483646 h 107"/>
              <a:gd name="T66" fmla="*/ 2147483646 w 64"/>
              <a:gd name="T67" fmla="*/ 2147483646 h 107"/>
              <a:gd name="T68" fmla="*/ 2147483646 w 64"/>
              <a:gd name="T69" fmla="*/ 2147483646 h 107"/>
              <a:gd name="T70" fmla="*/ 2147483646 w 64"/>
              <a:gd name="T71" fmla="*/ 2147483646 h 107"/>
              <a:gd name="T72" fmla="*/ 0 w 64"/>
              <a:gd name="T73" fmla="*/ 2147483646 h 10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4" h="107">
                <a:moveTo>
                  <a:pt x="0" y="14"/>
                </a:moveTo>
                <a:lnTo>
                  <a:pt x="1" y="9"/>
                </a:lnTo>
                <a:lnTo>
                  <a:pt x="4" y="4"/>
                </a:lnTo>
                <a:lnTo>
                  <a:pt x="9" y="2"/>
                </a:lnTo>
                <a:lnTo>
                  <a:pt x="12" y="0"/>
                </a:lnTo>
                <a:lnTo>
                  <a:pt x="16" y="0"/>
                </a:lnTo>
                <a:lnTo>
                  <a:pt x="19" y="3"/>
                </a:lnTo>
                <a:lnTo>
                  <a:pt x="16" y="4"/>
                </a:lnTo>
                <a:lnTo>
                  <a:pt x="16" y="9"/>
                </a:lnTo>
                <a:lnTo>
                  <a:pt x="14" y="14"/>
                </a:lnTo>
                <a:lnTo>
                  <a:pt x="11" y="18"/>
                </a:lnTo>
                <a:lnTo>
                  <a:pt x="15" y="23"/>
                </a:lnTo>
                <a:lnTo>
                  <a:pt x="15" y="27"/>
                </a:lnTo>
                <a:lnTo>
                  <a:pt x="17" y="32"/>
                </a:lnTo>
                <a:lnTo>
                  <a:pt x="21" y="37"/>
                </a:lnTo>
                <a:lnTo>
                  <a:pt x="26" y="41"/>
                </a:lnTo>
                <a:lnTo>
                  <a:pt x="30" y="44"/>
                </a:lnTo>
                <a:lnTo>
                  <a:pt x="30" y="51"/>
                </a:lnTo>
                <a:lnTo>
                  <a:pt x="33" y="58"/>
                </a:lnTo>
                <a:lnTo>
                  <a:pt x="39" y="62"/>
                </a:lnTo>
                <a:lnTo>
                  <a:pt x="40" y="67"/>
                </a:lnTo>
                <a:lnTo>
                  <a:pt x="49" y="75"/>
                </a:lnTo>
                <a:lnTo>
                  <a:pt x="55" y="73"/>
                </a:lnTo>
                <a:lnTo>
                  <a:pt x="56" y="76"/>
                </a:lnTo>
                <a:lnTo>
                  <a:pt x="55" y="81"/>
                </a:lnTo>
                <a:lnTo>
                  <a:pt x="55" y="86"/>
                </a:lnTo>
                <a:lnTo>
                  <a:pt x="56" y="86"/>
                </a:lnTo>
                <a:lnTo>
                  <a:pt x="53" y="91"/>
                </a:lnTo>
                <a:lnTo>
                  <a:pt x="55" y="90"/>
                </a:lnTo>
                <a:lnTo>
                  <a:pt x="60" y="88"/>
                </a:lnTo>
                <a:lnTo>
                  <a:pt x="64" y="99"/>
                </a:lnTo>
                <a:lnTo>
                  <a:pt x="63" y="99"/>
                </a:lnTo>
                <a:lnTo>
                  <a:pt x="60" y="100"/>
                </a:lnTo>
                <a:lnTo>
                  <a:pt x="26" y="107"/>
                </a:lnTo>
                <a:lnTo>
                  <a:pt x="24" y="102"/>
                </a:lnTo>
                <a:lnTo>
                  <a:pt x="15" y="68"/>
                </a:lnTo>
                <a:lnTo>
                  <a:pt x="0" y="14"/>
                </a:lnTo>
              </a:path>
            </a:pathLst>
          </a:custGeom>
          <a:solidFill>
            <a:srgbClr val="AED0EE"/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noAutofit/>
          </a:bodyPr>
          <a:lstStyle/>
          <a:p>
            <a:pPr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0" name="Freeform 8"/>
          <p:cNvSpPr>
            <a:spLocks/>
          </p:cNvSpPr>
          <p:nvPr/>
        </p:nvSpPr>
        <p:spPr bwMode="auto">
          <a:xfrm>
            <a:off x="2782708" y="5330004"/>
            <a:ext cx="47620" cy="68263"/>
          </a:xfrm>
          <a:custGeom>
            <a:avLst/>
            <a:gdLst>
              <a:gd name="T0" fmla="*/ 0 w 44"/>
              <a:gd name="T1" fmla="*/ 64 h 64"/>
              <a:gd name="T2" fmla="*/ 0 w 44"/>
              <a:gd name="T3" fmla="*/ 45 h 64"/>
              <a:gd name="T4" fmla="*/ 25 w 44"/>
              <a:gd name="T5" fmla="*/ 0 h 64"/>
              <a:gd name="T6" fmla="*/ 44 w 44"/>
              <a:gd name="T7" fmla="*/ 13 h 64"/>
              <a:gd name="T8" fmla="*/ 23 w 44"/>
              <a:gd name="T9" fmla="*/ 64 h 64"/>
              <a:gd name="T10" fmla="*/ 0 w 44"/>
              <a:gd name="T11" fmla="*/ 64 h 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"/>
              <a:gd name="T19" fmla="*/ 0 h 64"/>
              <a:gd name="T20" fmla="*/ 44 w 44"/>
              <a:gd name="T21" fmla="*/ 64 h 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" h="64">
                <a:moveTo>
                  <a:pt x="0" y="64"/>
                </a:moveTo>
                <a:lnTo>
                  <a:pt x="0" y="45"/>
                </a:lnTo>
                <a:lnTo>
                  <a:pt x="25" y="0"/>
                </a:lnTo>
                <a:lnTo>
                  <a:pt x="44" y="13"/>
                </a:lnTo>
                <a:lnTo>
                  <a:pt x="23" y="64"/>
                </a:lnTo>
                <a:lnTo>
                  <a:pt x="0" y="64"/>
                </a:lnTo>
                <a:close/>
              </a:path>
            </a:pathLst>
          </a:custGeom>
          <a:solidFill>
            <a:srgbClr val="AED0EE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1" name="Freeform 9"/>
          <p:cNvSpPr>
            <a:spLocks/>
          </p:cNvSpPr>
          <p:nvPr/>
        </p:nvSpPr>
        <p:spPr bwMode="auto">
          <a:xfrm>
            <a:off x="2850964" y="5269679"/>
            <a:ext cx="88891" cy="87313"/>
          </a:xfrm>
          <a:custGeom>
            <a:avLst/>
            <a:gdLst>
              <a:gd name="T0" fmla="*/ 18 w 83"/>
              <a:gd name="T1" fmla="*/ 9 h 81"/>
              <a:gd name="T2" fmla="*/ 0 w 83"/>
              <a:gd name="T3" fmla="*/ 48 h 81"/>
              <a:gd name="T4" fmla="*/ 32 w 83"/>
              <a:gd name="T5" fmla="*/ 74 h 81"/>
              <a:gd name="T6" fmla="*/ 69 w 83"/>
              <a:gd name="T7" fmla="*/ 81 h 81"/>
              <a:gd name="T8" fmla="*/ 83 w 83"/>
              <a:gd name="T9" fmla="*/ 49 h 81"/>
              <a:gd name="T10" fmla="*/ 74 w 83"/>
              <a:gd name="T11" fmla="*/ 0 h 81"/>
              <a:gd name="T12" fmla="*/ 18 w 83"/>
              <a:gd name="T13" fmla="*/ 9 h 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3"/>
              <a:gd name="T22" fmla="*/ 0 h 81"/>
              <a:gd name="T23" fmla="*/ 83 w 83"/>
              <a:gd name="T24" fmla="*/ 81 h 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3" h="81">
                <a:moveTo>
                  <a:pt x="18" y="9"/>
                </a:moveTo>
                <a:lnTo>
                  <a:pt x="0" y="48"/>
                </a:lnTo>
                <a:lnTo>
                  <a:pt x="32" y="74"/>
                </a:lnTo>
                <a:lnTo>
                  <a:pt x="69" y="81"/>
                </a:lnTo>
                <a:lnTo>
                  <a:pt x="83" y="49"/>
                </a:lnTo>
                <a:lnTo>
                  <a:pt x="74" y="0"/>
                </a:lnTo>
                <a:lnTo>
                  <a:pt x="18" y="9"/>
                </a:lnTo>
                <a:close/>
              </a:path>
            </a:pathLst>
          </a:custGeom>
          <a:solidFill>
            <a:srgbClr val="AED0EE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2" name="Freeform 10"/>
          <p:cNvSpPr>
            <a:spLocks/>
          </p:cNvSpPr>
          <p:nvPr/>
        </p:nvSpPr>
        <p:spPr bwMode="auto">
          <a:xfrm>
            <a:off x="2933505" y="5330004"/>
            <a:ext cx="131748" cy="98425"/>
          </a:xfrm>
          <a:custGeom>
            <a:avLst/>
            <a:gdLst>
              <a:gd name="T0" fmla="*/ 0 w 123"/>
              <a:gd name="T1" fmla="*/ 32 h 91"/>
              <a:gd name="T2" fmla="*/ 84 w 123"/>
              <a:gd name="T3" fmla="*/ 0 h 91"/>
              <a:gd name="T4" fmla="*/ 100 w 123"/>
              <a:gd name="T5" fmla="*/ 39 h 91"/>
              <a:gd name="T6" fmla="*/ 116 w 123"/>
              <a:gd name="T7" fmla="*/ 48 h 91"/>
              <a:gd name="T8" fmla="*/ 123 w 123"/>
              <a:gd name="T9" fmla="*/ 80 h 91"/>
              <a:gd name="T10" fmla="*/ 81 w 123"/>
              <a:gd name="T11" fmla="*/ 85 h 91"/>
              <a:gd name="T12" fmla="*/ 51 w 123"/>
              <a:gd name="T13" fmla="*/ 91 h 91"/>
              <a:gd name="T14" fmla="*/ 0 w 123"/>
              <a:gd name="T15" fmla="*/ 32 h 9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3"/>
              <a:gd name="T25" fmla="*/ 0 h 91"/>
              <a:gd name="T26" fmla="*/ 123 w 123"/>
              <a:gd name="T27" fmla="*/ 91 h 9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3" h="91">
                <a:moveTo>
                  <a:pt x="0" y="32"/>
                </a:moveTo>
                <a:lnTo>
                  <a:pt x="84" y="0"/>
                </a:lnTo>
                <a:lnTo>
                  <a:pt x="100" y="39"/>
                </a:lnTo>
                <a:lnTo>
                  <a:pt x="116" y="48"/>
                </a:lnTo>
                <a:lnTo>
                  <a:pt x="123" y="80"/>
                </a:lnTo>
                <a:lnTo>
                  <a:pt x="81" y="85"/>
                </a:lnTo>
                <a:lnTo>
                  <a:pt x="51" y="91"/>
                </a:lnTo>
                <a:lnTo>
                  <a:pt x="0" y="32"/>
                </a:lnTo>
                <a:close/>
              </a:path>
            </a:pathLst>
          </a:custGeom>
          <a:solidFill>
            <a:srgbClr val="AED0EE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3" name="Freeform 11"/>
          <p:cNvSpPr>
            <a:spLocks/>
          </p:cNvSpPr>
          <p:nvPr/>
        </p:nvSpPr>
        <p:spPr bwMode="auto">
          <a:xfrm>
            <a:off x="3070016" y="5404617"/>
            <a:ext cx="104764" cy="52387"/>
          </a:xfrm>
          <a:custGeom>
            <a:avLst/>
            <a:gdLst>
              <a:gd name="T0" fmla="*/ 15 w 98"/>
              <a:gd name="T1" fmla="*/ 2 h 48"/>
              <a:gd name="T2" fmla="*/ 0 w 98"/>
              <a:gd name="T3" fmla="*/ 45 h 48"/>
              <a:gd name="T4" fmla="*/ 26 w 98"/>
              <a:gd name="T5" fmla="*/ 48 h 48"/>
              <a:gd name="T6" fmla="*/ 42 w 98"/>
              <a:gd name="T7" fmla="*/ 38 h 48"/>
              <a:gd name="T8" fmla="*/ 72 w 98"/>
              <a:gd name="T9" fmla="*/ 39 h 48"/>
              <a:gd name="T10" fmla="*/ 98 w 98"/>
              <a:gd name="T11" fmla="*/ 20 h 48"/>
              <a:gd name="T12" fmla="*/ 81 w 98"/>
              <a:gd name="T13" fmla="*/ 13 h 48"/>
              <a:gd name="T14" fmla="*/ 68 w 98"/>
              <a:gd name="T15" fmla="*/ 0 h 48"/>
              <a:gd name="T16" fmla="*/ 15 w 98"/>
              <a:gd name="T17" fmla="*/ 2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8"/>
              <a:gd name="T28" fmla="*/ 0 h 48"/>
              <a:gd name="T29" fmla="*/ 98 w 98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8" h="48">
                <a:moveTo>
                  <a:pt x="15" y="2"/>
                </a:moveTo>
                <a:lnTo>
                  <a:pt x="0" y="45"/>
                </a:lnTo>
                <a:lnTo>
                  <a:pt x="26" y="48"/>
                </a:lnTo>
                <a:lnTo>
                  <a:pt x="42" y="38"/>
                </a:lnTo>
                <a:lnTo>
                  <a:pt x="72" y="39"/>
                </a:lnTo>
                <a:lnTo>
                  <a:pt x="98" y="20"/>
                </a:lnTo>
                <a:lnTo>
                  <a:pt x="81" y="13"/>
                </a:lnTo>
                <a:lnTo>
                  <a:pt x="68" y="0"/>
                </a:lnTo>
                <a:lnTo>
                  <a:pt x="15" y="2"/>
                </a:lnTo>
                <a:close/>
              </a:path>
            </a:pathLst>
          </a:custGeom>
          <a:solidFill>
            <a:srgbClr val="AED0EE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4" name="Freeform 12"/>
          <p:cNvSpPr>
            <a:spLocks/>
          </p:cNvSpPr>
          <p:nvPr/>
        </p:nvSpPr>
        <p:spPr bwMode="auto">
          <a:xfrm>
            <a:off x="3100175" y="5477642"/>
            <a:ext cx="42859" cy="38100"/>
          </a:xfrm>
          <a:custGeom>
            <a:avLst/>
            <a:gdLst>
              <a:gd name="T0" fmla="*/ 35 w 40"/>
              <a:gd name="T1" fmla="*/ 0 h 35"/>
              <a:gd name="T2" fmla="*/ 0 w 40"/>
              <a:gd name="T3" fmla="*/ 3 h 35"/>
              <a:gd name="T4" fmla="*/ 6 w 40"/>
              <a:gd name="T5" fmla="*/ 35 h 35"/>
              <a:gd name="T6" fmla="*/ 40 w 40"/>
              <a:gd name="T7" fmla="*/ 27 h 35"/>
              <a:gd name="T8" fmla="*/ 35 w 40"/>
              <a:gd name="T9" fmla="*/ 0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35"/>
              <a:gd name="T17" fmla="*/ 40 w 40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35">
                <a:moveTo>
                  <a:pt x="35" y="0"/>
                </a:moveTo>
                <a:lnTo>
                  <a:pt x="0" y="3"/>
                </a:lnTo>
                <a:lnTo>
                  <a:pt x="6" y="35"/>
                </a:lnTo>
                <a:lnTo>
                  <a:pt x="40" y="27"/>
                </a:lnTo>
                <a:lnTo>
                  <a:pt x="35" y="0"/>
                </a:lnTo>
                <a:close/>
              </a:path>
            </a:pathLst>
          </a:custGeom>
          <a:solidFill>
            <a:srgbClr val="AED0EE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" name="Freeform 13"/>
          <p:cNvSpPr>
            <a:spLocks/>
          </p:cNvSpPr>
          <p:nvPr/>
        </p:nvSpPr>
        <p:spPr bwMode="auto">
          <a:xfrm>
            <a:off x="3147795" y="5518917"/>
            <a:ext cx="28572" cy="36512"/>
          </a:xfrm>
          <a:custGeom>
            <a:avLst/>
            <a:gdLst>
              <a:gd name="T0" fmla="*/ 0 w 27"/>
              <a:gd name="T1" fmla="*/ 13 h 34"/>
              <a:gd name="T2" fmla="*/ 27 w 27"/>
              <a:gd name="T3" fmla="*/ 0 h 34"/>
              <a:gd name="T4" fmla="*/ 27 w 27"/>
              <a:gd name="T5" fmla="*/ 30 h 34"/>
              <a:gd name="T6" fmla="*/ 9 w 27"/>
              <a:gd name="T7" fmla="*/ 34 h 34"/>
              <a:gd name="T8" fmla="*/ 0 w 27"/>
              <a:gd name="T9" fmla="*/ 13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34"/>
              <a:gd name="T17" fmla="*/ 27 w 27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34">
                <a:moveTo>
                  <a:pt x="0" y="13"/>
                </a:moveTo>
                <a:lnTo>
                  <a:pt x="27" y="0"/>
                </a:lnTo>
                <a:lnTo>
                  <a:pt x="27" y="30"/>
                </a:lnTo>
                <a:lnTo>
                  <a:pt x="9" y="34"/>
                </a:lnTo>
                <a:lnTo>
                  <a:pt x="0" y="13"/>
                </a:lnTo>
                <a:close/>
              </a:path>
            </a:pathLst>
          </a:custGeom>
          <a:solidFill>
            <a:srgbClr val="AED0EE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6" name="Freeform 14"/>
          <p:cNvSpPr>
            <a:spLocks/>
          </p:cNvSpPr>
          <p:nvPr/>
        </p:nvSpPr>
        <p:spPr bwMode="auto">
          <a:xfrm>
            <a:off x="3220812" y="5536379"/>
            <a:ext cx="177781" cy="212725"/>
          </a:xfrm>
          <a:custGeom>
            <a:avLst/>
            <a:gdLst>
              <a:gd name="T0" fmla="*/ 28 w 167"/>
              <a:gd name="T1" fmla="*/ 0 h 197"/>
              <a:gd name="T2" fmla="*/ 0 w 167"/>
              <a:gd name="T3" fmla="*/ 75 h 197"/>
              <a:gd name="T4" fmla="*/ 20 w 167"/>
              <a:gd name="T5" fmla="*/ 112 h 197"/>
              <a:gd name="T6" fmla="*/ 20 w 167"/>
              <a:gd name="T7" fmla="*/ 179 h 197"/>
              <a:gd name="T8" fmla="*/ 60 w 167"/>
              <a:gd name="T9" fmla="*/ 197 h 197"/>
              <a:gd name="T10" fmla="*/ 78 w 167"/>
              <a:gd name="T11" fmla="*/ 158 h 197"/>
              <a:gd name="T12" fmla="*/ 129 w 167"/>
              <a:gd name="T13" fmla="*/ 149 h 197"/>
              <a:gd name="T14" fmla="*/ 167 w 167"/>
              <a:gd name="T15" fmla="*/ 106 h 197"/>
              <a:gd name="T16" fmla="*/ 127 w 167"/>
              <a:gd name="T17" fmla="*/ 39 h 197"/>
              <a:gd name="T18" fmla="*/ 28 w 167"/>
              <a:gd name="T19" fmla="*/ 0 h 19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7"/>
              <a:gd name="T31" fmla="*/ 0 h 197"/>
              <a:gd name="T32" fmla="*/ 167 w 167"/>
              <a:gd name="T33" fmla="*/ 197 h 19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7" h="197">
                <a:moveTo>
                  <a:pt x="28" y="0"/>
                </a:moveTo>
                <a:lnTo>
                  <a:pt x="0" y="75"/>
                </a:lnTo>
                <a:lnTo>
                  <a:pt x="20" y="112"/>
                </a:lnTo>
                <a:lnTo>
                  <a:pt x="20" y="179"/>
                </a:lnTo>
                <a:lnTo>
                  <a:pt x="60" y="197"/>
                </a:lnTo>
                <a:lnTo>
                  <a:pt x="78" y="158"/>
                </a:lnTo>
                <a:lnTo>
                  <a:pt x="129" y="149"/>
                </a:lnTo>
                <a:lnTo>
                  <a:pt x="167" y="106"/>
                </a:lnTo>
                <a:lnTo>
                  <a:pt x="127" y="39"/>
                </a:lnTo>
                <a:lnTo>
                  <a:pt x="28" y="0"/>
                </a:lnTo>
                <a:close/>
              </a:path>
            </a:pathLst>
          </a:custGeom>
          <a:solidFill>
            <a:srgbClr val="AED0EE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7" name="Freeform 15"/>
          <p:cNvSpPr>
            <a:spLocks/>
          </p:cNvSpPr>
          <p:nvPr/>
        </p:nvSpPr>
        <p:spPr bwMode="auto">
          <a:xfrm>
            <a:off x="3157319" y="5436367"/>
            <a:ext cx="98415" cy="84137"/>
          </a:xfrm>
          <a:custGeom>
            <a:avLst/>
            <a:gdLst>
              <a:gd name="T0" fmla="*/ 19 w 92"/>
              <a:gd name="T1" fmla="*/ 0 h 77"/>
              <a:gd name="T2" fmla="*/ 0 w 92"/>
              <a:gd name="T3" fmla="*/ 23 h 77"/>
              <a:gd name="T4" fmla="*/ 8 w 92"/>
              <a:gd name="T5" fmla="*/ 41 h 77"/>
              <a:gd name="T6" fmla="*/ 25 w 92"/>
              <a:gd name="T7" fmla="*/ 47 h 77"/>
              <a:gd name="T8" fmla="*/ 43 w 92"/>
              <a:gd name="T9" fmla="*/ 77 h 77"/>
              <a:gd name="T10" fmla="*/ 91 w 92"/>
              <a:gd name="T11" fmla="*/ 65 h 77"/>
              <a:gd name="T12" fmla="*/ 92 w 92"/>
              <a:gd name="T13" fmla="*/ 33 h 77"/>
              <a:gd name="T14" fmla="*/ 57 w 92"/>
              <a:gd name="T15" fmla="*/ 6 h 77"/>
              <a:gd name="T16" fmla="*/ 19 w 92"/>
              <a:gd name="T17" fmla="*/ 0 h 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2"/>
              <a:gd name="T28" fmla="*/ 0 h 77"/>
              <a:gd name="T29" fmla="*/ 92 w 92"/>
              <a:gd name="T30" fmla="*/ 77 h 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2" h="77">
                <a:moveTo>
                  <a:pt x="19" y="0"/>
                </a:moveTo>
                <a:lnTo>
                  <a:pt x="0" y="23"/>
                </a:lnTo>
                <a:lnTo>
                  <a:pt x="8" y="41"/>
                </a:lnTo>
                <a:lnTo>
                  <a:pt x="25" y="47"/>
                </a:lnTo>
                <a:lnTo>
                  <a:pt x="43" y="77"/>
                </a:lnTo>
                <a:lnTo>
                  <a:pt x="91" y="65"/>
                </a:lnTo>
                <a:lnTo>
                  <a:pt x="92" y="33"/>
                </a:lnTo>
                <a:lnTo>
                  <a:pt x="57" y="6"/>
                </a:lnTo>
                <a:lnTo>
                  <a:pt x="19" y="0"/>
                </a:lnTo>
                <a:close/>
              </a:path>
            </a:pathLst>
          </a:custGeom>
          <a:solidFill>
            <a:srgbClr val="AED0EE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06F799-E1C9-DF42-AE13-F386DF5F2E0C}"/>
              </a:ext>
            </a:extLst>
          </p:cNvPr>
          <p:cNvGrpSpPr/>
          <p:nvPr/>
        </p:nvGrpSpPr>
        <p:grpSpPr>
          <a:xfrm>
            <a:off x="1881270" y="2615379"/>
            <a:ext cx="5589443" cy="3181350"/>
            <a:chOff x="1881270" y="2615379"/>
            <a:chExt cx="5589443" cy="3181350"/>
          </a:xfrm>
        </p:grpSpPr>
        <p:sp>
          <p:nvSpPr>
            <p:cNvPr id="154" name="TextBox 143"/>
            <p:cNvSpPr txBox="1">
              <a:spLocks noChangeArrowheads="1"/>
            </p:cNvSpPr>
            <p:nvPr/>
          </p:nvSpPr>
          <p:spPr bwMode="auto">
            <a:xfrm>
              <a:off x="7123051" y="3129729"/>
              <a:ext cx="34766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NH</a:t>
              </a:r>
            </a:p>
          </p:txBody>
        </p:sp>
        <p:sp>
          <p:nvSpPr>
            <p:cNvPr id="155" name="TextBox 142"/>
            <p:cNvSpPr txBox="1">
              <a:spLocks noChangeArrowheads="1"/>
            </p:cNvSpPr>
            <p:nvPr/>
          </p:nvSpPr>
          <p:spPr bwMode="auto">
            <a:xfrm>
              <a:off x="6711888" y="2883666"/>
              <a:ext cx="31908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charset="0"/>
                  <a:ea typeface="ＭＳ Ｐゴシック" charset="-128"/>
                  <a:cs typeface="MS PGothic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VT</a:t>
              </a:r>
            </a:p>
          </p:txBody>
        </p:sp>
        <p:sp>
          <p:nvSpPr>
            <p:cNvPr id="218" name="TextBox 102"/>
            <p:cNvSpPr txBox="1">
              <a:spLocks noChangeArrowheads="1"/>
            </p:cNvSpPr>
            <p:nvPr/>
          </p:nvSpPr>
          <p:spPr bwMode="auto">
            <a:xfrm>
              <a:off x="5854201" y="3842517"/>
              <a:ext cx="344451" cy="2159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OH</a:t>
              </a:r>
            </a:p>
          </p:txBody>
        </p:sp>
        <p:sp>
          <p:nvSpPr>
            <p:cNvPr id="219" name="TextBox 103"/>
            <p:cNvSpPr txBox="1">
              <a:spLocks noChangeArrowheads="1"/>
            </p:cNvSpPr>
            <p:nvPr/>
          </p:nvSpPr>
          <p:spPr bwMode="auto">
            <a:xfrm>
              <a:off x="6074573" y="4033605"/>
              <a:ext cx="36420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WV</a:t>
              </a:r>
            </a:p>
          </p:txBody>
        </p:sp>
        <p:sp>
          <p:nvSpPr>
            <p:cNvPr id="220" name="TextBox 104"/>
            <p:cNvSpPr txBox="1">
              <a:spLocks noChangeArrowheads="1"/>
            </p:cNvSpPr>
            <p:nvPr/>
          </p:nvSpPr>
          <p:spPr bwMode="auto">
            <a:xfrm>
              <a:off x="6361588" y="4112848"/>
              <a:ext cx="32573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VA</a:t>
              </a:r>
            </a:p>
          </p:txBody>
        </p:sp>
        <p:sp>
          <p:nvSpPr>
            <p:cNvPr id="221" name="TextBox 105"/>
            <p:cNvSpPr txBox="1">
              <a:spLocks noChangeArrowheads="1"/>
            </p:cNvSpPr>
            <p:nvPr/>
          </p:nvSpPr>
          <p:spPr bwMode="auto">
            <a:xfrm>
              <a:off x="6362326" y="3621289"/>
              <a:ext cx="32573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PA</a:t>
              </a:r>
            </a:p>
          </p:txBody>
        </p:sp>
        <p:sp>
          <p:nvSpPr>
            <p:cNvPr id="222" name="TextBox 106"/>
            <p:cNvSpPr txBox="1">
              <a:spLocks noChangeArrowheads="1"/>
            </p:cNvSpPr>
            <p:nvPr/>
          </p:nvSpPr>
          <p:spPr bwMode="auto">
            <a:xfrm>
              <a:off x="6580095" y="3322130"/>
              <a:ext cx="326991" cy="2159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NY</a:t>
              </a:r>
            </a:p>
          </p:txBody>
        </p:sp>
        <p:sp>
          <p:nvSpPr>
            <p:cNvPr id="223" name="TextBox 107"/>
            <p:cNvSpPr txBox="1">
              <a:spLocks noChangeArrowheads="1"/>
            </p:cNvSpPr>
            <p:nvPr/>
          </p:nvSpPr>
          <p:spPr bwMode="auto">
            <a:xfrm>
              <a:off x="7055812" y="2807467"/>
              <a:ext cx="346039" cy="2159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ME</a:t>
              </a:r>
            </a:p>
          </p:txBody>
        </p:sp>
        <p:sp>
          <p:nvSpPr>
            <p:cNvPr id="224" name="TextBox 108"/>
            <p:cNvSpPr txBox="1">
              <a:spLocks noChangeArrowheads="1"/>
            </p:cNvSpPr>
            <p:nvPr/>
          </p:nvSpPr>
          <p:spPr bwMode="auto">
            <a:xfrm>
              <a:off x="6371672" y="4412720"/>
              <a:ext cx="336515" cy="2159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NC</a:t>
              </a:r>
            </a:p>
          </p:txBody>
        </p:sp>
        <p:sp>
          <p:nvSpPr>
            <p:cNvPr id="225" name="TextBox 109"/>
            <p:cNvSpPr txBox="1">
              <a:spLocks noChangeArrowheads="1"/>
            </p:cNvSpPr>
            <p:nvPr/>
          </p:nvSpPr>
          <p:spPr bwMode="auto">
            <a:xfrm>
              <a:off x="6208456" y="4668473"/>
              <a:ext cx="32643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SC</a:t>
              </a:r>
            </a:p>
          </p:txBody>
        </p:sp>
        <p:sp>
          <p:nvSpPr>
            <p:cNvPr id="226" name="TextBox 110"/>
            <p:cNvSpPr txBox="1">
              <a:spLocks noChangeArrowheads="1"/>
            </p:cNvSpPr>
            <p:nvPr/>
          </p:nvSpPr>
          <p:spPr bwMode="auto">
            <a:xfrm>
              <a:off x="5916106" y="4883917"/>
              <a:ext cx="33855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GA</a:t>
              </a:r>
            </a:p>
          </p:txBody>
        </p:sp>
        <p:sp>
          <p:nvSpPr>
            <p:cNvPr id="227" name="TextBox 111"/>
            <p:cNvSpPr txBox="1">
              <a:spLocks noChangeArrowheads="1"/>
            </p:cNvSpPr>
            <p:nvPr/>
          </p:nvSpPr>
          <p:spPr bwMode="auto">
            <a:xfrm>
              <a:off x="5552607" y="4471167"/>
              <a:ext cx="326991" cy="21431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TN</a:t>
              </a:r>
            </a:p>
          </p:txBody>
        </p:sp>
        <p:sp>
          <p:nvSpPr>
            <p:cNvPr id="228" name="TextBox 112"/>
            <p:cNvSpPr txBox="1">
              <a:spLocks noChangeArrowheads="1"/>
            </p:cNvSpPr>
            <p:nvPr/>
          </p:nvSpPr>
          <p:spPr bwMode="auto">
            <a:xfrm>
              <a:off x="5687329" y="4207304"/>
              <a:ext cx="32573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KY</a:t>
              </a:r>
            </a:p>
          </p:txBody>
        </p:sp>
        <p:sp>
          <p:nvSpPr>
            <p:cNvPr id="229" name="TextBox 113"/>
            <p:cNvSpPr txBox="1">
              <a:spLocks noChangeArrowheads="1"/>
            </p:cNvSpPr>
            <p:nvPr/>
          </p:nvSpPr>
          <p:spPr bwMode="auto">
            <a:xfrm>
              <a:off x="5514703" y="3904429"/>
              <a:ext cx="303180" cy="2159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IN</a:t>
              </a:r>
            </a:p>
          </p:txBody>
        </p:sp>
        <p:sp>
          <p:nvSpPr>
            <p:cNvPr id="230" name="TextBox 114"/>
            <p:cNvSpPr txBox="1">
              <a:spLocks noChangeArrowheads="1"/>
            </p:cNvSpPr>
            <p:nvPr/>
          </p:nvSpPr>
          <p:spPr bwMode="auto">
            <a:xfrm>
              <a:off x="5608163" y="3467867"/>
              <a:ext cx="319055" cy="2159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MI</a:t>
              </a:r>
            </a:p>
          </p:txBody>
        </p:sp>
        <p:sp>
          <p:nvSpPr>
            <p:cNvPr id="231" name="TextBox 115"/>
            <p:cNvSpPr txBox="1">
              <a:spLocks noChangeArrowheads="1"/>
            </p:cNvSpPr>
            <p:nvPr/>
          </p:nvSpPr>
          <p:spPr bwMode="auto">
            <a:xfrm>
              <a:off x="5065295" y="3302767"/>
              <a:ext cx="329287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WI</a:t>
              </a:r>
            </a:p>
          </p:txBody>
        </p:sp>
        <p:sp>
          <p:nvSpPr>
            <p:cNvPr id="232" name="TextBox 116"/>
            <p:cNvSpPr txBox="1">
              <a:spLocks noChangeArrowheads="1"/>
            </p:cNvSpPr>
            <p:nvPr/>
          </p:nvSpPr>
          <p:spPr bwMode="auto">
            <a:xfrm>
              <a:off x="4590683" y="3093217"/>
              <a:ext cx="357150" cy="2159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MN</a:t>
              </a:r>
            </a:p>
          </p:txBody>
        </p:sp>
        <p:sp>
          <p:nvSpPr>
            <p:cNvPr id="233" name="TextBox 117"/>
            <p:cNvSpPr txBox="1">
              <a:spLocks noChangeArrowheads="1"/>
            </p:cNvSpPr>
            <p:nvPr/>
          </p:nvSpPr>
          <p:spPr bwMode="auto">
            <a:xfrm>
              <a:off x="5199274" y="3904429"/>
              <a:ext cx="287307" cy="2159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IL</a:t>
              </a:r>
            </a:p>
          </p:txBody>
        </p:sp>
        <p:sp>
          <p:nvSpPr>
            <p:cNvPr id="234" name="TextBox 118"/>
            <p:cNvSpPr txBox="1">
              <a:spLocks noChangeArrowheads="1"/>
            </p:cNvSpPr>
            <p:nvPr/>
          </p:nvSpPr>
          <p:spPr bwMode="auto">
            <a:xfrm>
              <a:off x="4841495" y="5127540"/>
              <a:ext cx="31290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LA</a:t>
              </a:r>
            </a:p>
          </p:txBody>
        </p:sp>
        <p:sp>
          <p:nvSpPr>
            <p:cNvPr id="235" name="TextBox 119"/>
            <p:cNvSpPr txBox="1">
              <a:spLocks noChangeArrowheads="1"/>
            </p:cNvSpPr>
            <p:nvPr/>
          </p:nvSpPr>
          <p:spPr bwMode="auto">
            <a:xfrm>
              <a:off x="4100195" y="5087117"/>
              <a:ext cx="32573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TX</a:t>
              </a:r>
            </a:p>
          </p:txBody>
        </p:sp>
        <p:sp>
          <p:nvSpPr>
            <p:cNvPr id="236" name="TextBox 120"/>
            <p:cNvSpPr txBox="1">
              <a:spLocks noChangeArrowheads="1"/>
            </p:cNvSpPr>
            <p:nvPr/>
          </p:nvSpPr>
          <p:spPr bwMode="auto">
            <a:xfrm>
              <a:off x="4301787" y="4556892"/>
              <a:ext cx="336515" cy="2159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OK</a:t>
              </a:r>
            </a:p>
          </p:txBody>
        </p:sp>
        <p:sp>
          <p:nvSpPr>
            <p:cNvPr id="237" name="TextBox 121"/>
            <p:cNvSpPr txBox="1">
              <a:spLocks noChangeArrowheads="1"/>
            </p:cNvSpPr>
            <p:nvPr/>
          </p:nvSpPr>
          <p:spPr bwMode="auto">
            <a:xfrm>
              <a:off x="2650959" y="3280542"/>
              <a:ext cx="30689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ID</a:t>
              </a:r>
            </a:p>
          </p:txBody>
        </p:sp>
        <p:sp>
          <p:nvSpPr>
            <p:cNvPr id="238" name="TextBox 122"/>
            <p:cNvSpPr txBox="1">
              <a:spLocks noChangeArrowheads="1"/>
            </p:cNvSpPr>
            <p:nvPr/>
          </p:nvSpPr>
          <p:spPr bwMode="auto">
            <a:xfrm>
              <a:off x="2213423" y="3780604"/>
              <a:ext cx="33855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NV</a:t>
              </a:r>
            </a:p>
          </p:txBody>
        </p:sp>
        <p:sp>
          <p:nvSpPr>
            <p:cNvPr id="239" name="TextBox 123"/>
            <p:cNvSpPr txBox="1">
              <a:spLocks noChangeArrowheads="1"/>
            </p:cNvSpPr>
            <p:nvPr/>
          </p:nvSpPr>
          <p:spPr bwMode="auto">
            <a:xfrm>
              <a:off x="2006502" y="3096840"/>
              <a:ext cx="33855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OR</a:t>
              </a:r>
            </a:p>
          </p:txBody>
        </p:sp>
        <p:sp>
          <p:nvSpPr>
            <p:cNvPr id="240" name="TextBox 124"/>
            <p:cNvSpPr txBox="1">
              <a:spLocks noChangeArrowheads="1"/>
            </p:cNvSpPr>
            <p:nvPr/>
          </p:nvSpPr>
          <p:spPr bwMode="auto">
            <a:xfrm>
              <a:off x="2169997" y="2615379"/>
              <a:ext cx="36420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WA</a:t>
              </a:r>
            </a:p>
          </p:txBody>
        </p:sp>
        <p:sp>
          <p:nvSpPr>
            <p:cNvPr id="241" name="TextBox 125"/>
            <p:cNvSpPr txBox="1">
              <a:spLocks noChangeArrowheads="1"/>
            </p:cNvSpPr>
            <p:nvPr/>
          </p:nvSpPr>
          <p:spPr bwMode="auto">
            <a:xfrm>
              <a:off x="1881270" y="4074288"/>
              <a:ext cx="33855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CA</a:t>
              </a:r>
            </a:p>
          </p:txBody>
        </p:sp>
        <p:sp>
          <p:nvSpPr>
            <p:cNvPr id="242" name="TextBox 126"/>
            <p:cNvSpPr txBox="1">
              <a:spLocks noChangeArrowheads="1"/>
            </p:cNvSpPr>
            <p:nvPr/>
          </p:nvSpPr>
          <p:spPr bwMode="auto">
            <a:xfrm>
              <a:off x="2659935" y="4548946"/>
              <a:ext cx="325079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AZ</a:t>
              </a:r>
            </a:p>
          </p:txBody>
        </p:sp>
        <p:sp>
          <p:nvSpPr>
            <p:cNvPr id="243" name="TextBox 127"/>
            <p:cNvSpPr txBox="1">
              <a:spLocks noChangeArrowheads="1"/>
            </p:cNvSpPr>
            <p:nvPr/>
          </p:nvSpPr>
          <p:spPr bwMode="auto">
            <a:xfrm>
              <a:off x="3338275" y="4647379"/>
              <a:ext cx="357151" cy="2159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NM</a:t>
              </a:r>
            </a:p>
          </p:txBody>
        </p:sp>
        <p:sp>
          <p:nvSpPr>
            <p:cNvPr id="244" name="TextBox 128"/>
            <p:cNvSpPr txBox="1">
              <a:spLocks noChangeArrowheads="1"/>
            </p:cNvSpPr>
            <p:nvPr/>
          </p:nvSpPr>
          <p:spPr bwMode="auto">
            <a:xfrm>
              <a:off x="3417416" y="4034604"/>
              <a:ext cx="33855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CO</a:t>
              </a:r>
            </a:p>
          </p:txBody>
        </p:sp>
        <p:sp>
          <p:nvSpPr>
            <p:cNvPr id="245" name="TextBox 129"/>
            <p:cNvSpPr txBox="1">
              <a:spLocks noChangeArrowheads="1"/>
            </p:cNvSpPr>
            <p:nvPr/>
          </p:nvSpPr>
          <p:spPr bwMode="auto">
            <a:xfrm>
              <a:off x="3266845" y="3467867"/>
              <a:ext cx="353975" cy="2159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WY</a:t>
              </a:r>
            </a:p>
          </p:txBody>
        </p:sp>
        <p:sp>
          <p:nvSpPr>
            <p:cNvPr id="246" name="TextBox 130"/>
            <p:cNvSpPr txBox="1">
              <a:spLocks noChangeArrowheads="1"/>
            </p:cNvSpPr>
            <p:nvPr/>
          </p:nvSpPr>
          <p:spPr bwMode="auto">
            <a:xfrm>
              <a:off x="3187478" y="2875729"/>
              <a:ext cx="342864" cy="2159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MT</a:t>
              </a:r>
            </a:p>
          </p:txBody>
        </p:sp>
        <p:sp>
          <p:nvSpPr>
            <p:cNvPr id="247" name="TextBox 131"/>
            <p:cNvSpPr txBox="1">
              <a:spLocks noChangeArrowheads="1"/>
            </p:cNvSpPr>
            <p:nvPr/>
          </p:nvSpPr>
          <p:spPr bwMode="auto">
            <a:xfrm>
              <a:off x="4027178" y="2894779"/>
              <a:ext cx="341277" cy="2159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ND</a:t>
              </a:r>
            </a:p>
          </p:txBody>
        </p:sp>
        <p:sp>
          <p:nvSpPr>
            <p:cNvPr id="248" name="TextBox 132"/>
            <p:cNvSpPr txBox="1">
              <a:spLocks noChangeArrowheads="1"/>
            </p:cNvSpPr>
            <p:nvPr/>
          </p:nvSpPr>
          <p:spPr bwMode="auto">
            <a:xfrm>
              <a:off x="4027178" y="3290067"/>
              <a:ext cx="33384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SD</a:t>
              </a:r>
            </a:p>
          </p:txBody>
        </p:sp>
        <p:sp>
          <p:nvSpPr>
            <p:cNvPr id="249" name="TextBox 133"/>
            <p:cNvSpPr txBox="1">
              <a:spLocks noChangeArrowheads="1"/>
            </p:cNvSpPr>
            <p:nvPr/>
          </p:nvSpPr>
          <p:spPr bwMode="auto">
            <a:xfrm>
              <a:off x="4744654" y="3655192"/>
              <a:ext cx="30008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IA</a:t>
              </a:r>
            </a:p>
          </p:txBody>
        </p:sp>
        <p:sp>
          <p:nvSpPr>
            <p:cNvPr id="250" name="TextBox 134"/>
            <p:cNvSpPr txBox="1">
              <a:spLocks noChangeArrowheads="1"/>
            </p:cNvSpPr>
            <p:nvPr/>
          </p:nvSpPr>
          <p:spPr bwMode="auto">
            <a:xfrm>
              <a:off x="2773184" y="3885379"/>
              <a:ext cx="325404" cy="2159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UT</a:t>
              </a:r>
            </a:p>
          </p:txBody>
        </p:sp>
        <p:sp>
          <p:nvSpPr>
            <p:cNvPr id="251" name="TextBox 135"/>
            <p:cNvSpPr txBox="1">
              <a:spLocks noChangeArrowheads="1"/>
            </p:cNvSpPr>
            <p:nvPr/>
          </p:nvSpPr>
          <p:spPr bwMode="auto">
            <a:xfrm>
              <a:off x="6236748" y="5466529"/>
              <a:ext cx="31290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FL</a:t>
              </a:r>
            </a:p>
          </p:txBody>
        </p:sp>
        <p:sp>
          <p:nvSpPr>
            <p:cNvPr id="252" name="TextBox 136"/>
            <p:cNvSpPr txBox="1">
              <a:spLocks noChangeArrowheads="1"/>
            </p:cNvSpPr>
            <p:nvPr/>
          </p:nvSpPr>
          <p:spPr bwMode="auto">
            <a:xfrm>
              <a:off x="4836719" y="4639442"/>
              <a:ext cx="325404" cy="2159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AR</a:t>
              </a:r>
            </a:p>
          </p:txBody>
        </p:sp>
        <p:sp>
          <p:nvSpPr>
            <p:cNvPr id="253" name="TextBox 137"/>
            <p:cNvSpPr txBox="1">
              <a:spLocks noChangeArrowheads="1"/>
            </p:cNvSpPr>
            <p:nvPr/>
          </p:nvSpPr>
          <p:spPr bwMode="auto">
            <a:xfrm>
              <a:off x="4798623" y="4155254"/>
              <a:ext cx="355563" cy="2159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MO</a:t>
              </a:r>
            </a:p>
          </p:txBody>
        </p:sp>
        <p:sp>
          <p:nvSpPr>
            <p:cNvPr id="254" name="TextBox 138"/>
            <p:cNvSpPr txBox="1">
              <a:spLocks noChangeArrowheads="1"/>
            </p:cNvSpPr>
            <p:nvPr/>
          </p:nvSpPr>
          <p:spPr bwMode="auto">
            <a:xfrm>
              <a:off x="5178799" y="4874392"/>
              <a:ext cx="34125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MS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endParaRPr>
            </a:p>
          </p:txBody>
        </p:sp>
        <p:sp>
          <p:nvSpPr>
            <p:cNvPr id="255" name="TextBox 139"/>
            <p:cNvSpPr txBox="1">
              <a:spLocks noChangeArrowheads="1"/>
            </p:cNvSpPr>
            <p:nvPr/>
          </p:nvSpPr>
          <p:spPr bwMode="auto">
            <a:xfrm>
              <a:off x="5525623" y="4887092"/>
              <a:ext cx="315879" cy="2159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AL</a:t>
              </a:r>
            </a:p>
          </p:txBody>
        </p:sp>
        <p:sp>
          <p:nvSpPr>
            <p:cNvPr id="256" name="TextBox 140"/>
            <p:cNvSpPr txBox="1">
              <a:spLocks noChangeArrowheads="1"/>
            </p:cNvSpPr>
            <p:nvPr/>
          </p:nvSpPr>
          <p:spPr bwMode="auto">
            <a:xfrm>
              <a:off x="4128767" y="3717104"/>
              <a:ext cx="330165" cy="2159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NE</a:t>
              </a:r>
            </a:p>
          </p:txBody>
        </p:sp>
        <p:sp>
          <p:nvSpPr>
            <p:cNvPr id="257" name="TextBox 141"/>
            <p:cNvSpPr txBox="1">
              <a:spLocks noChangeArrowheads="1"/>
            </p:cNvSpPr>
            <p:nvPr/>
          </p:nvSpPr>
          <p:spPr bwMode="auto">
            <a:xfrm>
              <a:off x="4185911" y="4155254"/>
              <a:ext cx="32588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KS</a:t>
              </a:r>
            </a:p>
          </p:txBody>
        </p:sp>
        <p:sp>
          <p:nvSpPr>
            <p:cNvPr id="258" name="TextBox 153"/>
            <p:cNvSpPr txBox="1">
              <a:spLocks noChangeArrowheads="1"/>
            </p:cNvSpPr>
            <p:nvPr/>
          </p:nvSpPr>
          <p:spPr bwMode="auto">
            <a:xfrm>
              <a:off x="1945389" y="5141092"/>
              <a:ext cx="323816" cy="2159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AK</a:t>
              </a:r>
            </a:p>
          </p:txBody>
        </p:sp>
        <p:sp>
          <p:nvSpPr>
            <p:cNvPr id="158" name="TextBox 107"/>
            <p:cNvSpPr txBox="1">
              <a:spLocks noChangeArrowheads="1"/>
            </p:cNvSpPr>
            <p:nvPr/>
          </p:nvSpPr>
          <p:spPr bwMode="auto">
            <a:xfrm>
              <a:off x="2920937" y="5580829"/>
              <a:ext cx="307975" cy="2159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  <a:t>HI</a:t>
              </a:r>
            </a:p>
          </p:txBody>
        </p:sp>
      </p:grpSp>
      <p:sp>
        <p:nvSpPr>
          <p:cNvPr id="261" name="TextBox 13"/>
          <p:cNvSpPr txBox="1">
            <a:spLocks noChangeArrowheads="1"/>
          </p:cNvSpPr>
          <p:nvPr/>
        </p:nvSpPr>
        <p:spPr bwMode="auto">
          <a:xfrm>
            <a:off x="401620" y="1904070"/>
            <a:ext cx="27660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b="1" dirty="0">
                <a:solidFill>
                  <a:srgbClr val="AED0EE"/>
                </a:solidFill>
                <a:latin typeface="Verdana"/>
                <a:cs typeface="Verdana"/>
              </a:rPr>
              <a:t>■</a:t>
            </a:r>
            <a:r>
              <a:rPr lang="en-US" altLang="en-US" sz="1000" b="1" dirty="0">
                <a:latin typeface="Verdana"/>
                <a:cs typeface="Verdana"/>
              </a:rPr>
              <a:t> </a:t>
            </a:r>
            <a:r>
              <a:rPr lang="en-US" altLang="en-US" sz="1000" dirty="0">
                <a:latin typeface="Verdana"/>
                <a:cs typeface="Verdana"/>
              </a:rPr>
              <a:t>Biden   </a:t>
            </a:r>
            <a:r>
              <a:rPr lang="en-US" altLang="en-US" sz="1000" b="1" dirty="0">
                <a:solidFill>
                  <a:srgbClr val="F69882"/>
                </a:solidFill>
                <a:latin typeface="Verdana"/>
                <a:cs typeface="Verdana"/>
              </a:rPr>
              <a:t>■</a:t>
            </a:r>
            <a:r>
              <a:rPr lang="en-US" altLang="en-US" sz="1000" b="1" dirty="0">
                <a:latin typeface="Verdana"/>
                <a:cs typeface="Verdana"/>
              </a:rPr>
              <a:t> </a:t>
            </a:r>
            <a:r>
              <a:rPr lang="en-US" altLang="en-US" sz="1000" dirty="0">
                <a:latin typeface="Verdana"/>
                <a:cs typeface="Verdana"/>
              </a:rPr>
              <a:t>Sanders   </a:t>
            </a:r>
            <a:r>
              <a:rPr lang="en-US" altLang="en-US" sz="1000" b="1" dirty="0">
                <a:solidFill>
                  <a:srgbClr val="FFFF5B"/>
                </a:solidFill>
                <a:latin typeface="Verdana"/>
                <a:cs typeface="Verdana"/>
              </a:rPr>
              <a:t>■</a:t>
            </a:r>
            <a:r>
              <a:rPr lang="en-US" altLang="en-US" sz="1000" b="1" dirty="0">
                <a:latin typeface="Verdana"/>
                <a:cs typeface="Verdana"/>
              </a:rPr>
              <a:t> </a:t>
            </a:r>
            <a:r>
              <a:rPr lang="en-US" altLang="en-US" sz="1000" dirty="0">
                <a:latin typeface="Verdana"/>
                <a:cs typeface="Verdana"/>
              </a:rPr>
              <a:t>Buttigieg</a:t>
            </a:r>
          </a:p>
        </p:txBody>
      </p:sp>
      <p:sp>
        <p:nvSpPr>
          <p:cNvPr id="266" name="TextBox 138"/>
          <p:cNvSpPr txBox="1">
            <a:spLocks noChangeArrowheads="1"/>
          </p:cNvSpPr>
          <p:nvPr/>
        </p:nvSpPr>
        <p:spPr bwMode="auto">
          <a:xfrm>
            <a:off x="7321882" y="4983756"/>
            <a:ext cx="457200" cy="214312"/>
          </a:xfrm>
          <a:prstGeom prst="rect">
            <a:avLst/>
          </a:prstGeom>
          <a:solidFill>
            <a:srgbClr val="AED0EE"/>
          </a:solidFill>
          <a:ln>
            <a:noFill/>
          </a:ln>
        </p:spPr>
        <p:txBody>
          <a:bodyPr wrap="none">
            <a:no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MD</a:t>
            </a:r>
          </a:p>
        </p:txBody>
      </p:sp>
      <p:sp>
        <p:nvSpPr>
          <p:cNvPr id="267" name="TextBox 138"/>
          <p:cNvSpPr txBox="1">
            <a:spLocks noChangeArrowheads="1"/>
          </p:cNvSpPr>
          <p:nvPr/>
        </p:nvSpPr>
        <p:spPr bwMode="auto">
          <a:xfrm>
            <a:off x="7321882" y="3742331"/>
            <a:ext cx="457200" cy="223837"/>
          </a:xfrm>
          <a:prstGeom prst="rect">
            <a:avLst/>
          </a:prstGeom>
          <a:solidFill>
            <a:srgbClr val="AED0EE"/>
          </a:solidFill>
          <a:ln>
            <a:noFill/>
          </a:ln>
        </p:spPr>
        <p:txBody>
          <a:bodyPr wrap="none">
            <a:no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</a:t>
            </a:r>
          </a:p>
        </p:txBody>
      </p:sp>
      <p:sp>
        <p:nvSpPr>
          <p:cNvPr id="268" name="TextBox 138"/>
          <p:cNvSpPr txBox="1">
            <a:spLocks noChangeArrowheads="1"/>
          </p:cNvSpPr>
          <p:nvPr/>
        </p:nvSpPr>
        <p:spPr bwMode="auto">
          <a:xfrm>
            <a:off x="7321882" y="3991568"/>
            <a:ext cx="457200" cy="222250"/>
          </a:xfrm>
          <a:prstGeom prst="rect">
            <a:avLst/>
          </a:prstGeom>
          <a:solidFill>
            <a:srgbClr val="AED0EE"/>
          </a:solidFill>
          <a:ln>
            <a:noFill/>
          </a:ln>
        </p:spPr>
        <p:txBody>
          <a:bodyPr wrap="none">
            <a:no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RI</a:t>
            </a:r>
          </a:p>
        </p:txBody>
      </p:sp>
      <p:sp>
        <p:nvSpPr>
          <p:cNvPr id="269" name="TextBox 138"/>
          <p:cNvSpPr txBox="1">
            <a:spLocks noChangeArrowheads="1"/>
          </p:cNvSpPr>
          <p:nvPr/>
        </p:nvSpPr>
        <p:spPr bwMode="auto">
          <a:xfrm>
            <a:off x="7321882" y="4239218"/>
            <a:ext cx="457200" cy="222250"/>
          </a:xfrm>
          <a:prstGeom prst="rect">
            <a:avLst/>
          </a:prstGeom>
          <a:solidFill>
            <a:srgbClr val="AED0EE"/>
          </a:solidFill>
          <a:ln>
            <a:noFill/>
          </a:ln>
        </p:spPr>
        <p:txBody>
          <a:bodyPr wrap="none">
            <a:no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CT</a:t>
            </a:r>
          </a:p>
        </p:txBody>
      </p:sp>
      <p:sp>
        <p:nvSpPr>
          <p:cNvPr id="270" name="TextBox 138"/>
          <p:cNvSpPr txBox="1">
            <a:spLocks noChangeArrowheads="1"/>
          </p:cNvSpPr>
          <p:nvPr/>
        </p:nvSpPr>
        <p:spPr bwMode="auto">
          <a:xfrm>
            <a:off x="7321882" y="5223468"/>
            <a:ext cx="457200" cy="223838"/>
          </a:xfrm>
          <a:prstGeom prst="rect">
            <a:avLst/>
          </a:prstGeom>
          <a:solidFill>
            <a:srgbClr val="AED0EE"/>
          </a:solidFill>
          <a:ln>
            <a:noFill/>
          </a:ln>
        </p:spPr>
        <p:txBody>
          <a:bodyPr wrap="none">
            <a:no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DC</a:t>
            </a:r>
          </a:p>
        </p:txBody>
      </p:sp>
      <p:sp>
        <p:nvSpPr>
          <p:cNvPr id="271" name="TextBox 138"/>
          <p:cNvSpPr txBox="1">
            <a:spLocks noChangeArrowheads="1"/>
          </p:cNvSpPr>
          <p:nvPr/>
        </p:nvSpPr>
        <p:spPr bwMode="auto">
          <a:xfrm>
            <a:off x="7321882" y="4734518"/>
            <a:ext cx="457200" cy="223838"/>
          </a:xfrm>
          <a:prstGeom prst="rect">
            <a:avLst/>
          </a:prstGeom>
          <a:solidFill>
            <a:srgbClr val="AED0EE"/>
          </a:solidFill>
          <a:ln>
            <a:noFill/>
          </a:ln>
        </p:spPr>
        <p:txBody>
          <a:bodyPr wrap="none">
            <a:no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</a:p>
        </p:txBody>
      </p:sp>
      <p:sp>
        <p:nvSpPr>
          <p:cNvPr id="272" name="TextBox 271"/>
          <p:cNvSpPr txBox="1">
            <a:spLocks noChangeArrowheads="1"/>
          </p:cNvSpPr>
          <p:nvPr/>
        </p:nvSpPr>
        <p:spPr bwMode="auto">
          <a:xfrm>
            <a:off x="7321882" y="4486868"/>
            <a:ext cx="457200" cy="223838"/>
          </a:xfrm>
          <a:prstGeom prst="rect">
            <a:avLst/>
          </a:prstGeom>
          <a:solidFill>
            <a:srgbClr val="AED0EE"/>
          </a:solidFill>
          <a:ln>
            <a:noFill/>
          </a:ln>
        </p:spPr>
        <p:txBody>
          <a:bodyPr wrap="none">
            <a:no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NJ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8" name="Text Placeholder 18"/>
          <p:cNvSpPr txBox="1">
            <a:spLocks/>
          </p:cNvSpPr>
          <p:nvPr/>
        </p:nvSpPr>
        <p:spPr bwMode="auto">
          <a:xfrm>
            <a:off x="404807" y="6220588"/>
            <a:ext cx="8247721" cy="19122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Georgia"/>
              </a:rPr>
              <a:t>Sources: The New York Times</a:t>
            </a:r>
          </a:p>
        </p:txBody>
      </p:sp>
      <p:sp>
        <p:nvSpPr>
          <p:cNvPr id="126" name="Rectangle 14">
            <a:extLst>
              <a:ext uri="{FF2B5EF4-FFF2-40B4-BE49-F238E27FC236}">
                <a16:creationId xmlns:a16="http://schemas.microsoft.com/office/drawing/2014/main" id="{2D1B5491-4742-0743-B5CE-587E2B8FC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20" y="1689726"/>
            <a:ext cx="2751006" cy="215444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AS OF AUGUST 12, 2020</a:t>
            </a:r>
          </a:p>
        </p:txBody>
      </p:sp>
      <p:sp>
        <p:nvSpPr>
          <p:cNvPr id="131" name="Rectangle 14">
            <a:extLst>
              <a:ext uri="{FF2B5EF4-FFF2-40B4-BE49-F238E27FC236}">
                <a16:creationId xmlns:a16="http://schemas.microsoft.com/office/drawing/2014/main" id="{B94512C0-77A9-3E42-B579-0736B3558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20" y="1413827"/>
            <a:ext cx="6567506" cy="27699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>
                <a:latin typeface="+mj-lt"/>
              </a:rPr>
              <a:t>Candidate with the most delegates in each state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BA556D-5146-3242-94D4-057C01555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Former VP Joe Biden has secured the necessary delegates to clinch the Democratic nomination</a:t>
            </a:r>
            <a:endParaRPr lang="en-US" dirty="0">
              <a:latin typeface="+mj-lt"/>
            </a:endParaRPr>
          </a:p>
        </p:txBody>
      </p:sp>
      <p:sp>
        <p:nvSpPr>
          <p:cNvPr id="119" name="Text Placeholder 18"/>
          <p:cNvSpPr txBox="1">
            <a:spLocks/>
          </p:cNvSpPr>
          <p:nvPr/>
        </p:nvSpPr>
        <p:spPr bwMode="auto">
          <a:xfrm>
            <a:off x="404808" y="6422607"/>
            <a:ext cx="3043242" cy="34059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dirty="0">
                <a:cs typeface="Georgia"/>
              </a:rPr>
              <a:t>Slide last updated on: August 12, 2020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7254E10-920B-4806-A179-86F22965F83C}"/>
              </a:ext>
            </a:extLst>
          </p:cNvPr>
          <p:cNvGrpSpPr/>
          <p:nvPr/>
        </p:nvGrpSpPr>
        <p:grpSpPr>
          <a:xfrm>
            <a:off x="403412" y="0"/>
            <a:ext cx="2648013" cy="503434"/>
            <a:chOff x="403412" y="0"/>
            <a:chExt cx="2648013" cy="503434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630A41AF-5F3D-442A-9B50-06A5689309F7}"/>
                </a:ext>
              </a:extLst>
            </p:cNvPr>
            <p:cNvSpPr/>
            <p:nvPr/>
          </p:nvSpPr>
          <p:spPr>
            <a:xfrm>
              <a:off x="403412" y="0"/>
              <a:ext cx="2648013" cy="503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2" name="Picture 121" descr="A close up of a sign&#10;&#10;Description automatically generated">
              <a:extLst>
                <a:ext uri="{FF2B5EF4-FFF2-40B4-BE49-F238E27FC236}">
                  <a16:creationId xmlns:a16="http://schemas.microsoft.com/office/drawing/2014/main" id="{0E7CC9A1-9961-4747-9E91-CB8462C50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412" y="60065"/>
              <a:ext cx="1695236" cy="443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6112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8"/>
          <p:cNvSpPr txBox="1">
            <a:spLocks/>
          </p:cNvSpPr>
          <p:nvPr/>
        </p:nvSpPr>
        <p:spPr bwMode="auto">
          <a:xfrm>
            <a:off x="404808" y="6422607"/>
            <a:ext cx="3043242" cy="34059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dirty="0">
                <a:cs typeface="Georgia"/>
              </a:rPr>
              <a:t>Slide last updated on: August 12,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4265BF9-11EA-CF4F-BAC2-8BC8AE6A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20" y="766624"/>
            <a:ext cx="8412480" cy="64008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+mj-lt"/>
                <a:ea typeface="ＭＳ Ｐゴシック" charset="-128"/>
                <a:cs typeface="MS PGothic" charset="-128"/>
              </a:rPr>
              <a:t>Former Vice President Joe Biden has officially received the required number of delegates to earn the Democratic nomination</a:t>
            </a:r>
            <a:endParaRPr lang="en-US" dirty="0">
              <a:latin typeface="+mj-lt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77077044"/>
              </p:ext>
            </p:extLst>
          </p:nvPr>
        </p:nvGraphicFramePr>
        <p:xfrm>
          <a:off x="351616" y="1720728"/>
          <a:ext cx="8347728" cy="4231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Placeholder 18"/>
          <p:cNvSpPr txBox="1">
            <a:spLocks/>
          </p:cNvSpPr>
          <p:nvPr/>
        </p:nvSpPr>
        <p:spPr bwMode="auto">
          <a:xfrm>
            <a:off x="401620" y="6098565"/>
            <a:ext cx="8247721" cy="32404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Georgia"/>
              </a:rPr>
              <a:t>Data as of  8/12/20 as of 10:30AM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Georgia"/>
              </a:rPr>
              <a:t>Sources: Associated Press.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DE374149-9846-F743-B936-4F74141B0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20" y="1479859"/>
            <a:ext cx="38386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b="1" dirty="0">
                <a:solidFill>
                  <a:schemeClr val="accent5">
                    <a:lumMod val="50000"/>
                  </a:schemeClr>
                </a:solidFill>
                <a:latin typeface="Verdana"/>
                <a:cs typeface="Verdana"/>
              </a:rPr>
              <a:t>■</a:t>
            </a:r>
            <a:r>
              <a:rPr lang="en-US" altLang="en-US" sz="1000" b="1" dirty="0">
                <a:latin typeface="Verdana"/>
                <a:cs typeface="Verdana"/>
              </a:rPr>
              <a:t> </a:t>
            </a:r>
            <a:r>
              <a:rPr lang="en-US" altLang="en-US" sz="1000" dirty="0">
                <a:latin typeface="Verdana"/>
                <a:cs typeface="Verdana"/>
              </a:rPr>
              <a:t>Pledged Delegates allocated   </a:t>
            </a:r>
            <a:r>
              <a:rPr lang="en-US" altLang="en-US" sz="1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■</a:t>
            </a:r>
            <a:r>
              <a:rPr lang="en-US" altLang="en-US" sz="1000" b="1" dirty="0">
                <a:latin typeface="Verdana"/>
                <a:cs typeface="Verdana"/>
              </a:rPr>
              <a:t> </a:t>
            </a:r>
            <a:r>
              <a:rPr lang="en-US" altLang="en-US" sz="1000" dirty="0">
                <a:latin typeface="Verdana"/>
                <a:cs typeface="Verdana"/>
              </a:rPr>
              <a:t>Delegates remaining until 1,991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63E7E66-B663-46C1-9E5C-A66D87D55356}"/>
              </a:ext>
            </a:extLst>
          </p:cNvPr>
          <p:cNvGrpSpPr/>
          <p:nvPr/>
        </p:nvGrpSpPr>
        <p:grpSpPr>
          <a:xfrm>
            <a:off x="403412" y="0"/>
            <a:ext cx="2648013" cy="503434"/>
            <a:chOff x="403412" y="0"/>
            <a:chExt cx="2648013" cy="50343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4E04FA5-8D9E-434D-A8C1-8479E94CE0C1}"/>
                </a:ext>
              </a:extLst>
            </p:cNvPr>
            <p:cNvSpPr/>
            <p:nvPr/>
          </p:nvSpPr>
          <p:spPr>
            <a:xfrm>
              <a:off x="403412" y="0"/>
              <a:ext cx="2648013" cy="503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DEB2346B-9721-404A-8663-A117F623A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412" y="60065"/>
              <a:ext cx="1695236" cy="443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002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"/>
          <p:cNvSpPr txBox="1">
            <a:spLocks noGrp="1"/>
          </p:cNvSpPr>
          <p:nvPr>
            <p:ph type="ctrTitle"/>
          </p:nvPr>
        </p:nvSpPr>
        <p:spPr>
          <a:xfrm>
            <a:off x="403412" y="1122363"/>
            <a:ext cx="8447980" cy="111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Roadmap</a:t>
            </a:r>
            <a:endParaRPr/>
          </a:p>
        </p:txBody>
      </p:sp>
      <p:cxnSp>
        <p:nvCxnSpPr>
          <p:cNvPr id="50" name="Google Shape;50;p2"/>
          <p:cNvCxnSpPr/>
          <p:nvPr/>
        </p:nvCxnSpPr>
        <p:spPr>
          <a:xfrm rot="10800000">
            <a:off x="1032097" y="2021161"/>
            <a:ext cx="0" cy="9144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" name="Google Shape;51;p2"/>
          <p:cNvSpPr/>
          <p:nvPr/>
        </p:nvSpPr>
        <p:spPr>
          <a:xfrm>
            <a:off x="941536" y="2403086"/>
            <a:ext cx="181122" cy="182880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</a:pPr>
            <a:endParaRPr sz="18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941536" y="1915795"/>
            <a:ext cx="181122" cy="182880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</a:pPr>
            <a:endParaRPr sz="18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1152401" y="1825257"/>
            <a:ext cx="4153024" cy="13233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Overview of </a:t>
            </a:r>
            <a:r>
              <a:rPr lang="en-US" sz="1600" dirty="0">
                <a:latin typeface="Georgia"/>
                <a:ea typeface="Georgia"/>
                <a:cs typeface="Georgia"/>
                <a:sym typeface="Georgia"/>
              </a:rPr>
              <a:t>US presidential elections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2020 primary in review </a:t>
            </a:r>
            <a:endParaRPr sz="16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Convention overview</a:t>
            </a:r>
            <a:endParaRPr sz="16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941536" y="2881182"/>
            <a:ext cx="181122" cy="18288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</a:pPr>
            <a:endParaRPr sz="18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1D992C5-2EB3-4E1E-BA19-0229A4FB4762}"/>
              </a:ext>
            </a:extLst>
          </p:cNvPr>
          <p:cNvGrpSpPr/>
          <p:nvPr/>
        </p:nvGrpSpPr>
        <p:grpSpPr>
          <a:xfrm>
            <a:off x="403412" y="0"/>
            <a:ext cx="2648013" cy="503434"/>
            <a:chOff x="403412" y="0"/>
            <a:chExt cx="2648013" cy="50343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49CDEF0-7119-4F58-AEAE-823879B31500}"/>
                </a:ext>
              </a:extLst>
            </p:cNvPr>
            <p:cNvSpPr/>
            <p:nvPr/>
          </p:nvSpPr>
          <p:spPr>
            <a:xfrm>
              <a:off x="403412" y="0"/>
              <a:ext cx="2648013" cy="503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close up of a sign&#10;&#10;Description automatically generated">
              <a:extLst>
                <a:ext uri="{FF2B5EF4-FFF2-40B4-BE49-F238E27FC236}">
                  <a16:creationId xmlns:a16="http://schemas.microsoft.com/office/drawing/2014/main" id="{ED7B949F-C27B-488C-A303-712C46FF5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412" y="60065"/>
              <a:ext cx="1695236" cy="443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34237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edited nov3">
      <a:dk1>
        <a:srgbClr val="FFFFFF"/>
      </a:dk1>
      <a:lt1>
        <a:srgbClr val="000000"/>
      </a:lt1>
      <a:dk2>
        <a:srgbClr val="888888"/>
      </a:dk2>
      <a:lt2>
        <a:srgbClr val="CE6C00"/>
      </a:lt2>
      <a:accent1>
        <a:srgbClr val="8B724A"/>
      </a:accent1>
      <a:accent2>
        <a:srgbClr val="55527A"/>
      </a:accent2>
      <a:accent3>
        <a:srgbClr val="477367"/>
      </a:accent3>
      <a:accent4>
        <a:srgbClr val="734761"/>
      </a:accent4>
      <a:accent5>
        <a:srgbClr val="769DA3"/>
      </a:accent5>
      <a:accent6>
        <a:srgbClr val="8A806E"/>
      </a:accent6>
      <a:hlink>
        <a:srgbClr val="8A714A"/>
      </a:hlink>
      <a:folHlink>
        <a:srgbClr val="B096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edited nov3">
      <a:dk1>
        <a:srgbClr val="FFFFFF"/>
      </a:dk1>
      <a:lt1>
        <a:srgbClr val="000000"/>
      </a:lt1>
      <a:dk2>
        <a:srgbClr val="888888"/>
      </a:dk2>
      <a:lt2>
        <a:srgbClr val="CE6C00"/>
      </a:lt2>
      <a:accent1>
        <a:srgbClr val="8B724A"/>
      </a:accent1>
      <a:accent2>
        <a:srgbClr val="55527A"/>
      </a:accent2>
      <a:accent3>
        <a:srgbClr val="477367"/>
      </a:accent3>
      <a:accent4>
        <a:srgbClr val="734761"/>
      </a:accent4>
      <a:accent5>
        <a:srgbClr val="769DA3"/>
      </a:accent5>
      <a:accent6>
        <a:srgbClr val="8A806E"/>
      </a:accent6>
      <a:hlink>
        <a:srgbClr val="8A714A"/>
      </a:hlink>
      <a:folHlink>
        <a:srgbClr val="B0966B"/>
      </a:folHlink>
    </a:clrScheme>
    <a:fontScheme name="Custom 2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3601</Words>
  <Application>Microsoft Office PowerPoint</Application>
  <PresentationFormat>On-screen Show (4:3)</PresentationFormat>
  <Paragraphs>503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Georgia</vt:lpstr>
      <vt:lpstr>Verdana</vt:lpstr>
      <vt:lpstr>1_Office Theme</vt:lpstr>
      <vt:lpstr>2_Office Theme</vt:lpstr>
      <vt:lpstr>2020 Democratic National Convention</vt:lpstr>
      <vt:lpstr>Roadmap</vt:lpstr>
      <vt:lpstr>An overview of the US presidential election process</vt:lpstr>
      <vt:lpstr>Democratic National Committee (DNC) rules on presidential primary delegates</vt:lpstr>
      <vt:lpstr>California has vastly more Democratic delegates than any other state</vt:lpstr>
      <vt:lpstr>Roadmap</vt:lpstr>
      <vt:lpstr>Former VP Joe Biden has secured the necessary delegates to clinch the Democratic nomination</vt:lpstr>
      <vt:lpstr>Former Vice President Joe Biden has officially received the required number of delegates to earn the Democratic nomination</vt:lpstr>
      <vt:lpstr>Roadmap</vt:lpstr>
      <vt:lpstr>Democratic National Convention Overview</vt:lpstr>
      <vt:lpstr>Monday, August 17: “We the People”</vt:lpstr>
      <vt:lpstr>Tuesday, August 18: “Leadership Matters”</vt:lpstr>
      <vt:lpstr>Wednesday, August 19: “A More Perfect Union”</vt:lpstr>
      <vt:lpstr>Thursday, August 20: “America’s Promise”</vt:lpstr>
      <vt:lpstr>2020 Democratic National Convention leadership</vt:lpstr>
      <vt:lpstr>Committee and party platform overview</vt:lpstr>
      <vt:lpstr>The 2020 platform draft was released on July 27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party convention explainer</dc:title>
  <dc:creator>Hanson, Madeline</dc:creator>
  <cp:lastModifiedBy>Angela Hartmann</cp:lastModifiedBy>
  <cp:revision>41</cp:revision>
  <dcterms:created xsi:type="dcterms:W3CDTF">2020-02-12T19:40:32Z</dcterms:created>
  <dcterms:modified xsi:type="dcterms:W3CDTF">2020-08-18T18:15:30Z</dcterms:modified>
</cp:coreProperties>
</file>