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308" r:id="rId3"/>
    <p:sldId id="306" r:id="rId4"/>
    <p:sldId id="309" r:id="rId5"/>
    <p:sldId id="310" r:id="rId6"/>
    <p:sldId id="311" r:id="rId7"/>
    <p:sldId id="314" r:id="rId8"/>
    <p:sldId id="315" r:id="rId9"/>
    <p:sldId id="318" r:id="rId10"/>
    <p:sldId id="313" r:id="rId11"/>
    <p:sldId id="312" r:id="rId12"/>
    <p:sldId id="32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nilla, Yanelle" initials="BY" lastIdx="25" clrIdx="0">
    <p:extLst>
      <p:ext uri="{19B8F6BF-5375-455C-9EA6-DF929625EA0E}">
        <p15:presenceInfo xmlns:p15="http://schemas.microsoft.com/office/powerpoint/2012/main" userId="Bonilla, Yanelle" providerId="None"/>
      </p:ext>
    </p:extLst>
  </p:cmAuthor>
  <p:cmAuthor id="2" name="Thieme, Ashley" initials="TA" lastIdx="103" clrIdx="1">
    <p:extLst>
      <p:ext uri="{19B8F6BF-5375-455C-9EA6-DF929625EA0E}">
        <p15:presenceInfo xmlns:p15="http://schemas.microsoft.com/office/powerpoint/2012/main" userId="Thieme, Ash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769DA3"/>
    <a:srgbClr val="C8D8DA"/>
    <a:srgbClr val="55797E"/>
    <a:srgbClr val="E6E6E6"/>
    <a:srgbClr val="87B5A8"/>
    <a:srgbClr val="ADC4C8"/>
    <a:srgbClr val="AC9DBD"/>
    <a:srgbClr val="284D81"/>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4343" autoAdjust="0"/>
  </p:normalViewPr>
  <p:slideViewPr>
    <p:cSldViewPr snapToGrid="0">
      <p:cViewPr>
        <p:scale>
          <a:sx n="62" d="100"/>
          <a:sy n="62" d="100"/>
        </p:scale>
        <p:origin x="1588" y="56"/>
      </p:cViewPr>
      <p:guideLst>
        <p:guide orient="horz" pos="2160"/>
        <p:guide pos="312"/>
      </p:guideLst>
    </p:cSldViewPr>
  </p:slideViewPr>
  <p:notesTextViewPr>
    <p:cViewPr>
      <p:scale>
        <a:sx n="1" d="1"/>
        <a:sy n="1" d="1"/>
      </p:scale>
      <p:origin x="0" y="0"/>
    </p:cViewPr>
  </p:notesTextViewPr>
  <p:notesViewPr>
    <p:cSldViewPr snapToGrid="0">
      <p:cViewPr varScale="1">
        <p:scale>
          <a:sx n="110" d="100"/>
          <a:sy n="110" d="100"/>
        </p:scale>
        <p:origin x="39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089878971262756E-2"/>
          <c:y val="3.0967816303435831E-2"/>
          <c:w val="0.96755899864181505"/>
          <c:h val="0.78697400986669652"/>
        </c:manualLayout>
      </c:layout>
      <c:barChart>
        <c:barDir val="col"/>
        <c:grouping val="clustered"/>
        <c:varyColors val="0"/>
        <c:ser>
          <c:idx val="0"/>
          <c:order val="0"/>
          <c:tx>
            <c:strRef>
              <c:f>Sheet1!$B$1</c:f>
              <c:strCache>
                <c:ptCount val="1"/>
                <c:pt idx="0">
                  <c:v>1-Jan-20</c:v>
                </c:pt>
              </c:strCache>
            </c:strRef>
          </c:tx>
          <c:spPr>
            <a:solidFill>
              <a:srgbClr val="C8D8DA"/>
            </a:solidFill>
            <a:ln>
              <a:noFill/>
            </a:ln>
            <a:effectLst/>
          </c:spPr>
          <c:invertIfNegative val="0"/>
          <c:dLbls>
            <c:dLbl>
              <c:idx val="4"/>
              <c:layout>
                <c:manualLayout>
                  <c:x val="-2.9729313430767999E-3"/>
                  <c:y val="2.751568664962716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81C-4FFA-8CC1-BE49972BC19E}"/>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Donald Trump</c:v>
                </c:pt>
                <c:pt idx="1">
                  <c:v>Shinzo Abe</c:v>
                </c:pt>
                <c:pt idx="2">
                  <c:v>Angela Merkel</c:v>
                </c:pt>
                <c:pt idx="3">
                  <c:v>Boris Johnson</c:v>
                </c:pt>
                <c:pt idx="4">
                  <c:v>Emmanuel Macron</c:v>
                </c:pt>
                <c:pt idx="5">
                  <c:v>Jair Bolsonaro</c:v>
                </c:pt>
                <c:pt idx="6">
                  <c:v>Justin Trudeau</c:v>
                </c:pt>
                <c:pt idx="7">
                  <c:v>Scott Morrison</c:v>
                </c:pt>
                <c:pt idx="8">
                  <c:v>Andres Manuel Lopez Obrador</c:v>
                </c:pt>
              </c:strCache>
            </c:strRef>
          </c:cat>
          <c:val>
            <c:numRef>
              <c:f>Sheet1!$B$2:$B$10</c:f>
              <c:numCache>
                <c:formatCode>0%</c:formatCode>
                <c:ptCount val="9"/>
                <c:pt idx="0">
                  <c:v>0.41</c:v>
                </c:pt>
                <c:pt idx="1">
                  <c:v>0.35</c:v>
                </c:pt>
                <c:pt idx="2">
                  <c:v>0.39</c:v>
                </c:pt>
                <c:pt idx="3">
                  <c:v>0.48</c:v>
                </c:pt>
                <c:pt idx="4">
                  <c:v>0.28000000000000003</c:v>
                </c:pt>
                <c:pt idx="5">
                  <c:v>0.53</c:v>
                </c:pt>
                <c:pt idx="6">
                  <c:v>0.43</c:v>
                </c:pt>
                <c:pt idx="7">
                  <c:v>0.35</c:v>
                </c:pt>
                <c:pt idx="8">
                  <c:v>0.64</c:v>
                </c:pt>
              </c:numCache>
            </c:numRef>
          </c:val>
          <c:extLst>
            <c:ext xmlns:c16="http://schemas.microsoft.com/office/drawing/2014/chart" uri="{C3380CC4-5D6E-409C-BE32-E72D297353CC}">
              <c16:uniqueId val="{00000000-67F7-460E-A984-39D551921B40}"/>
            </c:ext>
          </c:extLst>
        </c:ser>
        <c:ser>
          <c:idx val="1"/>
          <c:order val="1"/>
          <c:tx>
            <c:strRef>
              <c:f>Sheet1!$C$1</c:f>
              <c:strCache>
                <c:ptCount val="1"/>
                <c:pt idx="0">
                  <c:v>11-Mar-20</c:v>
                </c:pt>
              </c:strCache>
            </c:strRef>
          </c:tx>
          <c:spPr>
            <a:solidFill>
              <a:srgbClr val="769DA3"/>
            </a:solidFill>
            <a:ln>
              <a:noFill/>
            </a:ln>
            <a:effectLst/>
          </c:spPr>
          <c:invertIfNegative val="0"/>
          <c:dLbls>
            <c:dLbl>
              <c:idx val="0"/>
              <c:dLblPos val="outEnd"/>
              <c:showLegendKey val="0"/>
              <c:showVal val="1"/>
              <c:showCatName val="0"/>
              <c:showSerName val="0"/>
              <c:showPercent val="0"/>
              <c:showBubbleSize val="0"/>
              <c:extLst>
                <c:ext xmlns:c15="http://schemas.microsoft.com/office/drawing/2012/chart" uri="{CE6537A1-D6FC-4f65-9D91-7224C49458BB}">
                  <c15:layout>
                    <c:manualLayout>
                      <c:w val="3.7409420289855062E-2"/>
                      <c:h val="3.5824243787871565E-2"/>
                    </c:manualLayout>
                  </c15:layout>
                </c:ext>
                <c:ext xmlns:c16="http://schemas.microsoft.com/office/drawing/2014/chart" uri="{C3380CC4-5D6E-409C-BE32-E72D297353CC}">
                  <c16:uniqueId val="{00000004-67F7-460E-A984-39D551921B40}"/>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Donald Trump</c:v>
                </c:pt>
                <c:pt idx="1">
                  <c:v>Shinzo Abe</c:v>
                </c:pt>
                <c:pt idx="2">
                  <c:v>Angela Merkel</c:v>
                </c:pt>
                <c:pt idx="3">
                  <c:v>Boris Johnson</c:v>
                </c:pt>
                <c:pt idx="4">
                  <c:v>Emmanuel Macron</c:v>
                </c:pt>
                <c:pt idx="5">
                  <c:v>Jair Bolsonaro</c:v>
                </c:pt>
                <c:pt idx="6">
                  <c:v>Justin Trudeau</c:v>
                </c:pt>
                <c:pt idx="7">
                  <c:v>Scott Morrison</c:v>
                </c:pt>
                <c:pt idx="8">
                  <c:v>Andres Manuel Lopez Obrador</c:v>
                </c:pt>
              </c:strCache>
            </c:strRef>
          </c:cat>
          <c:val>
            <c:numRef>
              <c:f>Sheet1!$C$2:$C$10</c:f>
              <c:numCache>
                <c:formatCode>0%</c:formatCode>
                <c:ptCount val="9"/>
                <c:pt idx="0">
                  <c:v>0.42</c:v>
                </c:pt>
                <c:pt idx="1">
                  <c:v>0.33</c:v>
                </c:pt>
                <c:pt idx="2">
                  <c:v>0.4</c:v>
                </c:pt>
                <c:pt idx="3">
                  <c:v>0.46</c:v>
                </c:pt>
                <c:pt idx="4">
                  <c:v>0.28000000000000003</c:v>
                </c:pt>
                <c:pt idx="5">
                  <c:v>0.56000000000000005</c:v>
                </c:pt>
                <c:pt idx="6">
                  <c:v>0.38</c:v>
                </c:pt>
                <c:pt idx="7">
                  <c:v>0.34</c:v>
                </c:pt>
                <c:pt idx="8">
                  <c:v>0.6</c:v>
                </c:pt>
              </c:numCache>
            </c:numRef>
          </c:val>
          <c:extLst>
            <c:ext xmlns:c16="http://schemas.microsoft.com/office/drawing/2014/chart" uri="{C3380CC4-5D6E-409C-BE32-E72D297353CC}">
              <c16:uniqueId val="{00000001-67F7-460E-A984-39D551921B40}"/>
            </c:ext>
          </c:extLst>
        </c:ser>
        <c:ser>
          <c:idx val="2"/>
          <c:order val="2"/>
          <c:tx>
            <c:strRef>
              <c:f>Sheet1!$D$1</c:f>
              <c:strCache>
                <c:ptCount val="1"/>
                <c:pt idx="0">
                  <c:v>24-Mar</c:v>
                </c:pt>
              </c:strCache>
            </c:strRef>
          </c:tx>
          <c:spPr>
            <a:solidFill>
              <a:srgbClr val="55797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Donald Trump</c:v>
                </c:pt>
                <c:pt idx="1">
                  <c:v>Shinzo Abe</c:v>
                </c:pt>
                <c:pt idx="2">
                  <c:v>Angela Merkel</c:v>
                </c:pt>
                <c:pt idx="3">
                  <c:v>Boris Johnson</c:v>
                </c:pt>
                <c:pt idx="4">
                  <c:v>Emmanuel Macron</c:v>
                </c:pt>
                <c:pt idx="5">
                  <c:v>Jair Bolsonaro</c:v>
                </c:pt>
                <c:pt idx="6">
                  <c:v>Justin Trudeau</c:v>
                </c:pt>
                <c:pt idx="7">
                  <c:v>Scott Morrison</c:v>
                </c:pt>
                <c:pt idx="8">
                  <c:v>Andres Manuel Lopez Obrador</c:v>
                </c:pt>
              </c:strCache>
            </c:strRef>
          </c:cat>
          <c:val>
            <c:numRef>
              <c:f>Sheet1!$D$2:$D$10</c:f>
              <c:numCache>
                <c:formatCode>0%</c:formatCode>
                <c:ptCount val="9"/>
                <c:pt idx="0">
                  <c:v>0.44</c:v>
                </c:pt>
                <c:pt idx="1">
                  <c:v>0.32</c:v>
                </c:pt>
                <c:pt idx="2">
                  <c:v>0.49</c:v>
                </c:pt>
                <c:pt idx="3">
                  <c:v>0.61</c:v>
                </c:pt>
                <c:pt idx="4">
                  <c:v>0.35</c:v>
                </c:pt>
                <c:pt idx="5">
                  <c:v>0.53</c:v>
                </c:pt>
                <c:pt idx="6">
                  <c:v>0.49</c:v>
                </c:pt>
                <c:pt idx="7">
                  <c:v>0.47</c:v>
                </c:pt>
                <c:pt idx="8">
                  <c:v>0.6</c:v>
                </c:pt>
              </c:numCache>
            </c:numRef>
          </c:val>
          <c:extLst>
            <c:ext xmlns:c16="http://schemas.microsoft.com/office/drawing/2014/chart" uri="{C3380CC4-5D6E-409C-BE32-E72D297353CC}">
              <c16:uniqueId val="{00000002-67F7-460E-A984-39D551921B40}"/>
            </c:ext>
          </c:extLst>
        </c:ser>
        <c:dLbls>
          <c:dLblPos val="outEnd"/>
          <c:showLegendKey val="0"/>
          <c:showVal val="1"/>
          <c:showCatName val="0"/>
          <c:showSerName val="0"/>
          <c:showPercent val="0"/>
          <c:showBubbleSize val="0"/>
        </c:dLbls>
        <c:gapWidth val="117"/>
        <c:overlap val="-17"/>
        <c:axId val="367557008"/>
        <c:axId val="367537456"/>
      </c:barChart>
      <c:catAx>
        <c:axId val="367557008"/>
        <c:scaling>
          <c:orientation val="minMax"/>
        </c:scaling>
        <c:delete val="1"/>
        <c:axPos val="b"/>
        <c:numFmt formatCode="General" sourceLinked="1"/>
        <c:majorTickMark val="none"/>
        <c:minorTickMark val="none"/>
        <c:tickLblPos val="nextTo"/>
        <c:crossAx val="367537456"/>
        <c:crosses val="autoZero"/>
        <c:auto val="1"/>
        <c:lblAlgn val="ctr"/>
        <c:lblOffset val="100"/>
        <c:noMultiLvlLbl val="0"/>
      </c:catAx>
      <c:valAx>
        <c:axId val="367537456"/>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3675570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06024408311441"/>
          <c:y val="0.1277977268634741"/>
          <c:w val="0.8021898592766924"/>
          <c:h val="0.85202368468439837"/>
        </c:manualLayout>
      </c:layout>
      <c:barChart>
        <c:barDir val="bar"/>
        <c:grouping val="stacked"/>
        <c:varyColors val="0"/>
        <c:ser>
          <c:idx val="0"/>
          <c:order val="0"/>
          <c:tx>
            <c:strRef>
              <c:f>Sheet1!$B$1</c:f>
              <c:strCache>
                <c:ptCount val="1"/>
                <c:pt idx="0">
                  <c:v>Approve</c:v>
                </c:pt>
              </c:strCache>
            </c:strRef>
          </c:tx>
          <c:spPr>
            <a:solidFill>
              <a:srgbClr val="55797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Verdana" panose="020B0604030504040204" pitchFamily="34" charset="0"/>
                    <a:ea typeface="Verdana" panose="020B0604030504040204" pitchFamily="34" charset="0"/>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US adults</c:v>
                </c:pt>
                <c:pt idx="1">
                  <c:v>Democrats</c:v>
                </c:pt>
                <c:pt idx="2">
                  <c:v>Independents</c:v>
                </c:pt>
                <c:pt idx="3">
                  <c:v>Republicans</c:v>
                </c:pt>
              </c:strCache>
            </c:strRef>
          </c:cat>
          <c:val>
            <c:numRef>
              <c:f>Sheet1!$B$2:$B$5</c:f>
              <c:numCache>
                <c:formatCode>0%</c:formatCode>
                <c:ptCount val="4"/>
                <c:pt idx="0">
                  <c:v>0.77</c:v>
                </c:pt>
                <c:pt idx="1">
                  <c:v>0.81</c:v>
                </c:pt>
                <c:pt idx="2">
                  <c:v>0.7</c:v>
                </c:pt>
                <c:pt idx="3">
                  <c:v>0.76</c:v>
                </c:pt>
              </c:numCache>
            </c:numRef>
          </c:val>
          <c:extLst>
            <c:ext xmlns:c16="http://schemas.microsoft.com/office/drawing/2014/chart" uri="{C3380CC4-5D6E-409C-BE32-E72D297353CC}">
              <c16:uniqueId val="{00000000-49F2-4193-A310-336D204080C9}"/>
            </c:ext>
          </c:extLst>
        </c:ser>
        <c:ser>
          <c:idx val="1"/>
          <c:order val="1"/>
          <c:tx>
            <c:strRef>
              <c:f>Sheet1!$C$1</c:f>
              <c:strCache>
                <c:ptCount val="1"/>
                <c:pt idx="0">
                  <c:v>Disapprove</c:v>
                </c:pt>
              </c:strCache>
            </c:strRef>
          </c:tx>
          <c:spPr>
            <a:solidFill>
              <a:srgbClr val="C8D8D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US adults</c:v>
                </c:pt>
                <c:pt idx="1">
                  <c:v>Democrats</c:v>
                </c:pt>
                <c:pt idx="2">
                  <c:v>Independents</c:v>
                </c:pt>
                <c:pt idx="3">
                  <c:v>Republicans</c:v>
                </c:pt>
              </c:strCache>
            </c:strRef>
          </c:cat>
          <c:val>
            <c:numRef>
              <c:f>Sheet1!$C$2:$C$5</c:f>
              <c:numCache>
                <c:formatCode>0%</c:formatCode>
                <c:ptCount val="4"/>
                <c:pt idx="0">
                  <c:v>0.23</c:v>
                </c:pt>
                <c:pt idx="1">
                  <c:v>0.19</c:v>
                </c:pt>
                <c:pt idx="2">
                  <c:v>0.3</c:v>
                </c:pt>
                <c:pt idx="3">
                  <c:v>0.24</c:v>
                </c:pt>
              </c:numCache>
            </c:numRef>
          </c:val>
          <c:extLst>
            <c:ext xmlns:c16="http://schemas.microsoft.com/office/drawing/2014/chart" uri="{C3380CC4-5D6E-409C-BE32-E72D297353CC}">
              <c16:uniqueId val="{00000001-49F2-4193-A310-336D204080C9}"/>
            </c:ext>
          </c:extLst>
        </c:ser>
        <c:dLbls>
          <c:dLblPos val="ctr"/>
          <c:showLegendKey val="0"/>
          <c:showVal val="1"/>
          <c:showCatName val="0"/>
          <c:showSerName val="0"/>
          <c:showPercent val="0"/>
          <c:showBubbleSize val="0"/>
        </c:dLbls>
        <c:gapWidth val="54"/>
        <c:overlap val="100"/>
        <c:axId val="421676384"/>
        <c:axId val="421660576"/>
      </c:barChart>
      <c:catAx>
        <c:axId val="4216763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mn-cs"/>
              </a:defRPr>
            </a:pPr>
            <a:endParaRPr lang="en-US"/>
          </a:p>
        </c:txPr>
        <c:crossAx val="421660576"/>
        <c:crosses val="autoZero"/>
        <c:auto val="1"/>
        <c:lblAlgn val="ctr"/>
        <c:lblOffset val="100"/>
        <c:noMultiLvlLbl val="0"/>
      </c:catAx>
      <c:valAx>
        <c:axId val="421660576"/>
        <c:scaling>
          <c:orientation val="minMax"/>
        </c:scaling>
        <c:delete val="1"/>
        <c:axPos val="t"/>
        <c:numFmt formatCode="0%" sourceLinked="1"/>
        <c:majorTickMark val="none"/>
        <c:minorTickMark val="none"/>
        <c:tickLblPos val="nextTo"/>
        <c:crossAx val="421676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6AE86F-1C31-455E-8C8E-B2CBD2C72432}" type="datetimeFigureOut">
              <a:rPr lang="en-US" smtClean="0"/>
              <a:t>4/8/2020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FE447A3-A4D5-4E42-B279-33F8FB6C3E14}" type="slidenum">
              <a:rPr lang="en-US" smtClean="0"/>
              <a:t>‹#›</a:t>
            </a:fld>
            <a:endParaRPr lang="en-US"/>
          </a:p>
        </p:txBody>
      </p:sp>
    </p:spTree>
    <p:extLst>
      <p:ext uri="{BB962C8B-B14F-4D97-AF65-F5344CB8AC3E}">
        <p14:creationId xmlns:p14="http://schemas.microsoft.com/office/powerpoint/2010/main" val="785033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6EBE26-B8DD-487B-9957-931C7ED68A9D}" type="datetimeFigureOut">
              <a:rPr lang="en-US" smtClean="0"/>
              <a:t>4/8/2020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3F0B2D-7785-4EC0-9F4A-91A1149DEB67}" type="slidenum">
              <a:rPr lang="en-US" smtClean="0"/>
              <a:t>‹#›</a:t>
            </a:fld>
            <a:endParaRPr lang="en-US"/>
          </a:p>
        </p:txBody>
      </p:sp>
    </p:spTree>
    <p:extLst>
      <p:ext uri="{BB962C8B-B14F-4D97-AF65-F5344CB8AC3E}">
        <p14:creationId xmlns:p14="http://schemas.microsoft.com/office/powerpoint/2010/main" val="2357128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ncsl.org/research/elections-and-campaigns/absentee-and-early-voting.aspx"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nytimes.com/article/2020-campaign-primary-calendar-coronavirus.html"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270towin.com/2020-election-calendar/"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nytimes.com/article/2020-campaign-primary-calendar-coronavirus.html"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nytimes.com/article/2020-campaign-primary-calendar-coronavirus.htm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mehlmancastagnetti.com/wp-content/uploads/Wokepocalypse-Mehlman-2019-Q3.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ballotpedia.org/Statewide_primary_election_dates,_2020"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transition.fec.gov/pubrec/fe2020/2020pdates.pdf" TargetMode="External"/><Relationship Id="rId4" Type="http://schemas.openxmlformats.org/officeDocument/2006/relationships/hyperlink" Target="https://www.fvap.gov/uploads/FVAP/VAO/PrimaryElectionsCalendar.pdf"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Nick </a:t>
            </a:r>
            <a:r>
              <a:rPr lang="en-US" dirty="0" err="1"/>
              <a:t>Corasaniti</a:t>
            </a:r>
            <a:r>
              <a:rPr lang="en-US" dirty="0"/>
              <a:t> and Stephanie</a:t>
            </a:r>
            <a:r>
              <a:rPr lang="en-US" baseline="0" dirty="0"/>
              <a:t> Saul, “15 states have postponed their primaries because of coronavirus. Here’s a list” New York Times, updated April 2, 2020, </a:t>
            </a:r>
          </a:p>
          <a:p>
            <a:r>
              <a:rPr lang="en-US" dirty="0"/>
              <a:t>https://www.nytimes.com/article/2020-campaign-primary-calendar-coronavirus.html</a:t>
            </a:r>
          </a:p>
          <a:p>
            <a:endParaRPr lang="en-US" dirty="0"/>
          </a:p>
          <a:p>
            <a:r>
              <a:rPr lang="en-US" dirty="0"/>
              <a:t>Alexander Burns,</a:t>
            </a:r>
            <a:r>
              <a:rPr lang="en-US" baseline="0" dirty="0"/>
              <a:t> “Could the 2020 election be postponed? Only with great difficulty. Here’s why,” New York Times, March 16, 2020, </a:t>
            </a:r>
          </a:p>
          <a:p>
            <a:r>
              <a:rPr lang="en-US" dirty="0"/>
              <a:t>https://www.nytimes.com/2020/03/14/us/politics/election-postponed-canceled.html</a:t>
            </a:r>
          </a:p>
          <a:p>
            <a:endParaRPr lang="en-US" dirty="0"/>
          </a:p>
          <a:p>
            <a:r>
              <a:rPr lang="en-US" dirty="0"/>
              <a:t>Nathan L. Gonzales, “How will coronavirus affect 2020 elections? Let me count the ways,” Roll Call,</a:t>
            </a:r>
            <a:r>
              <a:rPr lang="en-US" baseline="0" dirty="0"/>
              <a:t> March 16, 2020, </a:t>
            </a:r>
          </a:p>
          <a:p>
            <a:r>
              <a:rPr lang="en-US" dirty="0"/>
              <a:t>https://www.rollcall.com/2020/03/16/how-will-coronavirus-affect-2020-elections-let-me-count-the-ways/</a:t>
            </a:r>
          </a:p>
          <a:p>
            <a:endParaRPr lang="en-US" dirty="0"/>
          </a:p>
          <a:p>
            <a:r>
              <a:rPr lang="en-US" dirty="0"/>
              <a:t>Jonathan</a:t>
            </a:r>
            <a:r>
              <a:rPr lang="en-US" baseline="0" dirty="0"/>
              <a:t> Martin, Reid J Epstein, and Maggie </a:t>
            </a:r>
            <a:r>
              <a:rPr lang="en-US" baseline="0" dirty="0" err="1"/>
              <a:t>Haberman</a:t>
            </a:r>
            <a:r>
              <a:rPr lang="en-US" baseline="0" dirty="0"/>
              <a:t>, “Is the US headed toward a short British-Style Election?” March 29, 2020, </a:t>
            </a:r>
          </a:p>
          <a:p>
            <a:r>
              <a:rPr lang="en-US" dirty="0"/>
              <a:t>https://www.nytimes.com/2020/03/29/us/2020-elections-coronavirus.html</a:t>
            </a:r>
          </a:p>
          <a:p>
            <a:endParaRPr lang="en-US" dirty="0"/>
          </a:p>
          <a:p>
            <a:r>
              <a:rPr lang="en-US" dirty="0" err="1"/>
              <a:t>Bidget</a:t>
            </a:r>
            <a:r>
              <a:rPr lang="en-US" baseline="0" dirty="0"/>
              <a:t> Bowman, Kate Ackley, and Stephanie Akin, “Campaigns grapple with </a:t>
            </a:r>
            <a:r>
              <a:rPr lang="en-US" baseline="0" dirty="0" err="1"/>
              <a:t>uncertainity</a:t>
            </a:r>
            <a:r>
              <a:rPr lang="en-US" baseline="0" dirty="0"/>
              <a:t> amid new coronavirus concerns,” Roll Call, March 10, 2020, </a:t>
            </a:r>
          </a:p>
          <a:p>
            <a:r>
              <a:rPr lang="en-US" dirty="0"/>
              <a:t>https://rollcall.com/2020/03/10/campaigns-grapple-with-uncertainty-amid-new-coronavirus-concerns/</a:t>
            </a:r>
          </a:p>
          <a:p>
            <a:endParaRPr lang="en-US" dirty="0"/>
          </a:p>
          <a:p>
            <a:r>
              <a:rPr lang="en-US" dirty="0"/>
              <a:t>Harry </a:t>
            </a:r>
            <a:r>
              <a:rPr lang="en-US" dirty="0" err="1"/>
              <a:t>Enten</a:t>
            </a:r>
            <a:r>
              <a:rPr lang="en-US" dirty="0"/>
              <a:t>,</a:t>
            </a:r>
            <a:r>
              <a:rPr lang="en-US" baseline="0" dirty="0"/>
              <a:t> “Coronavirus may keep voter turnout down without a vote by mail option,” CNN, March 20, 2020, </a:t>
            </a:r>
          </a:p>
          <a:p>
            <a:r>
              <a:rPr lang="en-US" dirty="0"/>
              <a:t>https://www.cnn.com/2020/03/20/politics/voting-by-mail-coronavirus/index.html</a:t>
            </a:r>
          </a:p>
        </p:txBody>
      </p:sp>
      <p:sp>
        <p:nvSpPr>
          <p:cNvPr id="4" name="Slide Number Placeholder 3"/>
          <p:cNvSpPr>
            <a:spLocks noGrp="1"/>
          </p:cNvSpPr>
          <p:nvPr>
            <p:ph type="sldNum" sz="quarter" idx="10"/>
          </p:nvPr>
        </p:nvSpPr>
        <p:spPr/>
        <p:txBody>
          <a:bodyPr/>
          <a:lstStyle/>
          <a:p>
            <a:fld id="{9A3F0B2D-7785-4EC0-9F4A-91A1149DEB67}" type="slidenum">
              <a:rPr lang="en-US" smtClean="0"/>
              <a:t>3</a:t>
            </a:fld>
            <a:endParaRPr lang="en-US"/>
          </a:p>
        </p:txBody>
      </p:sp>
    </p:spTree>
    <p:extLst>
      <p:ext uri="{BB962C8B-B14F-4D97-AF65-F5344CB8AC3E}">
        <p14:creationId xmlns:p14="http://schemas.microsoft.com/office/powerpoint/2010/main" val="339770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Stef W. </a:t>
            </a:r>
            <a:r>
              <a:rPr lang="en-US" dirty="0" err="1"/>
              <a:t>Kight</a:t>
            </a:r>
            <a:r>
              <a:rPr lang="en-US" dirty="0"/>
              <a:t>, Alexi</a:t>
            </a:r>
            <a:r>
              <a:rPr lang="en-US" baseline="0" dirty="0"/>
              <a:t> </a:t>
            </a:r>
            <a:r>
              <a:rPr lang="en-US" baseline="0" dirty="0" err="1"/>
              <a:t>McCammond</a:t>
            </a:r>
            <a:r>
              <a:rPr lang="en-US" baseline="0" dirty="0"/>
              <a:t>, “The race to change how America votes,” </a:t>
            </a:r>
            <a:r>
              <a:rPr lang="en-US" baseline="0" dirty="0" err="1"/>
              <a:t>Axios</a:t>
            </a:r>
            <a:r>
              <a:rPr lang="en-US" baseline="0" dirty="0"/>
              <a:t>, March 31, 2020, </a:t>
            </a:r>
          </a:p>
          <a:p>
            <a:r>
              <a:rPr lang="en-US" dirty="0"/>
              <a:t>https://www.axios.com/coronavirus-voting-2020-election-november-1dd85246-b1a5-4f6a-a02a-daa518df352a.html</a:t>
            </a:r>
          </a:p>
          <a:p>
            <a:endParaRPr lang="en-US" dirty="0"/>
          </a:p>
          <a:p>
            <a:r>
              <a:rPr lang="en-US" dirty="0"/>
              <a:t>“Voting outside the polling place: absentee, all-mail and other voting at home options,” National Council of State Legislatures, accessed March 24, 2020, </a:t>
            </a:r>
          </a:p>
          <a:p>
            <a:r>
              <a:rPr lang="en-US" dirty="0">
                <a:hlinkClick r:id="rId3"/>
              </a:rPr>
              <a:t>https://www.ncsl.org/research/elections-and-campaigns/absentee-and-early-voting.aspx</a:t>
            </a:r>
            <a:endParaRPr lang="en-US" dirty="0"/>
          </a:p>
          <a:p>
            <a:endParaRPr lang="en-US" dirty="0"/>
          </a:p>
          <a:p>
            <a:r>
              <a:rPr lang="en-US" dirty="0"/>
              <a:t>Nick </a:t>
            </a:r>
            <a:r>
              <a:rPr lang="en-US" dirty="0" err="1"/>
              <a:t>Corasaniti</a:t>
            </a:r>
            <a:r>
              <a:rPr lang="en-US" dirty="0"/>
              <a:t> and Stephanie Saul,</a:t>
            </a:r>
            <a:r>
              <a:rPr lang="en-US" baseline="0" dirty="0"/>
              <a:t> “2020 Democratic Primary Election: voting postponed in 10 states and territories,” New York Times, March 25, 2020, </a:t>
            </a:r>
          </a:p>
          <a:p>
            <a:r>
              <a:rPr lang="en-US" dirty="0">
                <a:hlinkClick r:id="rId4"/>
              </a:rPr>
              <a:t>https://www.nytimes.com/article/2020-campaign-primary-calendar-coronavirus.html</a:t>
            </a:r>
            <a:endParaRPr lang="en-US" dirty="0"/>
          </a:p>
          <a:p>
            <a:endParaRPr lang="en-US" dirty="0"/>
          </a:p>
          <a:p>
            <a:r>
              <a:rPr lang="en-US" dirty="0"/>
              <a:t>Pam</a:t>
            </a:r>
            <a:r>
              <a:rPr lang="en-US" baseline="0" dirty="0"/>
              <a:t> </a:t>
            </a:r>
            <a:r>
              <a:rPr lang="en-US" baseline="0" dirty="0" err="1"/>
              <a:t>Fessler</a:t>
            </a:r>
            <a:r>
              <a:rPr lang="en-US" baseline="0" dirty="0"/>
              <a:t>, “As coronavirus delays primary season, states weigh expanding absentee voting,” NPR, March 24, 2020, </a:t>
            </a:r>
          </a:p>
          <a:p>
            <a:r>
              <a:rPr lang="en-US" dirty="0">
                <a:hlinkClick r:id="rId4"/>
              </a:rPr>
              <a:t>https://www.nytimes.com/article/2020-campaign-primary-calendar-coronavirus.html</a:t>
            </a:r>
            <a:endParaRPr lang="en-US" dirty="0"/>
          </a:p>
        </p:txBody>
      </p:sp>
      <p:sp>
        <p:nvSpPr>
          <p:cNvPr id="4" name="Slide Number Placeholder 3"/>
          <p:cNvSpPr>
            <a:spLocks noGrp="1"/>
          </p:cNvSpPr>
          <p:nvPr>
            <p:ph type="sldNum" sz="quarter" idx="10"/>
          </p:nvPr>
        </p:nvSpPr>
        <p:spPr/>
        <p:txBody>
          <a:bodyPr/>
          <a:lstStyle/>
          <a:p>
            <a:fld id="{9A3F0B2D-7785-4EC0-9F4A-91A1149DEB67}" type="slidenum">
              <a:rPr lang="en-US" smtClean="0"/>
              <a:t>4</a:t>
            </a:fld>
            <a:endParaRPr lang="en-US"/>
          </a:p>
        </p:txBody>
      </p:sp>
    </p:spTree>
    <p:extLst>
      <p:ext uri="{BB962C8B-B14F-4D97-AF65-F5344CB8AC3E}">
        <p14:creationId xmlns:p14="http://schemas.microsoft.com/office/powerpoint/2010/main" val="622989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Sources:</a:t>
            </a:r>
          </a:p>
          <a:p>
            <a:endParaRPr lang="en-US" baseline="0" dirty="0"/>
          </a:p>
          <a:p>
            <a:r>
              <a:rPr lang="en-US" dirty="0"/>
              <a:t>“2020 Presidential Election Calendar,” 270 to</a:t>
            </a:r>
            <a:r>
              <a:rPr lang="en-US" baseline="0" dirty="0"/>
              <a:t> Win, Last Accessed April 2, 2020, </a:t>
            </a:r>
            <a:r>
              <a:rPr lang="en-US" dirty="0">
                <a:hlinkClick r:id="rId3"/>
              </a:rPr>
              <a:t>https://www.270towin.com/2020-election-calendar/</a:t>
            </a:r>
            <a:endParaRPr lang="en-US" dirty="0"/>
          </a:p>
          <a:p>
            <a:endParaRPr lang="en-US" dirty="0"/>
          </a:p>
          <a:p>
            <a:r>
              <a:rPr lang="en-US" dirty="0"/>
              <a:t>Nick </a:t>
            </a:r>
            <a:r>
              <a:rPr lang="en-US" dirty="0" err="1"/>
              <a:t>Corasaniti</a:t>
            </a:r>
            <a:r>
              <a:rPr lang="en-US" dirty="0"/>
              <a:t> and Stephanie Saul, “2020 Democratic Primary Election: Voting Postponed in 15 States and Territories,” </a:t>
            </a:r>
            <a:r>
              <a:rPr lang="en-US" i="1" dirty="0"/>
              <a:t>The New</a:t>
            </a:r>
            <a:r>
              <a:rPr lang="en-US" i="1" baseline="0" dirty="0"/>
              <a:t> York Times</a:t>
            </a:r>
            <a:r>
              <a:rPr lang="en-US" i="0" baseline="0" dirty="0"/>
              <a:t>, April 2, 2020, </a:t>
            </a:r>
          </a:p>
          <a:p>
            <a:r>
              <a:rPr lang="en-US" dirty="0">
                <a:hlinkClick r:id="rId4"/>
              </a:rPr>
              <a:t>https://www.nytimes.com/article/2020-campaign-primary-calendar-coronavirus.html</a:t>
            </a:r>
            <a:r>
              <a:rPr lang="en-US" dirty="0"/>
              <a:t>.</a:t>
            </a:r>
          </a:p>
        </p:txBody>
      </p:sp>
      <p:sp>
        <p:nvSpPr>
          <p:cNvPr id="4" name="Slide Number Placeholder 3"/>
          <p:cNvSpPr>
            <a:spLocks noGrp="1"/>
          </p:cNvSpPr>
          <p:nvPr>
            <p:ph type="sldNum" sz="quarter" idx="10"/>
          </p:nvPr>
        </p:nvSpPr>
        <p:spPr/>
        <p:txBody>
          <a:bodyPr/>
          <a:lstStyle/>
          <a:p>
            <a:fld id="{D556A13F-28BC-9E49-9D0E-49492B51710C}" type="slidenum">
              <a:rPr lang="en-US" smtClean="0"/>
              <a:t>6</a:t>
            </a:fld>
            <a:endParaRPr lang="en-US" dirty="0"/>
          </a:p>
        </p:txBody>
      </p:sp>
    </p:spTree>
    <p:extLst>
      <p:ext uri="{BB962C8B-B14F-4D97-AF65-F5344CB8AC3E}">
        <p14:creationId xmlns:p14="http://schemas.microsoft.com/office/powerpoint/2010/main" val="2132767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Nick </a:t>
            </a:r>
            <a:r>
              <a:rPr lang="en-US" dirty="0" err="1"/>
              <a:t>Corasaniti</a:t>
            </a:r>
            <a:r>
              <a:rPr lang="en-US" dirty="0"/>
              <a:t> and Stephanie Saul, “2020 Democratic Primary Election: Voting Postponed in 15 States and Territories,” </a:t>
            </a:r>
            <a:r>
              <a:rPr lang="en-US" i="1" dirty="0"/>
              <a:t>The New</a:t>
            </a:r>
            <a:r>
              <a:rPr lang="en-US" i="1" baseline="0" dirty="0"/>
              <a:t> York Times</a:t>
            </a:r>
            <a:r>
              <a:rPr lang="en-US" i="0" baseline="0" dirty="0"/>
              <a:t>, April 2, 2020, </a:t>
            </a:r>
          </a:p>
          <a:p>
            <a:r>
              <a:rPr lang="en-US" dirty="0">
                <a:hlinkClick r:id="rId3"/>
              </a:rPr>
              <a:t>https://www.nytimes.com/article/2020-campaign-primary-calendar-coronavirus.html</a:t>
            </a:r>
            <a:r>
              <a:rPr lang="en-US" dirty="0"/>
              <a:t>.</a:t>
            </a:r>
          </a:p>
          <a:p>
            <a:endParaRPr lang="en-US" dirty="0"/>
          </a:p>
          <a:p>
            <a:r>
              <a:rPr lang="en-US" dirty="0"/>
              <a:t>Jonathan Easley,</a:t>
            </a:r>
            <a:r>
              <a:rPr lang="en-US" baseline="0" dirty="0"/>
              <a:t> “DNC calls on states not to postpone primaries,” The Hill, March 17, 2020, </a:t>
            </a:r>
          </a:p>
          <a:p>
            <a:r>
              <a:rPr lang="en-US" dirty="0"/>
              <a:t>https://thehill.com/homenews/campaign/488111-dnc-calls-on-states-not-to-postpone-primaries</a:t>
            </a:r>
          </a:p>
          <a:p>
            <a:endParaRPr lang="en-US" dirty="0"/>
          </a:p>
          <a:p>
            <a:r>
              <a:rPr lang="en-US" dirty="0"/>
              <a:t>Sydney Ember and Reid J Epstein, “Bernie Sanders plans</a:t>
            </a:r>
            <a:r>
              <a:rPr lang="en-US" baseline="0" dirty="0"/>
              <a:t> to participate in next debate, campaign says,” New York Times, March 24, 2020, </a:t>
            </a:r>
          </a:p>
          <a:p>
            <a:r>
              <a:rPr lang="en-US" dirty="0"/>
              <a:t>https://www.nytimes.com/2020/03/24/us/politics/biden-sanders-next-democratic-debate.html</a:t>
            </a:r>
          </a:p>
          <a:p>
            <a:endParaRPr lang="en-US" dirty="0"/>
          </a:p>
          <a:p>
            <a:r>
              <a:rPr lang="en-US" dirty="0"/>
              <a:t>Bill</a:t>
            </a:r>
            <a:r>
              <a:rPr lang="en-US" baseline="0" dirty="0"/>
              <a:t> Barrow, “Primary purgatory with no 12</a:t>
            </a:r>
            <a:r>
              <a:rPr lang="en-US" baseline="30000" dirty="0"/>
              <a:t>th</a:t>
            </a:r>
            <a:r>
              <a:rPr lang="en-US" baseline="0" dirty="0"/>
              <a:t> Democratic debate on horizon,” AP News, March 25, 2020, </a:t>
            </a:r>
          </a:p>
          <a:p>
            <a:r>
              <a:rPr lang="en-US" dirty="0"/>
              <a:t>https://apnews.com/1de9ba6b418465f4e7511ff111c5cded</a:t>
            </a:r>
          </a:p>
          <a:p>
            <a:endParaRPr lang="en-US" dirty="0"/>
          </a:p>
          <a:p>
            <a:r>
              <a:rPr lang="en-US" dirty="0"/>
              <a:t>Rafael</a:t>
            </a:r>
            <a:r>
              <a:rPr lang="en-US" baseline="0" dirty="0"/>
              <a:t> Bernal, Amie </a:t>
            </a:r>
            <a:r>
              <a:rPr lang="en-US" baseline="0" dirty="0" err="1"/>
              <a:t>Parnes</a:t>
            </a:r>
            <a:r>
              <a:rPr lang="en-US" baseline="0" dirty="0"/>
              <a:t> and Jonathan Easley, “Democrats to delay convention until August,” The Hill, April 2, 2020, </a:t>
            </a:r>
          </a:p>
          <a:p>
            <a:r>
              <a:rPr lang="en-US" dirty="0"/>
              <a:t>https://thehill.com/homenews/campaign/490811-democrats-to-delay-convention-until-august-sources</a:t>
            </a:r>
          </a:p>
        </p:txBody>
      </p:sp>
      <p:sp>
        <p:nvSpPr>
          <p:cNvPr id="4" name="Slide Number Placeholder 3"/>
          <p:cNvSpPr>
            <a:spLocks noGrp="1"/>
          </p:cNvSpPr>
          <p:nvPr>
            <p:ph type="sldNum" sz="quarter" idx="10"/>
          </p:nvPr>
        </p:nvSpPr>
        <p:spPr/>
        <p:txBody>
          <a:bodyPr/>
          <a:lstStyle/>
          <a:p>
            <a:fld id="{9A3F0B2D-7785-4EC0-9F4A-91A1149DEB67}" type="slidenum">
              <a:rPr lang="en-US" smtClean="0"/>
              <a:t>7</a:t>
            </a:fld>
            <a:endParaRPr lang="en-US"/>
          </a:p>
        </p:txBody>
      </p:sp>
    </p:spTree>
    <p:extLst>
      <p:ext uri="{BB962C8B-B14F-4D97-AF65-F5344CB8AC3E}">
        <p14:creationId xmlns:p14="http://schemas.microsoft.com/office/powerpoint/2010/main" val="2198151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“Approval</a:t>
            </a:r>
            <a:r>
              <a:rPr lang="en-US" baseline="0" dirty="0"/>
              <a:t> rises for world leaders amid pandemic,” Morning Consult, accessed April 2, 2020</a:t>
            </a:r>
          </a:p>
          <a:p>
            <a:r>
              <a:rPr lang="en-US" dirty="0"/>
              <a:t>https://morningconsult.com/form/approval-rises-for-world-leaders-amid-pandemic/</a:t>
            </a:r>
          </a:p>
          <a:p>
            <a:endParaRPr lang="en-US" dirty="0"/>
          </a:p>
          <a:p>
            <a:r>
              <a:rPr lang="en-US" dirty="0"/>
              <a:t>Nathaniel</a:t>
            </a:r>
            <a:r>
              <a:rPr lang="en-US" baseline="0" dirty="0"/>
              <a:t> </a:t>
            </a:r>
            <a:r>
              <a:rPr lang="en-US" baseline="0" dirty="0" err="1"/>
              <a:t>Rakich</a:t>
            </a:r>
            <a:r>
              <a:rPr lang="en-US" baseline="0" dirty="0"/>
              <a:t>, “What explains the bump in Trump’s approval ratings?” FiveThirtyEight, April 1, 2020, </a:t>
            </a:r>
          </a:p>
          <a:p>
            <a:r>
              <a:rPr lang="en-US" dirty="0"/>
              <a:t>https://fivethirtyeight.com/features/what-explains-the-bump-in-trumps-approval-ratings/</a:t>
            </a:r>
          </a:p>
        </p:txBody>
      </p:sp>
      <p:sp>
        <p:nvSpPr>
          <p:cNvPr id="4" name="Slide Number Placeholder 3"/>
          <p:cNvSpPr>
            <a:spLocks noGrp="1"/>
          </p:cNvSpPr>
          <p:nvPr>
            <p:ph type="sldNum" sz="quarter" idx="10"/>
          </p:nvPr>
        </p:nvSpPr>
        <p:spPr/>
        <p:txBody>
          <a:bodyPr/>
          <a:lstStyle/>
          <a:p>
            <a:fld id="{9A3F0B2D-7785-4EC0-9F4A-91A1149DEB67}" type="slidenum">
              <a:rPr lang="en-US" smtClean="0"/>
              <a:t>8</a:t>
            </a:fld>
            <a:endParaRPr lang="en-US"/>
          </a:p>
        </p:txBody>
      </p:sp>
    </p:spTree>
    <p:extLst>
      <p:ext uri="{BB962C8B-B14F-4D97-AF65-F5344CB8AC3E}">
        <p14:creationId xmlns:p14="http://schemas.microsoft.com/office/powerpoint/2010/main" val="2892578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 </a:t>
            </a:r>
          </a:p>
          <a:p>
            <a:endParaRPr lang="en-US" dirty="0"/>
          </a:p>
          <a:p>
            <a:r>
              <a:rPr lang="en-US" dirty="0"/>
              <a:t>Bruce</a:t>
            </a:r>
            <a:r>
              <a:rPr lang="en-US" baseline="0" dirty="0"/>
              <a:t> Mehlman, “WHAT WILL HAPPEN NOV.8? By the Numbers,” </a:t>
            </a:r>
            <a:r>
              <a:rPr lang="en-US" i="1" baseline="0" dirty="0"/>
              <a:t>Mehlman Castagnetti</a:t>
            </a:r>
            <a:r>
              <a:rPr lang="en-US" i="0" baseline="0" dirty="0"/>
              <a:t>, July 16, 2019, </a:t>
            </a:r>
          </a:p>
          <a:p>
            <a:r>
              <a:rPr lang="en-US" dirty="0">
                <a:hlinkClick r:id="rId3"/>
              </a:rPr>
              <a:t>https://mehlmancastagnetti.com/wp-content/uploads/Wokepocalypse-Mehlman-2019-Q3.pdf</a:t>
            </a:r>
            <a:r>
              <a:rPr lang="en-US" dirty="0"/>
              <a:t>.</a:t>
            </a:r>
          </a:p>
        </p:txBody>
      </p:sp>
      <p:sp>
        <p:nvSpPr>
          <p:cNvPr id="4" name="Slide Number Placeholder 3"/>
          <p:cNvSpPr>
            <a:spLocks noGrp="1"/>
          </p:cNvSpPr>
          <p:nvPr>
            <p:ph type="sldNum" sz="quarter" idx="10"/>
          </p:nvPr>
        </p:nvSpPr>
        <p:spPr/>
        <p:txBody>
          <a:bodyPr/>
          <a:lstStyle/>
          <a:p>
            <a:fld id="{9A3F0B2D-7785-4EC0-9F4A-91A1149DEB67}" type="slidenum">
              <a:rPr lang="en-US" smtClean="0"/>
              <a:t>9</a:t>
            </a:fld>
            <a:endParaRPr lang="en-US" dirty="0"/>
          </a:p>
        </p:txBody>
      </p:sp>
    </p:spTree>
    <p:extLst>
      <p:ext uri="{BB962C8B-B14F-4D97-AF65-F5344CB8AC3E}">
        <p14:creationId xmlns:p14="http://schemas.microsoft.com/office/powerpoint/2010/main" val="2615643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Sources:</a:t>
            </a:r>
          </a:p>
          <a:p>
            <a:endParaRPr lang="en-US" dirty="0"/>
          </a:p>
          <a:p>
            <a:r>
              <a:rPr lang="en-US" dirty="0"/>
              <a:t>“Statewide primary election dates, 2020,” </a:t>
            </a:r>
            <a:r>
              <a:rPr lang="en-US" dirty="0" err="1"/>
              <a:t>Ballotpedia</a:t>
            </a:r>
            <a:r>
              <a:rPr lang="en-US" dirty="0"/>
              <a:t>, Last Accessed March 24, 2020,</a:t>
            </a:r>
            <a:r>
              <a:rPr lang="en-US" baseline="0" dirty="0"/>
              <a:t> </a:t>
            </a:r>
            <a:r>
              <a:rPr lang="en-US" dirty="0">
                <a:hlinkClick r:id="rId3"/>
              </a:rPr>
              <a:t>https://ballotpedia.org/Statewide_primary_election_dates,_2020</a:t>
            </a:r>
            <a:endParaRPr lang="en-US" dirty="0"/>
          </a:p>
          <a:p>
            <a:endParaRPr lang="en-US" dirty="0"/>
          </a:p>
          <a:p>
            <a:r>
              <a:rPr lang="en-US" dirty="0"/>
              <a:t>“2020 Primary Elections by state and territory,” FVAP, Last Accessed January 13, 2020, </a:t>
            </a:r>
            <a:r>
              <a:rPr lang="en-US" dirty="0">
                <a:hlinkClick r:id="rId4"/>
              </a:rPr>
              <a:t>https://www.fvap.gov/uploads/FVAP/VAO/PrimaryElectionsCalendar.pdf</a:t>
            </a:r>
            <a:endParaRPr lang="en-US" dirty="0"/>
          </a:p>
          <a:p>
            <a:endParaRPr lang="en-US" dirty="0"/>
          </a:p>
          <a:p>
            <a:r>
              <a:rPr lang="en-US" dirty="0"/>
              <a:t>“2020 preliminary</a:t>
            </a:r>
            <a:r>
              <a:rPr lang="en-US" baseline="0" dirty="0"/>
              <a:t> presidential and congressional primary dates,” </a:t>
            </a:r>
            <a:r>
              <a:rPr lang="en-US" i="1" baseline="0" dirty="0"/>
              <a:t>FEC</a:t>
            </a:r>
            <a:r>
              <a:rPr lang="en-US" i="0" baseline="0" dirty="0"/>
              <a:t>, August 8, 2019, </a:t>
            </a:r>
          </a:p>
          <a:p>
            <a:r>
              <a:rPr lang="en-US" dirty="0">
                <a:hlinkClick r:id="rId5"/>
              </a:rPr>
              <a:t>https://transition.fec.gov/pubrec/fe2020/2020pdates.pdf</a:t>
            </a:r>
            <a:r>
              <a:rPr lang="en-US" dirty="0"/>
              <a:t>.</a:t>
            </a:r>
          </a:p>
        </p:txBody>
      </p:sp>
      <p:sp>
        <p:nvSpPr>
          <p:cNvPr id="4" name="Slide Number Placeholder 3"/>
          <p:cNvSpPr>
            <a:spLocks noGrp="1"/>
          </p:cNvSpPr>
          <p:nvPr>
            <p:ph type="sldNum" sz="quarter" idx="10"/>
          </p:nvPr>
        </p:nvSpPr>
        <p:spPr/>
        <p:txBody>
          <a:bodyPr/>
          <a:lstStyle/>
          <a:p>
            <a:fld id="{D556A13F-28BC-9E49-9D0E-49492B51710C}" type="slidenum">
              <a:rPr lang="en-US" smtClean="0"/>
              <a:t>11</a:t>
            </a:fld>
            <a:endParaRPr lang="en-US"/>
          </a:p>
        </p:txBody>
      </p:sp>
    </p:spTree>
    <p:extLst>
      <p:ext uri="{BB962C8B-B14F-4D97-AF65-F5344CB8AC3E}">
        <p14:creationId xmlns:p14="http://schemas.microsoft.com/office/powerpoint/2010/main" val="3967407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Jeffrey M. Jones, “Bipartisan support for COVID-19</a:t>
            </a:r>
            <a:r>
              <a:rPr lang="en-US" baseline="0" dirty="0"/>
              <a:t> rescue legislation,” March 30, 2020, </a:t>
            </a:r>
          </a:p>
          <a:p>
            <a:r>
              <a:rPr lang="en-US" dirty="0"/>
              <a:t>https://news.gallup.com/poll/305720/bipartisan-support-covid-rescue-legislation.aspx</a:t>
            </a:r>
          </a:p>
          <a:p>
            <a:endParaRPr lang="en-US" dirty="0"/>
          </a:p>
          <a:p>
            <a:r>
              <a:rPr lang="en-US" dirty="0"/>
              <a:t>David Wasserman,</a:t>
            </a:r>
            <a:r>
              <a:rPr lang="en-US" baseline="0" dirty="0"/>
              <a:t> “House Rating Changes: Fall outlook shifts in 10 districts,” Cook Political Report, March 27, 2020, </a:t>
            </a:r>
          </a:p>
          <a:p>
            <a:r>
              <a:rPr lang="en-US" dirty="0"/>
              <a:t>https://cookpolitical.com/analysis/house/house-overview/house-rating-changes-fall-outlook-shifts-10-districts</a:t>
            </a:r>
          </a:p>
          <a:p>
            <a:endParaRPr lang="en-US" dirty="0"/>
          </a:p>
          <a:p>
            <a:r>
              <a:rPr lang="en-US" dirty="0"/>
              <a:t>Jonathan</a:t>
            </a:r>
            <a:r>
              <a:rPr lang="en-US" baseline="0" dirty="0"/>
              <a:t> Martin, Reid J Epstein, and Maggie </a:t>
            </a:r>
            <a:r>
              <a:rPr lang="en-US" baseline="0" dirty="0" err="1"/>
              <a:t>Haberman</a:t>
            </a:r>
            <a:r>
              <a:rPr lang="en-US" baseline="0" dirty="0"/>
              <a:t>, “Is the US headed toward a short British-Style Election?” March 29, 2020, </a:t>
            </a:r>
          </a:p>
          <a:p>
            <a:r>
              <a:rPr lang="en-US" dirty="0"/>
              <a:t>https://www.nytimes.com/2020/03/29/us/2020-elections-coronavirus.html</a:t>
            </a:r>
          </a:p>
          <a:p>
            <a:endParaRPr lang="en-US" dirty="0"/>
          </a:p>
        </p:txBody>
      </p:sp>
      <p:sp>
        <p:nvSpPr>
          <p:cNvPr id="4" name="Slide Number Placeholder 3"/>
          <p:cNvSpPr>
            <a:spLocks noGrp="1"/>
          </p:cNvSpPr>
          <p:nvPr>
            <p:ph type="sldNum" sz="quarter" idx="10"/>
          </p:nvPr>
        </p:nvSpPr>
        <p:spPr/>
        <p:txBody>
          <a:bodyPr/>
          <a:lstStyle/>
          <a:p>
            <a:fld id="{9A3F0B2D-7785-4EC0-9F4A-91A1149DEB67}" type="slidenum">
              <a:rPr lang="en-US" smtClean="0"/>
              <a:t>12</a:t>
            </a:fld>
            <a:endParaRPr lang="en-US"/>
          </a:p>
        </p:txBody>
      </p:sp>
    </p:spTree>
    <p:extLst>
      <p:ext uri="{BB962C8B-B14F-4D97-AF65-F5344CB8AC3E}">
        <p14:creationId xmlns:p14="http://schemas.microsoft.com/office/powerpoint/2010/main" val="1407767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3412" y="1122363"/>
            <a:ext cx="8447980" cy="1115568"/>
          </a:xfrm>
        </p:spPr>
        <p:txBody>
          <a:bodyPr anchor="t" anchorCtr="0">
            <a:normAutofit/>
          </a:bodyPr>
          <a:lstStyle>
            <a:lvl1pPr algn="l">
              <a:defRPr sz="3200" b="1">
                <a:solidFill>
                  <a:schemeClr val="tx1"/>
                </a:solidFill>
                <a:latin typeface="+mj-lt"/>
              </a:defRPr>
            </a:lvl1pPr>
          </a:lstStyle>
          <a:p>
            <a:r>
              <a:rPr lang="en-US" altLang="en-US" sz="3200" b="1" dirty="0">
                <a:solidFill>
                  <a:schemeClr val="tx1">
                    <a:lumMod val="65000"/>
                    <a:lumOff val="35000"/>
                  </a:schemeClr>
                </a:solidFill>
                <a:latin typeface="Georgia" charset="0"/>
                <a:ea typeface="ＭＳ Ｐゴシック" charset="-128"/>
                <a:cs typeface="MS PGothic" charset="-128"/>
              </a:rPr>
              <a:t>Presentation Center title </a:t>
            </a:r>
            <a:br>
              <a:rPr lang="en-US" altLang="en-US" sz="3200" b="1" dirty="0">
                <a:solidFill>
                  <a:schemeClr val="tx1">
                    <a:lumMod val="65000"/>
                    <a:lumOff val="35000"/>
                  </a:schemeClr>
                </a:solidFill>
                <a:latin typeface="Georgia" charset="0"/>
                <a:ea typeface="ＭＳ Ｐゴシック" charset="-128"/>
                <a:cs typeface="MS PGothic" charset="-128"/>
              </a:rPr>
            </a:br>
            <a:r>
              <a:rPr lang="en-US" altLang="en-US" sz="3200" b="1" dirty="0">
                <a:solidFill>
                  <a:schemeClr val="tx1">
                    <a:lumMod val="65000"/>
                    <a:lumOff val="35000"/>
                  </a:schemeClr>
                </a:solidFill>
                <a:latin typeface="Georgia" charset="0"/>
                <a:ea typeface="ＭＳ Ｐゴシック" charset="-128"/>
                <a:cs typeface="MS PGothic" charset="-128"/>
              </a:rPr>
              <a:t>[Max 2 line title]</a:t>
            </a:r>
            <a:endParaRPr lang="en-US" dirty="0"/>
          </a:p>
        </p:txBody>
      </p:sp>
      <p:sp>
        <p:nvSpPr>
          <p:cNvPr id="3" name="Subtitle 2"/>
          <p:cNvSpPr>
            <a:spLocks noGrp="1"/>
          </p:cNvSpPr>
          <p:nvPr>
            <p:ph type="subTitle" idx="1"/>
          </p:nvPr>
        </p:nvSpPr>
        <p:spPr>
          <a:xfrm>
            <a:off x="403412" y="2237931"/>
            <a:ext cx="7140388" cy="1188720"/>
          </a:xfrm>
        </p:spPr>
        <p:txBody>
          <a:bodyPr>
            <a:normAutofit/>
          </a:bodyPr>
          <a:lstStyle>
            <a:lvl1pPr marL="0" indent="0" algn="l">
              <a:buNone/>
              <a:defRPr sz="2000" b="0">
                <a:solidFill>
                  <a:schemeClr val="bg1">
                    <a:lumMod val="50000"/>
                  </a:schemeClr>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36" name="Text Placeholder 35"/>
          <p:cNvSpPr>
            <a:spLocks noGrp="1"/>
          </p:cNvSpPr>
          <p:nvPr>
            <p:ph type="body" sz="quarter" idx="10" hasCustomPrompt="1"/>
          </p:nvPr>
        </p:nvSpPr>
        <p:spPr>
          <a:xfrm>
            <a:off x="403412" y="3848101"/>
            <a:ext cx="5165538" cy="304800"/>
          </a:xfrm>
        </p:spPr>
        <p:txBody>
          <a:bodyPr>
            <a:normAutofit/>
          </a:bodyPr>
          <a:lstStyle>
            <a:lvl1pPr marL="0" marR="0" indent="0" algn="l" defTabSz="457200" rtl="0" eaLnBrk="1" fontAlgn="auto" latinLnBrk="0" hangingPunct="1">
              <a:lnSpc>
                <a:spcPct val="100000"/>
              </a:lnSpc>
              <a:spcBef>
                <a:spcPts val="0"/>
              </a:spcBef>
              <a:spcAft>
                <a:spcPts val="0"/>
              </a:spcAft>
              <a:buClrTx/>
              <a:buSzTx/>
              <a:buFontTx/>
              <a:buNone/>
              <a:tabLst/>
              <a:defRPr sz="1200" b="1">
                <a:solidFill>
                  <a:schemeClr val="tx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Georgia"/>
                <a:ea typeface="MS PGothic" panose="020B0600070205080204" pitchFamily="34" charset="-128"/>
                <a:cs typeface="Georgia"/>
              </a:rPr>
              <a:t>Month xx, Year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Georgia"/>
              <a:ea typeface="MS PGothic" panose="020B0600070205080204" pitchFamily="34" charset="-128"/>
              <a:cs typeface="Georgia"/>
            </a:endParaRPr>
          </a:p>
        </p:txBody>
      </p:sp>
      <p:sp>
        <p:nvSpPr>
          <p:cNvPr id="5" name="Text Placeholder 35"/>
          <p:cNvSpPr>
            <a:spLocks noGrp="1"/>
          </p:cNvSpPr>
          <p:nvPr>
            <p:ph type="body" sz="quarter" idx="11" hasCustomPrompt="1"/>
          </p:nvPr>
        </p:nvSpPr>
        <p:spPr>
          <a:xfrm>
            <a:off x="403412" y="4152900"/>
            <a:ext cx="5165538" cy="520699"/>
          </a:xfrm>
        </p:spPr>
        <p:txBody>
          <a:bodyPr>
            <a:normAutofit/>
          </a:bodyPr>
          <a:lstStyle>
            <a:lvl1pPr marL="0" marR="0" indent="0" algn="l" defTabSz="457200" rtl="0" eaLnBrk="1" fontAlgn="auto" latinLnBrk="0" hangingPunct="1">
              <a:lnSpc>
                <a:spcPct val="100000"/>
              </a:lnSpc>
              <a:spcBef>
                <a:spcPts val="0"/>
              </a:spcBef>
              <a:spcAft>
                <a:spcPts val="0"/>
              </a:spcAft>
              <a:buClrTx/>
              <a:buSzTx/>
              <a:buFontTx/>
              <a:buNone/>
              <a:tabLst/>
              <a:defRPr sz="1200" b="1">
                <a:solidFill>
                  <a:schemeClr val="tx1"/>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mj-lt"/>
                <a:ea typeface="MS PGothic" panose="020B0600070205080204" pitchFamily="34" charset="-128"/>
                <a:cs typeface="Georgia"/>
              </a:rPr>
              <a:t>Producer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000000"/>
                </a:solidFill>
                <a:effectLst/>
                <a:uLnTx/>
                <a:uFillTx/>
                <a:latin typeface="+mj-lt"/>
                <a:ea typeface="MS PGothic" panose="020B0600070205080204" pitchFamily="34" charset="-128"/>
                <a:cs typeface="Georgia"/>
              </a:rPr>
              <a:t>Johnny Q. Appleseed</a:t>
            </a:r>
          </a:p>
        </p:txBody>
      </p:sp>
    </p:spTree>
    <p:extLst>
      <p:ext uri="{BB962C8B-B14F-4D97-AF65-F5344CB8AC3E}">
        <p14:creationId xmlns:p14="http://schemas.microsoft.com/office/powerpoint/2010/main" val="468143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1620" y="757881"/>
            <a:ext cx="8412480" cy="640080"/>
          </a:xfrm>
        </p:spPr>
        <p:txBody>
          <a:bodyPr anchor="t" anchorCtr="0">
            <a:normAutofit/>
          </a:bodyPr>
          <a:lstStyle>
            <a:lvl1pPr>
              <a:defRPr sz="2000" b="1">
                <a:latin typeface="+mj-lt"/>
              </a:defRPr>
            </a:lvl1pPr>
          </a:lstStyle>
          <a:p>
            <a:r>
              <a:rPr lang="en-US" dirty="0"/>
              <a:t>Click to edit Master title style</a:t>
            </a:r>
          </a:p>
        </p:txBody>
      </p:sp>
      <p:sp>
        <p:nvSpPr>
          <p:cNvPr id="3" name="Content Placeholder 2"/>
          <p:cNvSpPr>
            <a:spLocks noGrp="1"/>
          </p:cNvSpPr>
          <p:nvPr>
            <p:ph idx="1"/>
          </p:nvPr>
        </p:nvSpPr>
        <p:spPr>
          <a:effectLst/>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4">
            <a:extLst>
              <a:ext uri="{FF2B5EF4-FFF2-40B4-BE49-F238E27FC236}">
                <a16:creationId xmlns:a16="http://schemas.microsoft.com/office/drawing/2014/main" id="{834B8457-10ED-A54A-9E67-2A9E61E8ED56}"/>
              </a:ext>
            </a:extLst>
          </p:cNvPr>
          <p:cNvSpPr>
            <a:spLocks noGrp="1"/>
          </p:cNvSpPr>
          <p:nvPr>
            <p:ph type="sldNum" sz="quarter" idx="12"/>
          </p:nvPr>
        </p:nvSpPr>
        <p:spPr>
          <a:xfrm>
            <a:off x="6457950" y="6302561"/>
            <a:ext cx="2273674" cy="365125"/>
          </a:xfrm>
        </p:spPr>
        <p:txBody>
          <a:bodyPr/>
          <a:lstStyle>
            <a:lvl1pPr>
              <a:defRPr sz="800"/>
            </a:lvl1pPr>
          </a:lstStyle>
          <a:p>
            <a:fld id="{067398A3-3D67-41EC-B411-1428348954E9}" type="slidenum">
              <a:rPr lang="en-US" smtClean="0"/>
              <a:pPr/>
              <a:t>‹#›</a:t>
            </a:fld>
            <a:endParaRPr lang="en-US" dirty="0"/>
          </a:p>
        </p:txBody>
      </p:sp>
    </p:spTree>
    <p:extLst>
      <p:ext uri="{BB962C8B-B14F-4D97-AF65-F5344CB8AC3E}">
        <p14:creationId xmlns:p14="http://schemas.microsoft.com/office/powerpoint/2010/main" val="36393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D949AD-CADB-4775-B725-C8FB0A05DB58}" type="datetime1">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457950" y="6302561"/>
            <a:ext cx="2273674" cy="365125"/>
          </a:xfrm>
        </p:spPr>
        <p:txBody>
          <a:bodyPr/>
          <a:lstStyle>
            <a:lvl1pPr>
              <a:defRPr sz="800"/>
            </a:lvl1pPr>
          </a:lstStyle>
          <a:p>
            <a:fld id="{067398A3-3D67-41EC-B411-1428348954E9}" type="slidenum">
              <a:rPr lang="en-US" smtClean="0"/>
              <a:pPr/>
              <a:t>‹#›</a:t>
            </a:fld>
            <a:endParaRPr lang="en-US" dirty="0"/>
          </a:p>
        </p:txBody>
      </p:sp>
      <p:sp>
        <p:nvSpPr>
          <p:cNvPr id="6" name="Title 1">
            <a:extLst>
              <a:ext uri="{FF2B5EF4-FFF2-40B4-BE49-F238E27FC236}">
                <a16:creationId xmlns:a16="http://schemas.microsoft.com/office/drawing/2014/main" id="{64A58510-0239-9545-8865-9C020B96CB6B}"/>
              </a:ext>
            </a:extLst>
          </p:cNvPr>
          <p:cNvSpPr>
            <a:spLocks noGrp="1"/>
          </p:cNvSpPr>
          <p:nvPr>
            <p:ph type="title"/>
          </p:nvPr>
        </p:nvSpPr>
        <p:spPr>
          <a:xfrm>
            <a:off x="401620" y="757881"/>
            <a:ext cx="8412480" cy="640080"/>
          </a:xfrm>
        </p:spPr>
        <p:txBody>
          <a:bodyPr anchor="t" anchorCtr="0">
            <a:normAutofit/>
          </a:bodyPr>
          <a:lstStyle>
            <a:lvl1pPr>
              <a:defRPr sz="2000" b="1">
                <a:latin typeface="+mj-lt"/>
              </a:defRPr>
            </a:lvl1pPr>
          </a:lstStyle>
          <a:p>
            <a:r>
              <a:rPr lang="en-US" dirty="0"/>
              <a:t>Click to edit Master title style</a:t>
            </a:r>
          </a:p>
        </p:txBody>
      </p:sp>
    </p:spTree>
    <p:extLst>
      <p:ext uri="{BB962C8B-B14F-4D97-AF65-F5344CB8AC3E}">
        <p14:creationId xmlns:p14="http://schemas.microsoft.com/office/powerpoint/2010/main" val="886544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1F16902-E129-4B0D-9B9E-A4131C0D4FAE}" type="datetime1">
              <a:rPr lang="en-US" smtClean="0"/>
              <a:t>4/8/2020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5"/>
          <p:cNvSpPr>
            <a:spLocks noGrp="1"/>
          </p:cNvSpPr>
          <p:nvPr>
            <p:ph type="sldNum" sz="quarter" idx="12"/>
          </p:nvPr>
        </p:nvSpPr>
        <p:spPr>
          <a:xfrm>
            <a:off x="6603145" y="6427104"/>
            <a:ext cx="2133600" cy="365125"/>
          </a:xfrm>
          <a:prstGeom prst="rect">
            <a:avLst/>
          </a:prstGeom>
        </p:spPr>
        <p:txBody>
          <a:bodyPr/>
          <a:lstStyle>
            <a:lvl1pPr algn="r">
              <a:defRPr sz="800">
                <a:latin typeface="+mj-lt"/>
              </a:defRPr>
            </a:lvl1pPr>
          </a:lstStyle>
          <a:p>
            <a:fld id="{BEFBC90E-502A-A54D-9BAE-6F74229062B0}" type="slidenum">
              <a:rPr lang="en-US" smtClean="0"/>
              <a:pPr/>
              <a:t>‹#›</a:t>
            </a:fld>
            <a:endParaRPr lang="en-US" dirty="0"/>
          </a:p>
        </p:txBody>
      </p:sp>
    </p:spTree>
    <p:extLst>
      <p:ext uri="{BB962C8B-B14F-4D97-AF65-F5344CB8AC3E}">
        <p14:creationId xmlns:p14="http://schemas.microsoft.com/office/powerpoint/2010/main" val="18548804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97E146-7137-4458-82B3-319C79A7EECB}" type="datetime1">
              <a:rPr lang="en-US" smtClean="0"/>
              <a:t>4/8/2020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7398A3-3D67-41EC-B411-1428348954E9}" type="slidenum">
              <a:rPr lang="en-US" smtClean="0"/>
              <a:t>‹#›</a:t>
            </a:fld>
            <a:endParaRPr lang="en-US"/>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03175" y="274320"/>
            <a:ext cx="2080349" cy="274320"/>
          </a:xfrm>
          <a:prstGeom prst="rect">
            <a:avLst/>
          </a:prstGeom>
        </p:spPr>
      </p:pic>
      <p:cxnSp>
        <p:nvCxnSpPr>
          <p:cNvPr id="8" name="Straight Connector 7"/>
          <p:cNvCxnSpPr/>
          <p:nvPr userDrawn="1"/>
        </p:nvCxnSpPr>
        <p:spPr>
          <a:xfrm flipV="1">
            <a:off x="506211" y="6409705"/>
            <a:ext cx="8134908" cy="1"/>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flipV="1">
            <a:off x="502920" y="588898"/>
            <a:ext cx="8138199" cy="0"/>
          </a:xfrm>
          <a:prstGeom prst="line">
            <a:avLst/>
          </a:prstGeom>
          <a:ln w="635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8943061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6" r:id="rId3"/>
    <p:sldLayoutId id="2147483672"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a:ea typeface="ＭＳ Ｐゴシック" charset="-128"/>
                <a:cs typeface="MS PGothic" charset="-128"/>
              </a:rPr>
              <a:t>Coronavirus – impact on elections</a:t>
            </a:r>
            <a:endParaRPr lang="en-US" dirty="0"/>
          </a:p>
        </p:txBody>
      </p:sp>
      <p:sp>
        <p:nvSpPr>
          <p:cNvPr id="3" name="Subtitle 2"/>
          <p:cNvSpPr>
            <a:spLocks noGrp="1"/>
          </p:cNvSpPr>
          <p:nvPr>
            <p:ph type="subTitle" idx="1"/>
          </p:nvPr>
        </p:nvSpPr>
        <p:spPr>
          <a:xfrm>
            <a:off x="403412" y="2237931"/>
            <a:ext cx="8070028" cy="1188720"/>
          </a:xfrm>
        </p:spPr>
        <p:txBody>
          <a:bodyPr/>
          <a:lstStyle/>
          <a:p>
            <a:pPr>
              <a:lnSpc>
                <a:spcPct val="100000"/>
              </a:lnSpc>
              <a:spcBef>
                <a:spcPts val="0"/>
              </a:spcBef>
              <a:defRPr/>
            </a:pPr>
            <a:r>
              <a:rPr lang="en-US" dirty="0">
                <a:latin typeface="+mj-lt"/>
                <a:ea typeface="MS PGothic" panose="020B0600070205080204" pitchFamily="34" charset="-128"/>
                <a:cs typeface="Georgia"/>
              </a:rPr>
              <a:t>An overview of the potential impact of the coronavirus on the 2020 presidential and congressional elections</a:t>
            </a:r>
          </a:p>
        </p:txBody>
      </p:sp>
      <p:sp>
        <p:nvSpPr>
          <p:cNvPr id="8" name="TextBox 7"/>
          <p:cNvSpPr txBox="1"/>
          <p:nvPr/>
        </p:nvSpPr>
        <p:spPr>
          <a:xfrm>
            <a:off x="480973" y="5735637"/>
            <a:ext cx="3957453" cy="276999"/>
          </a:xfrm>
          <a:prstGeom prst="rect">
            <a:avLst/>
          </a:prstGeom>
          <a:noFill/>
        </p:spPr>
        <p:txBody>
          <a:bodyPr wrap="square" rtlCol="0">
            <a:spAutoFit/>
          </a:bodyPr>
          <a:lstStyle/>
          <a:p>
            <a:pPr>
              <a:defRPr/>
            </a:pPr>
            <a:r>
              <a:rPr lang="en-US" sz="1200" b="1" i="1" dirty="0">
                <a:latin typeface="+mj-lt"/>
                <a:ea typeface="MS PGothic" panose="020B0600070205080204" pitchFamily="34" charset="-128"/>
                <a:cs typeface="Georgia"/>
              </a:rPr>
              <a:t>GCSAA Government Affairs</a:t>
            </a:r>
            <a:endParaRPr lang="en-US" sz="1200" b="1" dirty="0">
              <a:latin typeface="+mj-lt"/>
              <a:ea typeface="MS PGothic" panose="020B0600070205080204" pitchFamily="34" charset="-128"/>
              <a:cs typeface="Georgia"/>
            </a:endParaRPr>
          </a:p>
        </p:txBody>
      </p:sp>
      <p:grpSp>
        <p:nvGrpSpPr>
          <p:cNvPr id="7" name="Group 6">
            <a:extLst>
              <a:ext uri="{FF2B5EF4-FFF2-40B4-BE49-F238E27FC236}">
                <a16:creationId xmlns:a16="http://schemas.microsoft.com/office/drawing/2014/main" id="{A3AF7025-5021-48A8-AB04-3BF320B5C063}"/>
              </a:ext>
            </a:extLst>
          </p:cNvPr>
          <p:cNvGrpSpPr/>
          <p:nvPr/>
        </p:nvGrpSpPr>
        <p:grpSpPr>
          <a:xfrm>
            <a:off x="403412" y="134031"/>
            <a:ext cx="2534997" cy="430548"/>
            <a:chOff x="403412" y="83160"/>
            <a:chExt cx="2534997" cy="430548"/>
          </a:xfrm>
        </p:grpSpPr>
        <p:sp>
          <p:nvSpPr>
            <p:cNvPr id="4" name="Rectangle 3">
              <a:extLst>
                <a:ext uri="{FF2B5EF4-FFF2-40B4-BE49-F238E27FC236}">
                  <a16:creationId xmlns:a16="http://schemas.microsoft.com/office/drawing/2014/main" id="{8FFE40F4-E25C-4629-B6C2-AC80FDB725F2}"/>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clock, drawing&#10;&#10;Description automatically generated">
              <a:extLst>
                <a:ext uri="{FF2B5EF4-FFF2-40B4-BE49-F238E27FC236}">
                  <a16:creationId xmlns:a16="http://schemas.microsoft.com/office/drawing/2014/main" id="{88069E33-B319-4E01-B10C-C82CA83A81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780803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j-lt"/>
              </a:rPr>
              <a:t>Roadmap</a:t>
            </a:r>
          </a:p>
        </p:txBody>
      </p:sp>
      <p:cxnSp>
        <p:nvCxnSpPr>
          <p:cNvPr id="4" name="Straight Arrow Connector 3"/>
          <p:cNvCxnSpPr>
            <a:cxnSpLocks/>
            <a:stCxn id="7" idx="4"/>
          </p:cNvCxnSpPr>
          <p:nvPr/>
        </p:nvCxnSpPr>
        <p:spPr>
          <a:xfrm flipV="1">
            <a:off x="1035814" y="2047365"/>
            <a:ext cx="1" cy="1395175"/>
          </a:xfrm>
          <a:prstGeom prst="straightConnector1">
            <a:avLst/>
          </a:prstGeom>
          <a:ln w="28575">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 name="Oval 4"/>
          <p:cNvSpPr>
            <a:spLocks noChangeAspect="1"/>
          </p:cNvSpPr>
          <p:nvPr/>
        </p:nvSpPr>
        <p:spPr>
          <a:xfrm>
            <a:off x="945253" y="2404554"/>
            <a:ext cx="181122" cy="182880"/>
          </a:xfrm>
          <a:prstGeom prst="ellipse">
            <a:avLst/>
          </a:prstGeom>
          <a:solidFill>
            <a:schemeClr val="accent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Oval 8"/>
          <p:cNvSpPr>
            <a:spLocks noChangeAspect="1"/>
          </p:cNvSpPr>
          <p:nvPr/>
        </p:nvSpPr>
        <p:spPr>
          <a:xfrm>
            <a:off x="945253" y="1915795"/>
            <a:ext cx="181122" cy="182880"/>
          </a:xfrm>
          <a:prstGeom prst="ellipse">
            <a:avLst/>
          </a:prstGeom>
          <a:solidFill>
            <a:schemeClr val="accent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Rectangle 9"/>
          <p:cNvSpPr>
            <a:spLocks noChangeArrowheads="1"/>
          </p:cNvSpPr>
          <p:nvPr/>
        </p:nvSpPr>
        <p:spPr bwMode="auto">
          <a:xfrm>
            <a:off x="1152400" y="1836408"/>
            <a:ext cx="6798419" cy="1938992"/>
          </a:xfrm>
          <a:prstGeom prst="rect">
            <a:avLst/>
          </a:prstGeom>
          <a:solidFill>
            <a:schemeClr val="bg1"/>
          </a:solidFill>
          <a:ln>
            <a:noFill/>
          </a:ln>
        </p:spPr>
        <p:txBody>
          <a:bodyPr wrap="square">
            <a:sp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None/>
              <a:defRPr/>
            </a:pPr>
            <a:r>
              <a:rPr lang="en-US" altLang="en-US" sz="1600" dirty="0">
                <a:latin typeface="+mj-lt"/>
                <a:cs typeface="Georgia"/>
              </a:rPr>
              <a:t>Overview</a:t>
            </a:r>
          </a:p>
          <a:p>
            <a:pPr>
              <a:lnSpc>
                <a:spcPct val="100000"/>
              </a:lnSpc>
              <a:spcBef>
                <a:spcPct val="0"/>
              </a:spcBef>
              <a:buNone/>
              <a:defRPr/>
            </a:pPr>
            <a:endParaRPr lang="en-US" altLang="en-US" sz="1600" dirty="0">
              <a:latin typeface="+mj-lt"/>
              <a:cs typeface="Georgia"/>
            </a:endParaRPr>
          </a:p>
          <a:p>
            <a:pPr>
              <a:lnSpc>
                <a:spcPct val="100000"/>
              </a:lnSpc>
              <a:spcBef>
                <a:spcPct val="0"/>
              </a:spcBef>
              <a:buNone/>
              <a:defRPr/>
            </a:pPr>
            <a:r>
              <a:rPr lang="en-US" altLang="en-US" sz="1600" dirty="0">
                <a:latin typeface="+mj-lt"/>
                <a:cs typeface="Georgia"/>
              </a:rPr>
              <a:t>Presidential election</a:t>
            </a:r>
          </a:p>
          <a:p>
            <a:pPr indent="169863">
              <a:lnSpc>
                <a:spcPct val="100000"/>
              </a:lnSpc>
              <a:spcBef>
                <a:spcPct val="0"/>
              </a:spcBef>
              <a:buNone/>
              <a:defRPr/>
            </a:pPr>
            <a:r>
              <a:rPr lang="en-US" altLang="en-US" sz="1200" dirty="0">
                <a:solidFill>
                  <a:schemeClr val="bg2">
                    <a:lumMod val="75000"/>
                  </a:schemeClr>
                </a:solidFill>
                <a:latin typeface="+mj-lt"/>
                <a:cs typeface="Georgia"/>
              </a:rPr>
              <a:t>Democratic primary</a:t>
            </a:r>
          </a:p>
          <a:p>
            <a:pPr indent="169863">
              <a:lnSpc>
                <a:spcPct val="100000"/>
              </a:lnSpc>
              <a:spcBef>
                <a:spcPct val="0"/>
              </a:spcBef>
              <a:buNone/>
              <a:defRPr/>
            </a:pPr>
            <a:r>
              <a:rPr lang="en-US" altLang="en-US" sz="1200" dirty="0">
                <a:solidFill>
                  <a:schemeClr val="bg2">
                    <a:lumMod val="75000"/>
                  </a:schemeClr>
                </a:solidFill>
                <a:latin typeface="+mj-lt"/>
                <a:cs typeface="Georgia"/>
              </a:rPr>
              <a:t>General election</a:t>
            </a:r>
          </a:p>
          <a:p>
            <a:pPr>
              <a:lnSpc>
                <a:spcPct val="100000"/>
              </a:lnSpc>
              <a:spcBef>
                <a:spcPct val="0"/>
              </a:spcBef>
              <a:buNone/>
              <a:defRPr/>
            </a:pPr>
            <a:endParaRPr lang="en-US" altLang="en-US" sz="1600" dirty="0">
              <a:latin typeface="+mj-lt"/>
              <a:cs typeface="Georgia"/>
            </a:endParaRPr>
          </a:p>
          <a:p>
            <a:pPr>
              <a:lnSpc>
                <a:spcPct val="100000"/>
              </a:lnSpc>
              <a:spcBef>
                <a:spcPct val="0"/>
              </a:spcBef>
              <a:buNone/>
              <a:defRPr/>
            </a:pPr>
            <a:r>
              <a:rPr lang="en-US" altLang="en-US" sz="1600" dirty="0">
                <a:latin typeface="+mj-lt"/>
                <a:cs typeface="Georgia"/>
              </a:rPr>
              <a:t>Congressional elections</a:t>
            </a:r>
          </a:p>
          <a:p>
            <a:pPr>
              <a:lnSpc>
                <a:spcPct val="100000"/>
              </a:lnSpc>
              <a:spcBef>
                <a:spcPct val="0"/>
              </a:spcBef>
              <a:buNone/>
              <a:defRPr/>
            </a:pPr>
            <a:endParaRPr lang="en-US" altLang="en-US" sz="1600" dirty="0">
              <a:latin typeface="+mj-lt"/>
              <a:cs typeface="Georgia"/>
            </a:endParaRPr>
          </a:p>
        </p:txBody>
      </p:sp>
      <p:sp>
        <p:nvSpPr>
          <p:cNvPr id="7" name="Oval 6"/>
          <p:cNvSpPr>
            <a:spLocks noChangeAspect="1"/>
          </p:cNvSpPr>
          <p:nvPr/>
        </p:nvSpPr>
        <p:spPr>
          <a:xfrm>
            <a:off x="945253" y="3259660"/>
            <a:ext cx="181122" cy="182880"/>
          </a:xfrm>
          <a:prstGeom prst="ellipse">
            <a:avLst/>
          </a:prstGeom>
          <a:solidFill>
            <a:schemeClr val="accent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8" name="Group 7">
            <a:extLst>
              <a:ext uri="{FF2B5EF4-FFF2-40B4-BE49-F238E27FC236}">
                <a16:creationId xmlns:a16="http://schemas.microsoft.com/office/drawing/2014/main" id="{11EBCEFF-FC41-4870-834F-091656C98E39}"/>
              </a:ext>
            </a:extLst>
          </p:cNvPr>
          <p:cNvGrpSpPr/>
          <p:nvPr/>
        </p:nvGrpSpPr>
        <p:grpSpPr>
          <a:xfrm>
            <a:off x="403412" y="62612"/>
            <a:ext cx="2534997" cy="430548"/>
            <a:chOff x="403412" y="83160"/>
            <a:chExt cx="2534997" cy="430548"/>
          </a:xfrm>
        </p:grpSpPr>
        <p:sp>
          <p:nvSpPr>
            <p:cNvPr id="11" name="Rectangle 10">
              <a:extLst>
                <a:ext uri="{FF2B5EF4-FFF2-40B4-BE49-F238E27FC236}">
                  <a16:creationId xmlns:a16="http://schemas.microsoft.com/office/drawing/2014/main" id="{48E5896B-0F24-4C26-81AC-E8863DF493DC}"/>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icture containing clock, drawing&#10;&#10;Description automatically generated">
              <a:extLst>
                <a:ext uri="{FF2B5EF4-FFF2-40B4-BE49-F238E27FC236}">
                  <a16:creationId xmlns:a16="http://schemas.microsoft.com/office/drawing/2014/main" id="{69C0EFF0-C28C-4ED5-A31B-282C35C0FA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1880466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18"/>
          <p:cNvSpPr txBox="1">
            <a:spLocks/>
          </p:cNvSpPr>
          <p:nvPr/>
        </p:nvSpPr>
        <p:spPr bwMode="auto">
          <a:xfrm>
            <a:off x="401620" y="6415463"/>
            <a:ext cx="3043242" cy="340591"/>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defRPr/>
            </a:pPr>
            <a:r>
              <a:rPr lang="en-US" sz="700" dirty="0">
                <a:latin typeface="+mj-lt"/>
                <a:cs typeface="Georgia"/>
              </a:rPr>
              <a:t>Alice Johnson | Slide last updated on: March 26, 2020</a:t>
            </a:r>
          </a:p>
        </p:txBody>
      </p:sp>
      <p:sp>
        <p:nvSpPr>
          <p:cNvPr id="15" name="Text Placeholder 18"/>
          <p:cNvSpPr txBox="1">
            <a:spLocks/>
          </p:cNvSpPr>
          <p:nvPr/>
        </p:nvSpPr>
        <p:spPr bwMode="auto">
          <a:xfrm>
            <a:off x="404807" y="6100639"/>
            <a:ext cx="8247721" cy="311175"/>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endParaRPr lang="en-US" sz="800" dirty="0">
              <a:solidFill>
                <a:schemeClr val="tx1">
                  <a:lumMod val="50000"/>
                  <a:lumOff val="50000"/>
                </a:schemeClr>
              </a:solidFill>
              <a:latin typeface="+mj-lt"/>
              <a:cs typeface="Georgia"/>
            </a:endParaRPr>
          </a:p>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FEC; </a:t>
            </a:r>
            <a:r>
              <a:rPr lang="en-US" sz="700" dirty="0" err="1">
                <a:solidFill>
                  <a:schemeClr val="tx1">
                    <a:lumMod val="50000"/>
                    <a:lumOff val="50000"/>
                  </a:schemeClr>
                </a:solidFill>
                <a:latin typeface="+mj-lt"/>
                <a:cs typeface="Georgia"/>
              </a:rPr>
              <a:t>Ballotpedia</a:t>
            </a:r>
            <a:r>
              <a:rPr lang="en-US" sz="700" dirty="0">
                <a:solidFill>
                  <a:schemeClr val="tx1">
                    <a:lumMod val="50000"/>
                    <a:lumOff val="50000"/>
                  </a:schemeClr>
                </a:solidFill>
                <a:latin typeface="+mj-lt"/>
                <a:cs typeface="Georgia"/>
              </a:rPr>
              <a:t>; FVAP.</a:t>
            </a:r>
          </a:p>
        </p:txBody>
      </p:sp>
      <p:sp>
        <p:nvSpPr>
          <p:cNvPr id="5" name="Slide Number Placeholder 4"/>
          <p:cNvSpPr>
            <a:spLocks noGrp="1"/>
          </p:cNvSpPr>
          <p:nvPr>
            <p:ph type="sldNum" sz="quarter" idx="12"/>
          </p:nvPr>
        </p:nvSpPr>
        <p:spPr/>
        <p:txBody>
          <a:bodyPr/>
          <a:lstStyle/>
          <a:p>
            <a:fld id="{BEFBC90E-502A-A54D-9BAE-6F74229062B0}" type="slidenum">
              <a:rPr lang="en-US" smtClean="0"/>
              <a:pPr/>
              <a:t>11</a:t>
            </a:fld>
            <a:endParaRPr lang="en-US" dirty="0"/>
          </a:p>
        </p:txBody>
      </p:sp>
      <p:sp>
        <p:nvSpPr>
          <p:cNvPr id="12" name="Title 11">
            <a:extLst>
              <a:ext uri="{FF2B5EF4-FFF2-40B4-BE49-F238E27FC236}">
                <a16:creationId xmlns:a16="http://schemas.microsoft.com/office/drawing/2014/main" id="{94265BF9-11EA-CF4F-BAC2-8BC8AE6A797B}"/>
              </a:ext>
            </a:extLst>
          </p:cNvPr>
          <p:cNvSpPr>
            <a:spLocks noGrp="1"/>
          </p:cNvSpPr>
          <p:nvPr>
            <p:ph type="title"/>
          </p:nvPr>
        </p:nvSpPr>
        <p:spPr/>
        <p:txBody>
          <a:bodyPr>
            <a:normAutofit/>
          </a:bodyPr>
          <a:lstStyle/>
          <a:p>
            <a:r>
              <a:rPr lang="en-US" altLang="en-US" sz="1800" dirty="0"/>
              <a:t>Most states will hold their congressional primary in June or August</a:t>
            </a:r>
            <a:endParaRPr lang="en-US" sz="1800" dirty="0"/>
          </a:p>
        </p:txBody>
      </p:sp>
      <p:sp>
        <p:nvSpPr>
          <p:cNvPr id="8" name="Rectangle 14">
            <a:extLst>
              <a:ext uri="{FF2B5EF4-FFF2-40B4-BE49-F238E27FC236}">
                <a16:creationId xmlns:a16="http://schemas.microsoft.com/office/drawing/2014/main" id="{377981A1-C936-0048-8278-3CD4121ED6B5}"/>
              </a:ext>
            </a:extLst>
          </p:cNvPr>
          <p:cNvSpPr>
            <a:spLocks noChangeArrowheads="1"/>
          </p:cNvSpPr>
          <p:nvPr/>
        </p:nvSpPr>
        <p:spPr bwMode="auto">
          <a:xfrm>
            <a:off x="446109" y="1108268"/>
            <a:ext cx="6640727" cy="276999"/>
          </a:xfrm>
          <a:prstGeom prst="rect">
            <a:avLst/>
          </a:prstGeom>
          <a:noFill/>
          <a:ln>
            <a:noFill/>
          </a:ln>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dirty="0">
                <a:latin typeface="+mj-lt"/>
                <a:ea typeface="ＭＳ Ｐゴシック" charset="-128"/>
                <a:cs typeface="MS PGothic" charset="-128"/>
              </a:rPr>
              <a:t>2020 congressional primary schedule</a:t>
            </a:r>
            <a:r>
              <a:rPr lang="en-US" altLang="en-US" sz="1200" b="1" dirty="0">
                <a:latin typeface="+mj-lt"/>
              </a:rPr>
              <a:t> </a:t>
            </a:r>
          </a:p>
        </p:txBody>
      </p:sp>
      <p:sp>
        <p:nvSpPr>
          <p:cNvPr id="50" name="TextBox 49">
            <a:extLst>
              <a:ext uri="{FF2B5EF4-FFF2-40B4-BE49-F238E27FC236}">
                <a16:creationId xmlns:a16="http://schemas.microsoft.com/office/drawing/2014/main" id="{0E1B6304-806A-5F42-AE84-A57E48D10562}"/>
              </a:ext>
            </a:extLst>
          </p:cNvPr>
          <p:cNvSpPr txBox="1">
            <a:spLocks noChangeArrowheads="1"/>
          </p:cNvSpPr>
          <p:nvPr/>
        </p:nvSpPr>
        <p:spPr bwMode="auto">
          <a:xfrm>
            <a:off x="570858" y="1426861"/>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March</a:t>
            </a:r>
          </a:p>
        </p:txBody>
      </p:sp>
      <p:graphicFrame>
        <p:nvGraphicFramePr>
          <p:cNvPr id="51" name="Table 50">
            <a:extLst>
              <a:ext uri="{FF2B5EF4-FFF2-40B4-BE49-F238E27FC236}">
                <a16:creationId xmlns:a16="http://schemas.microsoft.com/office/drawing/2014/main" id="{94242671-4843-E244-BD27-E75A645D428D}"/>
              </a:ext>
            </a:extLst>
          </p:cNvPr>
          <p:cNvGraphicFramePr>
            <a:graphicFrameLocks noGrp="1"/>
          </p:cNvGraphicFramePr>
          <p:nvPr>
            <p:extLst>
              <p:ext uri="{D42A27DB-BD31-4B8C-83A1-F6EECF244321}">
                <p14:modId xmlns:p14="http://schemas.microsoft.com/office/powerpoint/2010/main" val="1356150849"/>
              </p:ext>
            </p:extLst>
          </p:nvPr>
        </p:nvGraphicFramePr>
        <p:xfrm>
          <a:off x="3353392" y="1652530"/>
          <a:ext cx="1901825" cy="1212852"/>
        </p:xfrm>
        <a:graphic>
          <a:graphicData uri="http://schemas.openxmlformats.org/drawingml/2006/table">
            <a:tbl>
              <a:tblPr/>
              <a:tblGrid>
                <a:gridCol w="271463">
                  <a:extLst>
                    <a:ext uri="{9D8B030D-6E8A-4147-A177-3AD203B41FA5}">
                      <a16:colId xmlns:a16="http://schemas.microsoft.com/office/drawing/2014/main" val="20000"/>
                    </a:ext>
                  </a:extLst>
                </a:gridCol>
                <a:gridCol w="271462">
                  <a:extLst>
                    <a:ext uri="{9D8B030D-6E8A-4147-A177-3AD203B41FA5}">
                      <a16:colId xmlns:a16="http://schemas.microsoft.com/office/drawing/2014/main" val="20001"/>
                    </a:ext>
                  </a:extLst>
                </a:gridCol>
                <a:gridCol w="271463">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2">
                  <a:extLst>
                    <a:ext uri="{9D8B030D-6E8A-4147-A177-3AD203B41FA5}">
                      <a16:colId xmlns:a16="http://schemas.microsoft.com/office/drawing/2014/main" val="20004"/>
                    </a:ext>
                  </a:extLst>
                </a:gridCol>
                <a:gridCol w="271463">
                  <a:extLst>
                    <a:ext uri="{9D8B030D-6E8A-4147-A177-3AD203B41FA5}">
                      <a16:colId xmlns:a16="http://schemas.microsoft.com/office/drawing/2014/main" val="20005"/>
                    </a:ext>
                  </a:extLst>
                </a:gridCol>
                <a:gridCol w="271462">
                  <a:extLst>
                    <a:ext uri="{9D8B030D-6E8A-4147-A177-3AD203B41FA5}">
                      <a16:colId xmlns:a16="http://schemas.microsoft.com/office/drawing/2014/main" val="20006"/>
                    </a:ext>
                  </a:extLst>
                </a:gridCol>
              </a:tblGrid>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1"/>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2"/>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4"/>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bl>
          </a:graphicData>
        </a:graphic>
      </p:graphicFrame>
      <p:sp>
        <p:nvSpPr>
          <p:cNvPr id="52" name="TextBox 51">
            <a:extLst>
              <a:ext uri="{FF2B5EF4-FFF2-40B4-BE49-F238E27FC236}">
                <a16:creationId xmlns:a16="http://schemas.microsoft.com/office/drawing/2014/main" id="{593CE216-3CC8-A048-A720-A1905F6A69F5}"/>
              </a:ext>
            </a:extLst>
          </p:cNvPr>
          <p:cNvSpPr txBox="1">
            <a:spLocks noChangeArrowheads="1"/>
          </p:cNvSpPr>
          <p:nvPr/>
        </p:nvSpPr>
        <p:spPr bwMode="auto">
          <a:xfrm>
            <a:off x="3353391" y="1433087"/>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April </a:t>
            </a:r>
          </a:p>
        </p:txBody>
      </p:sp>
      <p:sp>
        <p:nvSpPr>
          <p:cNvPr id="53" name="TextBox 52">
            <a:extLst>
              <a:ext uri="{FF2B5EF4-FFF2-40B4-BE49-F238E27FC236}">
                <a16:creationId xmlns:a16="http://schemas.microsoft.com/office/drawing/2014/main" id="{FD464DDD-8FF2-EE47-BFDC-3039B33A7015}"/>
              </a:ext>
            </a:extLst>
          </p:cNvPr>
          <p:cNvSpPr txBox="1">
            <a:spLocks noChangeArrowheads="1"/>
          </p:cNvSpPr>
          <p:nvPr/>
        </p:nvSpPr>
        <p:spPr bwMode="auto">
          <a:xfrm>
            <a:off x="6135923" y="1433087"/>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May</a:t>
            </a:r>
          </a:p>
        </p:txBody>
      </p:sp>
      <p:sp>
        <p:nvSpPr>
          <p:cNvPr id="54" name="TextBox 53">
            <a:extLst>
              <a:ext uri="{FF2B5EF4-FFF2-40B4-BE49-F238E27FC236}">
                <a16:creationId xmlns:a16="http://schemas.microsoft.com/office/drawing/2014/main" id="{5AAB1E6C-BFB0-144F-BF54-B02CB1453DAC}"/>
              </a:ext>
            </a:extLst>
          </p:cNvPr>
          <p:cNvSpPr txBox="1">
            <a:spLocks noChangeArrowheads="1"/>
          </p:cNvSpPr>
          <p:nvPr/>
        </p:nvSpPr>
        <p:spPr bwMode="auto">
          <a:xfrm>
            <a:off x="570859" y="2922691"/>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June</a:t>
            </a:r>
          </a:p>
        </p:txBody>
      </p:sp>
      <p:sp>
        <p:nvSpPr>
          <p:cNvPr id="55" name="TextBox 54">
            <a:extLst>
              <a:ext uri="{FF2B5EF4-FFF2-40B4-BE49-F238E27FC236}">
                <a16:creationId xmlns:a16="http://schemas.microsoft.com/office/drawing/2014/main" id="{103FB663-BF83-124F-B8C4-7B32FCA4F834}"/>
              </a:ext>
            </a:extLst>
          </p:cNvPr>
          <p:cNvSpPr txBox="1">
            <a:spLocks noChangeArrowheads="1"/>
          </p:cNvSpPr>
          <p:nvPr/>
        </p:nvSpPr>
        <p:spPr bwMode="auto">
          <a:xfrm>
            <a:off x="3353391" y="2922691"/>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August</a:t>
            </a:r>
          </a:p>
        </p:txBody>
      </p:sp>
      <p:graphicFrame>
        <p:nvGraphicFramePr>
          <p:cNvPr id="58" name="Table 57">
            <a:extLst>
              <a:ext uri="{FF2B5EF4-FFF2-40B4-BE49-F238E27FC236}">
                <a16:creationId xmlns:a16="http://schemas.microsoft.com/office/drawing/2014/main" id="{B7323517-083E-D14D-9D07-F4C1D6E80B87}"/>
              </a:ext>
            </a:extLst>
          </p:cNvPr>
          <p:cNvGraphicFramePr>
            <a:graphicFrameLocks noGrp="1"/>
          </p:cNvGraphicFramePr>
          <p:nvPr>
            <p:extLst>
              <p:ext uri="{D42A27DB-BD31-4B8C-83A1-F6EECF244321}">
                <p14:modId xmlns:p14="http://schemas.microsoft.com/office/powerpoint/2010/main" val="2602000672"/>
              </p:ext>
            </p:extLst>
          </p:nvPr>
        </p:nvGraphicFramePr>
        <p:xfrm>
          <a:off x="570859" y="1652530"/>
          <a:ext cx="1901825" cy="1211262"/>
        </p:xfrm>
        <a:graphic>
          <a:graphicData uri="http://schemas.openxmlformats.org/drawingml/2006/table">
            <a:tbl>
              <a:tblPr/>
              <a:tblGrid>
                <a:gridCol w="271462">
                  <a:extLst>
                    <a:ext uri="{9D8B030D-6E8A-4147-A177-3AD203B41FA5}">
                      <a16:colId xmlns:a16="http://schemas.microsoft.com/office/drawing/2014/main" val="20000"/>
                    </a:ext>
                  </a:extLst>
                </a:gridCol>
                <a:gridCol w="271463">
                  <a:extLst>
                    <a:ext uri="{9D8B030D-6E8A-4147-A177-3AD203B41FA5}">
                      <a16:colId xmlns:a16="http://schemas.microsoft.com/office/drawing/2014/main" val="20001"/>
                    </a:ext>
                  </a:extLst>
                </a:gridCol>
                <a:gridCol w="271462">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3">
                  <a:extLst>
                    <a:ext uri="{9D8B030D-6E8A-4147-A177-3AD203B41FA5}">
                      <a16:colId xmlns:a16="http://schemas.microsoft.com/office/drawing/2014/main" val="20004"/>
                    </a:ext>
                  </a:extLst>
                </a:gridCol>
                <a:gridCol w="271462">
                  <a:extLst>
                    <a:ext uri="{9D8B030D-6E8A-4147-A177-3AD203B41FA5}">
                      <a16:colId xmlns:a16="http://schemas.microsoft.com/office/drawing/2014/main" val="20005"/>
                    </a:ext>
                  </a:extLst>
                </a:gridCol>
                <a:gridCol w="271463">
                  <a:extLst>
                    <a:ext uri="{9D8B030D-6E8A-4147-A177-3AD203B41FA5}">
                      <a16:colId xmlns:a16="http://schemas.microsoft.com/office/drawing/2014/main" val="20006"/>
                    </a:ext>
                  </a:extLst>
                </a:gridCol>
              </a:tblGrid>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a:t>
                      </a:r>
                    </a:p>
                  </a:txBody>
                  <a:tcPr marL="80151" marR="80151" marT="39979" marB="39979"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3</a:t>
                      </a:r>
                    </a:p>
                  </a:txBody>
                  <a:tcPr marL="80151" marR="80151" marT="39979" marB="3997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4</a:t>
                      </a:r>
                    </a:p>
                  </a:txBody>
                  <a:tcPr marL="80151" marR="80151" marT="39979" marB="39979"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5</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6</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7</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9</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10</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12</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13</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14</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1"/>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15</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16</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17</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18</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19</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20</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2"/>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22</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23</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24</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25</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26</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27</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28</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29</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30</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4"/>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bl>
          </a:graphicData>
        </a:graphic>
      </p:graphicFrame>
      <p:graphicFrame>
        <p:nvGraphicFramePr>
          <p:cNvPr id="59" name="Table 58">
            <a:extLst>
              <a:ext uri="{FF2B5EF4-FFF2-40B4-BE49-F238E27FC236}">
                <a16:creationId xmlns:a16="http://schemas.microsoft.com/office/drawing/2014/main" id="{F4B7C848-3EAA-8B49-92A9-9F98728E867D}"/>
              </a:ext>
            </a:extLst>
          </p:cNvPr>
          <p:cNvGraphicFramePr>
            <a:graphicFrameLocks noGrp="1"/>
          </p:cNvGraphicFramePr>
          <p:nvPr>
            <p:extLst>
              <p:ext uri="{D42A27DB-BD31-4B8C-83A1-F6EECF244321}">
                <p14:modId xmlns:p14="http://schemas.microsoft.com/office/powerpoint/2010/main" val="243078147"/>
              </p:ext>
            </p:extLst>
          </p:nvPr>
        </p:nvGraphicFramePr>
        <p:xfrm>
          <a:off x="6135924" y="1652530"/>
          <a:ext cx="1901825" cy="1212852"/>
        </p:xfrm>
        <a:graphic>
          <a:graphicData uri="http://schemas.openxmlformats.org/drawingml/2006/table">
            <a:tbl>
              <a:tblPr/>
              <a:tblGrid>
                <a:gridCol w="271463">
                  <a:extLst>
                    <a:ext uri="{9D8B030D-6E8A-4147-A177-3AD203B41FA5}">
                      <a16:colId xmlns:a16="http://schemas.microsoft.com/office/drawing/2014/main" val="20000"/>
                    </a:ext>
                  </a:extLst>
                </a:gridCol>
                <a:gridCol w="271462">
                  <a:extLst>
                    <a:ext uri="{9D8B030D-6E8A-4147-A177-3AD203B41FA5}">
                      <a16:colId xmlns:a16="http://schemas.microsoft.com/office/drawing/2014/main" val="20001"/>
                    </a:ext>
                  </a:extLst>
                </a:gridCol>
                <a:gridCol w="271463">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2">
                  <a:extLst>
                    <a:ext uri="{9D8B030D-6E8A-4147-A177-3AD203B41FA5}">
                      <a16:colId xmlns:a16="http://schemas.microsoft.com/office/drawing/2014/main" val="20004"/>
                    </a:ext>
                  </a:extLst>
                </a:gridCol>
                <a:gridCol w="271463">
                  <a:extLst>
                    <a:ext uri="{9D8B030D-6E8A-4147-A177-3AD203B41FA5}">
                      <a16:colId xmlns:a16="http://schemas.microsoft.com/office/drawing/2014/main" val="20005"/>
                    </a:ext>
                  </a:extLst>
                </a:gridCol>
                <a:gridCol w="271462">
                  <a:extLst>
                    <a:ext uri="{9D8B030D-6E8A-4147-A177-3AD203B41FA5}">
                      <a16:colId xmlns:a16="http://schemas.microsoft.com/office/drawing/2014/main" val="20006"/>
                    </a:ext>
                  </a:extLst>
                </a:gridCol>
              </a:tblGrid>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1"/>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2"/>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4"/>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bl>
          </a:graphicData>
        </a:graphic>
      </p:graphicFrame>
      <p:graphicFrame>
        <p:nvGraphicFramePr>
          <p:cNvPr id="60" name="Table 59">
            <a:extLst>
              <a:ext uri="{FF2B5EF4-FFF2-40B4-BE49-F238E27FC236}">
                <a16:creationId xmlns:a16="http://schemas.microsoft.com/office/drawing/2014/main" id="{8D884C0F-7F39-4440-868A-A54AB9421D30}"/>
              </a:ext>
            </a:extLst>
          </p:cNvPr>
          <p:cNvGraphicFramePr>
            <a:graphicFrameLocks noGrp="1"/>
          </p:cNvGraphicFramePr>
          <p:nvPr>
            <p:extLst>
              <p:ext uri="{D42A27DB-BD31-4B8C-83A1-F6EECF244321}">
                <p14:modId xmlns:p14="http://schemas.microsoft.com/office/powerpoint/2010/main" val="4069509330"/>
              </p:ext>
            </p:extLst>
          </p:nvPr>
        </p:nvGraphicFramePr>
        <p:xfrm>
          <a:off x="570858" y="3200470"/>
          <a:ext cx="1901825" cy="1212852"/>
        </p:xfrm>
        <a:graphic>
          <a:graphicData uri="http://schemas.openxmlformats.org/drawingml/2006/table">
            <a:tbl>
              <a:tblPr/>
              <a:tblGrid>
                <a:gridCol w="271463">
                  <a:extLst>
                    <a:ext uri="{9D8B030D-6E8A-4147-A177-3AD203B41FA5}">
                      <a16:colId xmlns:a16="http://schemas.microsoft.com/office/drawing/2014/main" val="20000"/>
                    </a:ext>
                  </a:extLst>
                </a:gridCol>
                <a:gridCol w="271462">
                  <a:extLst>
                    <a:ext uri="{9D8B030D-6E8A-4147-A177-3AD203B41FA5}">
                      <a16:colId xmlns:a16="http://schemas.microsoft.com/office/drawing/2014/main" val="20001"/>
                    </a:ext>
                  </a:extLst>
                </a:gridCol>
                <a:gridCol w="271463">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2">
                  <a:extLst>
                    <a:ext uri="{9D8B030D-6E8A-4147-A177-3AD203B41FA5}">
                      <a16:colId xmlns:a16="http://schemas.microsoft.com/office/drawing/2014/main" val="20004"/>
                    </a:ext>
                  </a:extLst>
                </a:gridCol>
                <a:gridCol w="271463">
                  <a:extLst>
                    <a:ext uri="{9D8B030D-6E8A-4147-A177-3AD203B41FA5}">
                      <a16:colId xmlns:a16="http://schemas.microsoft.com/office/drawing/2014/main" val="20005"/>
                    </a:ext>
                  </a:extLst>
                </a:gridCol>
                <a:gridCol w="271462">
                  <a:extLst>
                    <a:ext uri="{9D8B030D-6E8A-4147-A177-3AD203B41FA5}">
                      <a16:colId xmlns:a16="http://schemas.microsoft.com/office/drawing/2014/main" val="20006"/>
                    </a:ext>
                  </a:extLst>
                </a:gridCol>
              </a:tblGrid>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1"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1"/>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2"/>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30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4"/>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bl>
          </a:graphicData>
        </a:graphic>
      </p:graphicFrame>
      <p:sp>
        <p:nvSpPr>
          <p:cNvPr id="2" name="TextBox 1">
            <a:extLst>
              <a:ext uri="{FF2B5EF4-FFF2-40B4-BE49-F238E27FC236}">
                <a16:creationId xmlns:a16="http://schemas.microsoft.com/office/drawing/2014/main" id="{A8983ECD-410B-1C45-9F3A-C52D35435EF6}"/>
              </a:ext>
            </a:extLst>
          </p:cNvPr>
          <p:cNvSpPr txBox="1"/>
          <p:nvPr/>
        </p:nvSpPr>
        <p:spPr>
          <a:xfrm>
            <a:off x="-1322614" y="3878036"/>
            <a:ext cx="184731" cy="369332"/>
          </a:xfrm>
          <a:prstGeom prst="rect">
            <a:avLst/>
          </a:prstGeom>
          <a:noFill/>
        </p:spPr>
        <p:txBody>
          <a:bodyPr wrap="none" rtlCol="0">
            <a:spAutoFit/>
          </a:bodyPr>
          <a:lstStyle/>
          <a:p>
            <a:endParaRPr lang="en-US" dirty="0"/>
          </a:p>
        </p:txBody>
      </p:sp>
      <p:sp>
        <p:nvSpPr>
          <p:cNvPr id="24" name="TextBox 23">
            <a:extLst>
              <a:ext uri="{FF2B5EF4-FFF2-40B4-BE49-F238E27FC236}">
                <a16:creationId xmlns:a16="http://schemas.microsoft.com/office/drawing/2014/main" id="{103FB663-BF83-124F-B8C4-7B32FCA4F834}"/>
              </a:ext>
            </a:extLst>
          </p:cNvPr>
          <p:cNvSpPr txBox="1">
            <a:spLocks noChangeArrowheads="1"/>
          </p:cNvSpPr>
          <p:nvPr/>
        </p:nvSpPr>
        <p:spPr bwMode="auto">
          <a:xfrm>
            <a:off x="6135922" y="2922691"/>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September</a:t>
            </a:r>
          </a:p>
        </p:txBody>
      </p:sp>
      <p:graphicFrame>
        <p:nvGraphicFramePr>
          <p:cNvPr id="22" name="Table 21"/>
          <p:cNvGraphicFramePr>
            <a:graphicFrameLocks noGrp="1"/>
          </p:cNvGraphicFramePr>
          <p:nvPr>
            <p:extLst>
              <p:ext uri="{D42A27DB-BD31-4B8C-83A1-F6EECF244321}">
                <p14:modId xmlns:p14="http://schemas.microsoft.com/office/powerpoint/2010/main" val="1842909928"/>
              </p:ext>
            </p:extLst>
          </p:nvPr>
        </p:nvGraphicFramePr>
        <p:xfrm>
          <a:off x="3353391" y="3200470"/>
          <a:ext cx="1901825" cy="1212852"/>
        </p:xfrm>
        <a:graphic>
          <a:graphicData uri="http://schemas.openxmlformats.org/drawingml/2006/table">
            <a:tbl>
              <a:tblPr/>
              <a:tblGrid>
                <a:gridCol w="271462">
                  <a:extLst>
                    <a:ext uri="{9D8B030D-6E8A-4147-A177-3AD203B41FA5}">
                      <a16:colId xmlns:a16="http://schemas.microsoft.com/office/drawing/2014/main" val="20000"/>
                    </a:ext>
                  </a:extLst>
                </a:gridCol>
                <a:gridCol w="271463">
                  <a:extLst>
                    <a:ext uri="{9D8B030D-6E8A-4147-A177-3AD203B41FA5}">
                      <a16:colId xmlns:a16="http://schemas.microsoft.com/office/drawing/2014/main" val="20001"/>
                    </a:ext>
                  </a:extLst>
                </a:gridCol>
                <a:gridCol w="271462">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3">
                  <a:extLst>
                    <a:ext uri="{9D8B030D-6E8A-4147-A177-3AD203B41FA5}">
                      <a16:colId xmlns:a16="http://schemas.microsoft.com/office/drawing/2014/main" val="20004"/>
                    </a:ext>
                  </a:extLst>
                </a:gridCol>
                <a:gridCol w="271462">
                  <a:extLst>
                    <a:ext uri="{9D8B030D-6E8A-4147-A177-3AD203B41FA5}">
                      <a16:colId xmlns:a16="http://schemas.microsoft.com/office/drawing/2014/main" val="20005"/>
                    </a:ext>
                  </a:extLst>
                </a:gridCol>
                <a:gridCol w="271463">
                  <a:extLst>
                    <a:ext uri="{9D8B030D-6E8A-4147-A177-3AD203B41FA5}">
                      <a16:colId xmlns:a16="http://schemas.microsoft.com/office/drawing/2014/main" val="20006"/>
                    </a:ext>
                  </a:extLst>
                </a:gridCol>
              </a:tblGrid>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9491B5"/>
                    </a:solidFill>
                  </a:tcPr>
                </a:tc>
                <a:extLst>
                  <a:ext uri="{0D108BD9-81ED-4DB2-BD59-A6C34878D82A}">
                    <a16:rowId xmlns:a16="http://schemas.microsoft.com/office/drawing/2014/main" val="10001"/>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11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2"/>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18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29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9491B5"/>
                    </a:solidFill>
                  </a:tcPr>
                </a:tc>
                <a:extLst>
                  <a:ext uri="{0D108BD9-81ED-4DB2-BD59-A6C34878D82A}">
                    <a16:rowId xmlns:a16="http://schemas.microsoft.com/office/drawing/2014/main" val="10004"/>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30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3000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3000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3000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3000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3000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3775328964"/>
              </p:ext>
            </p:extLst>
          </p:nvPr>
        </p:nvGraphicFramePr>
        <p:xfrm>
          <a:off x="6135922" y="3203518"/>
          <a:ext cx="1901825" cy="1212852"/>
        </p:xfrm>
        <a:graphic>
          <a:graphicData uri="http://schemas.openxmlformats.org/drawingml/2006/table">
            <a:tbl>
              <a:tblPr/>
              <a:tblGrid>
                <a:gridCol w="271462">
                  <a:extLst>
                    <a:ext uri="{9D8B030D-6E8A-4147-A177-3AD203B41FA5}">
                      <a16:colId xmlns:a16="http://schemas.microsoft.com/office/drawing/2014/main" val="20000"/>
                    </a:ext>
                  </a:extLst>
                </a:gridCol>
                <a:gridCol w="271463">
                  <a:extLst>
                    <a:ext uri="{9D8B030D-6E8A-4147-A177-3AD203B41FA5}">
                      <a16:colId xmlns:a16="http://schemas.microsoft.com/office/drawing/2014/main" val="20001"/>
                    </a:ext>
                  </a:extLst>
                </a:gridCol>
                <a:gridCol w="271462">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3">
                  <a:extLst>
                    <a:ext uri="{9D8B030D-6E8A-4147-A177-3AD203B41FA5}">
                      <a16:colId xmlns:a16="http://schemas.microsoft.com/office/drawing/2014/main" val="20004"/>
                    </a:ext>
                  </a:extLst>
                </a:gridCol>
                <a:gridCol w="271462">
                  <a:extLst>
                    <a:ext uri="{9D8B030D-6E8A-4147-A177-3AD203B41FA5}">
                      <a16:colId xmlns:a16="http://schemas.microsoft.com/office/drawing/2014/main" val="20005"/>
                    </a:ext>
                  </a:extLst>
                </a:gridCol>
                <a:gridCol w="271463">
                  <a:extLst>
                    <a:ext uri="{9D8B030D-6E8A-4147-A177-3AD203B41FA5}">
                      <a16:colId xmlns:a16="http://schemas.microsoft.com/office/drawing/2014/main" val="20006"/>
                    </a:ext>
                  </a:extLst>
                </a:gridCol>
              </a:tblGrid>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9491B5"/>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1"/>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solidFill>
                          <a:effectLst/>
                          <a:latin typeface="Calibri Light" charset="0"/>
                          <a:ea typeface="MS PGothic" charset="-128"/>
                        </a:rPr>
                        <a:t>15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19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2"/>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29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30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tx1"/>
                          </a:solidFill>
                          <a:effectLst/>
                          <a:latin typeface="Calibri Light" charset="0"/>
                          <a:ea typeface="MS PGothic" charset="-128"/>
                        </a:rPr>
                        <a:t>31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4"/>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chemeClr val="tx1"/>
                        </a:solidFill>
                        <a:effectLst/>
                        <a:latin typeface="Calibri Light" charset="0"/>
                        <a:ea typeface="MS PGothic" charset="-128"/>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3084676051"/>
              </p:ext>
            </p:extLst>
          </p:nvPr>
        </p:nvGraphicFramePr>
        <p:xfrm>
          <a:off x="567025" y="4537126"/>
          <a:ext cx="8081669" cy="1536204"/>
        </p:xfrm>
        <a:graphic>
          <a:graphicData uri="http://schemas.openxmlformats.org/drawingml/2006/table">
            <a:tbl>
              <a:tblPr/>
              <a:tblGrid>
                <a:gridCol w="2392925">
                  <a:extLst>
                    <a:ext uri="{9D8B030D-6E8A-4147-A177-3AD203B41FA5}">
                      <a16:colId xmlns:a16="http://schemas.microsoft.com/office/drawing/2014/main" val="20000"/>
                    </a:ext>
                  </a:extLst>
                </a:gridCol>
                <a:gridCol w="1783077">
                  <a:extLst>
                    <a:ext uri="{9D8B030D-6E8A-4147-A177-3AD203B41FA5}">
                      <a16:colId xmlns:a16="http://schemas.microsoft.com/office/drawing/2014/main" val="20001"/>
                    </a:ext>
                  </a:extLst>
                </a:gridCol>
                <a:gridCol w="2991273">
                  <a:extLst>
                    <a:ext uri="{9D8B030D-6E8A-4147-A177-3AD203B41FA5}">
                      <a16:colId xmlns:a16="http://schemas.microsoft.com/office/drawing/2014/main" val="785544634"/>
                    </a:ext>
                  </a:extLst>
                </a:gridCol>
                <a:gridCol w="881601">
                  <a:extLst>
                    <a:ext uri="{9D8B030D-6E8A-4147-A177-3AD203B41FA5}">
                      <a16:colId xmlns:a16="http://schemas.microsoft.com/office/drawing/2014/main" val="2073267121"/>
                    </a:ext>
                  </a:extLst>
                </a:gridCol>
                <a:gridCol w="32793">
                  <a:extLst>
                    <a:ext uri="{9D8B030D-6E8A-4147-A177-3AD203B41FA5}">
                      <a16:colId xmlns:a16="http://schemas.microsoft.com/office/drawing/2014/main" val="1418729476"/>
                    </a:ext>
                  </a:extLst>
                </a:gridCol>
              </a:tblGrid>
              <a:tr h="628202">
                <a:tc>
                  <a:txBody>
                    <a:bodyPr/>
                    <a:lstStyle/>
                    <a:p>
                      <a:pPr marL="182563" marR="0" lvl="0" indent="-457200" algn="l" defTabSz="571500" rtl="0" eaLnBrk="1" fontAlgn="base" latinLnBrk="0" hangingPunct="1">
                        <a:lnSpc>
                          <a:spcPct val="100000"/>
                        </a:lnSpc>
                        <a:spcBef>
                          <a:spcPct val="0"/>
                        </a:spcBef>
                        <a:spcAft>
                          <a:spcPct val="0"/>
                        </a:spcAft>
                        <a:buClrTx/>
                        <a:buSzTx/>
                        <a:buFontTx/>
                        <a:buNone/>
                        <a:tabLst/>
                        <a:defRPr/>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March 3: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AL, AR, CA, TX, NC</a:t>
                      </a:r>
                    </a:p>
                    <a:p>
                      <a:pPr marL="182563" marR="0" lvl="0" indent="-457200" algn="l" defTabSz="571500" rtl="0" eaLnBrk="1" fontAlgn="base" latinLnBrk="0" hangingPunct="1">
                        <a:lnSpc>
                          <a:spcPct val="100000"/>
                        </a:lnSpc>
                        <a:spcBef>
                          <a:spcPct val="0"/>
                        </a:spcBef>
                        <a:spcAft>
                          <a:spcPct val="0"/>
                        </a:spcAft>
                        <a:buClrTx/>
                        <a:buSzTx/>
                        <a:buFontTx/>
                        <a:buNone/>
                        <a:tabLst/>
                        <a:defRPr/>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March 10: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MS</a:t>
                      </a:r>
                    </a:p>
                    <a:p>
                      <a:pPr marL="182563" marR="0" lvl="0" indent="-457200" algn="l" defTabSz="571500" rtl="0" eaLnBrk="1" fontAlgn="base" latinLnBrk="0" hangingPunct="1">
                        <a:lnSpc>
                          <a:spcPct val="100000"/>
                        </a:lnSpc>
                        <a:spcBef>
                          <a:spcPct val="0"/>
                        </a:spcBef>
                        <a:spcAft>
                          <a:spcPct val="0"/>
                        </a:spcAft>
                        <a:buClrTx/>
                        <a:buSzTx/>
                        <a:buFontTx/>
                        <a:buNone/>
                        <a:tabLst/>
                        <a:defRPr/>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March 17: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IL</a:t>
                      </a:r>
                    </a:p>
                  </a:txBody>
                  <a:tcPr marL="0" marR="0" marT="18291" marB="18291"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388938" marR="0" lvl="0" indent="-663575" algn="l" defTabSz="457200" rtl="0" eaLnBrk="1" fontAlgn="base" latinLnBrk="0" hangingPunct="1">
                        <a:lnSpc>
                          <a:spcPct val="100000"/>
                        </a:lnSpc>
                        <a:spcBef>
                          <a:spcPct val="0"/>
                        </a:spcBef>
                        <a:spcAft>
                          <a:spcPct val="0"/>
                        </a:spcAft>
                        <a:buClrTx/>
                        <a:buSzTx/>
                        <a:buFontTx/>
                        <a:buNone/>
                        <a:tabLst/>
                        <a:defRPr/>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May 12: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NE, WV</a:t>
                      </a:r>
                    </a:p>
                    <a:p>
                      <a:pPr marL="388938" marR="0" lvl="0" indent="-663575" algn="l" defTabSz="457200" rtl="0" eaLnBrk="1" fontAlgn="base" latinLnBrk="0" hangingPunct="1">
                        <a:lnSpc>
                          <a:spcPct val="100000"/>
                        </a:lnSpc>
                        <a:spcBef>
                          <a:spcPct val="0"/>
                        </a:spcBef>
                        <a:spcAft>
                          <a:spcPct val="0"/>
                        </a:spcAft>
                        <a:buClrTx/>
                        <a:buSzTx/>
                        <a:buFontTx/>
                        <a:buNone/>
                        <a:tabLst/>
                        <a:defRPr/>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May 19: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GA, OR, ID</a:t>
                      </a:r>
                    </a:p>
                    <a:p>
                      <a:pPr marL="182563" marR="0" lvl="0" indent="-457200" algn="l" defTabSz="457200" rtl="0" eaLnBrk="1" fontAlgn="base" latinLnBrk="0" hangingPunct="1">
                        <a:lnSpc>
                          <a:spcPct val="100000"/>
                        </a:lnSpc>
                        <a:spcBef>
                          <a:spcPct val="0"/>
                        </a:spcBef>
                        <a:spcAft>
                          <a:spcPct val="0"/>
                        </a:spcAft>
                        <a:buClrTx/>
                        <a:buSzTx/>
                        <a:buFontTx/>
                        <a:buNone/>
                        <a:tabLst/>
                        <a:defRPr/>
                      </a:pPr>
                      <a:endPar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txBody>
                  <a:tcPr marL="0" marR="0" marT="18291" marB="18291"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388938" marR="0" lvl="0" indent="-663575" algn="l" defTabSz="457200" rtl="0" eaLnBrk="1" fontAlgn="base" latinLnBrk="0" hangingPunct="1">
                        <a:lnSpc>
                          <a:spcPct val="100000"/>
                        </a:lnSpc>
                        <a:spcBef>
                          <a:spcPct val="0"/>
                        </a:spcBef>
                        <a:spcAft>
                          <a:spcPct val="0"/>
                        </a:spcAft>
                        <a:buClrTx/>
                        <a:buSzTx/>
                        <a:buFontTx/>
                        <a:buNone/>
                        <a:tabLst/>
                        <a:defRPr/>
                      </a:pPr>
                      <a:r>
                        <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June 2: </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DC, IA, </a:t>
                      </a:r>
                      <a:r>
                        <a:rPr kumimoji="0" lang="pt-BR" altLang="en-US" sz="800" b="1" i="1" u="none" strike="noStrike" cap="none" normalizeH="0" baseline="0" dirty="0">
                          <a:ln>
                            <a:noFill/>
                          </a:ln>
                          <a:solidFill>
                            <a:srgbClr val="7F7F7F"/>
                          </a:solidFill>
                          <a:effectLst/>
                          <a:latin typeface="Verdana" panose="020B0604030504040204" pitchFamily="34" charset="0"/>
                          <a:ea typeface="Verdana" panose="020B0604030504040204" pitchFamily="34" charset="0"/>
                        </a:rPr>
                        <a:t>IN</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 </a:t>
                      </a:r>
                      <a:r>
                        <a:rPr kumimoji="0" lang="pt-BR" altLang="en-US" sz="800" b="1" i="1" u="none" strike="noStrike" cap="none" normalizeH="0" baseline="0" dirty="0">
                          <a:ln>
                            <a:noFill/>
                          </a:ln>
                          <a:solidFill>
                            <a:srgbClr val="7F7F7F"/>
                          </a:solidFill>
                          <a:effectLst/>
                          <a:latin typeface="Verdana" panose="020B0604030504040204" pitchFamily="34" charset="0"/>
                          <a:ea typeface="Verdana" panose="020B0604030504040204" pitchFamily="34" charset="0"/>
                        </a:rPr>
                        <a:t>MD</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 MT, NJ, NM, </a:t>
                      </a:r>
                      <a:r>
                        <a:rPr kumimoji="0" lang="pt-BR" altLang="en-US" sz="800" b="1" i="1" u="none" strike="noStrike" cap="none" normalizeH="0" baseline="0" dirty="0">
                          <a:ln>
                            <a:noFill/>
                          </a:ln>
                          <a:solidFill>
                            <a:srgbClr val="7F7F7F"/>
                          </a:solidFill>
                          <a:effectLst/>
                          <a:latin typeface="Verdana" panose="020B0604030504040204" pitchFamily="34" charset="0"/>
                          <a:ea typeface="Verdana" panose="020B0604030504040204" pitchFamily="34" charset="0"/>
                        </a:rPr>
                        <a:t>OH</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 </a:t>
                      </a:r>
                      <a:r>
                        <a:rPr kumimoji="0" lang="pt-BR" altLang="en-US" sz="800" b="1" i="1" u="none" strike="noStrike" cap="none" normalizeH="0" baseline="0" dirty="0">
                          <a:ln>
                            <a:noFill/>
                          </a:ln>
                          <a:solidFill>
                            <a:srgbClr val="7F7F7F"/>
                          </a:solidFill>
                          <a:effectLst/>
                          <a:latin typeface="Verdana" panose="020B0604030504040204" pitchFamily="34" charset="0"/>
                          <a:ea typeface="Verdana" panose="020B0604030504040204" pitchFamily="34" charset="0"/>
                        </a:rPr>
                        <a:t>PA, </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SD</a:t>
                      </a:r>
                    </a:p>
                    <a:p>
                      <a:pPr marL="388938" marR="0" lvl="0" indent="-663575" algn="l" defTabSz="457200" rtl="0" eaLnBrk="1" fontAlgn="base" latinLnBrk="0" hangingPunct="1">
                        <a:lnSpc>
                          <a:spcPct val="100000"/>
                        </a:lnSpc>
                        <a:spcBef>
                          <a:spcPct val="0"/>
                        </a:spcBef>
                        <a:spcAft>
                          <a:spcPct val="0"/>
                        </a:spcAft>
                        <a:buClrTx/>
                        <a:buSzTx/>
                        <a:buFontTx/>
                        <a:buNone/>
                        <a:tabLst/>
                        <a:defRPr/>
                      </a:pPr>
                      <a:r>
                        <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June 7: </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Puerto Rico</a:t>
                      </a:r>
                      <a:endPar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p>
                      <a:pPr marL="388938" marR="0" lvl="0" indent="-663575" algn="l" defTabSz="457200" rtl="0" eaLnBrk="1" fontAlgn="base" latinLnBrk="0" hangingPunct="1">
                        <a:lnSpc>
                          <a:spcPct val="100000"/>
                        </a:lnSpc>
                        <a:spcBef>
                          <a:spcPct val="0"/>
                        </a:spcBef>
                        <a:spcAft>
                          <a:spcPct val="0"/>
                        </a:spcAft>
                        <a:buClrTx/>
                        <a:buSzTx/>
                        <a:buFontTx/>
                        <a:buNone/>
                        <a:tabLst/>
                        <a:defRPr/>
                      </a:pPr>
                      <a:r>
                        <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June 9:</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 ME, NV, ND, SC, VA</a:t>
                      </a:r>
                    </a:p>
                    <a:p>
                      <a:pPr marL="388938" marR="0" lvl="0" indent="-663575" algn="l" defTabSz="457200" rtl="0" eaLnBrk="1" fontAlgn="base" latinLnBrk="0" hangingPunct="1">
                        <a:lnSpc>
                          <a:spcPct val="100000"/>
                        </a:lnSpc>
                        <a:spcBef>
                          <a:spcPct val="0"/>
                        </a:spcBef>
                        <a:spcAft>
                          <a:spcPct val="0"/>
                        </a:spcAft>
                        <a:buClrTx/>
                        <a:buSzTx/>
                        <a:buFontTx/>
                        <a:buNone/>
                        <a:tabLst/>
                        <a:defRPr/>
                      </a:pPr>
                      <a:r>
                        <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June 23: </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NY, </a:t>
                      </a:r>
                      <a:r>
                        <a:rPr kumimoji="0" lang="pt-BR" altLang="en-US" sz="800" b="1" i="1" u="none" strike="noStrike" cap="none" normalizeH="0" baseline="0" dirty="0">
                          <a:ln>
                            <a:noFill/>
                          </a:ln>
                          <a:solidFill>
                            <a:srgbClr val="7F7F7F"/>
                          </a:solidFill>
                          <a:effectLst/>
                          <a:latin typeface="Verdana" panose="020B0604030504040204" pitchFamily="34" charset="0"/>
                          <a:ea typeface="Verdana" panose="020B0604030504040204" pitchFamily="34" charset="0"/>
                        </a:rPr>
                        <a:t>KY</a:t>
                      </a:r>
                      <a:endPar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p>
                      <a:pPr marL="388938" marR="0" lvl="0" indent="-663575" algn="l" defTabSz="457200" rtl="0" eaLnBrk="1" fontAlgn="base" latinLnBrk="0" hangingPunct="1">
                        <a:lnSpc>
                          <a:spcPct val="100000"/>
                        </a:lnSpc>
                        <a:spcBef>
                          <a:spcPct val="0"/>
                        </a:spcBef>
                        <a:spcAft>
                          <a:spcPct val="0"/>
                        </a:spcAft>
                        <a:buClrTx/>
                        <a:buSzTx/>
                        <a:buFontTx/>
                        <a:buNone/>
                        <a:tabLst/>
                        <a:defRPr/>
                      </a:pPr>
                      <a:r>
                        <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June 30</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 CO, OK, UT	</a:t>
                      </a:r>
                      <a:endPar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txBody>
                  <a:tcPr marL="0" marR="0" marT="18291" marB="18291"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388938" marR="0" lvl="0" indent="-663575" algn="l" defTabSz="457200" rtl="0" eaLnBrk="1" fontAlgn="base" latinLnBrk="0" hangingPunct="1">
                        <a:lnSpc>
                          <a:spcPct val="100000"/>
                        </a:lnSpc>
                        <a:spcBef>
                          <a:spcPct val="0"/>
                        </a:spcBef>
                        <a:spcAft>
                          <a:spcPct val="0"/>
                        </a:spcAft>
                        <a:buClrTx/>
                        <a:buSzTx/>
                        <a:buFontTx/>
                        <a:buNone/>
                        <a:tabLst/>
                        <a:defRPr/>
                      </a:pPr>
                      <a:endPar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txBody>
                  <a:tcPr marL="0" marR="0" marT="18291" marB="18291"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endParaRPr lang="en-US" sz="800" dirty="0"/>
                    </a:p>
                  </a:txBody>
                  <a:tcPr marL="0" marR="0" marT="18291" marB="18291"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75434">
                <a:tc>
                  <a:txBody>
                    <a:bodyPr/>
                    <a:lstStyle/>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Aug. 1: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Virgin Islands</a:t>
                      </a:r>
                    </a:p>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Aug. 4: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AZ, KS, MI, MO, WA</a:t>
                      </a:r>
                    </a:p>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Aug. 6: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TN</a:t>
                      </a:r>
                    </a:p>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Aug. 8: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HI</a:t>
                      </a:r>
                    </a:p>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Aug. 11: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CT, MN, VT, WI</a:t>
                      </a:r>
                      <a:endPar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Aug. 18</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 AK, FL, WY</a:t>
                      </a:r>
                    </a:p>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Aug. 29: </a:t>
                      </a:r>
                      <a:r>
                        <a:rPr kumimoji="0" lang="en-US"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Guam</a:t>
                      </a:r>
                    </a:p>
                  </a:txBody>
                  <a:tcPr marL="0" marR="0" marT="18291" marB="18291"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l" defTabSz="517525" rtl="0" eaLnBrk="1" fontAlgn="base" latinLnBrk="0" hangingPunct="1">
                        <a:lnSpc>
                          <a:spcPct val="100000"/>
                        </a:lnSpc>
                        <a:spcBef>
                          <a:spcPct val="0"/>
                        </a:spcBef>
                        <a:spcAft>
                          <a:spcPct val="0"/>
                        </a:spcAft>
                        <a:buClrTx/>
                        <a:buSzTx/>
                        <a:buFontTx/>
                        <a:buNone/>
                        <a:tabLst/>
                      </a:pPr>
                      <a:r>
                        <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Sept. 1: </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MA</a:t>
                      </a:r>
                      <a:endPar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p>
                      <a:pPr marL="0" marR="0" lvl="0" indent="0" algn="l" defTabSz="517525" rtl="0" eaLnBrk="1" fontAlgn="base" latinLnBrk="0" hangingPunct="1">
                        <a:lnSpc>
                          <a:spcPct val="100000"/>
                        </a:lnSpc>
                        <a:spcBef>
                          <a:spcPct val="0"/>
                        </a:spcBef>
                        <a:spcAft>
                          <a:spcPct val="0"/>
                        </a:spcAft>
                        <a:buClrTx/>
                        <a:buSzTx/>
                        <a:buFontTx/>
                        <a:buNone/>
                        <a:tabLst/>
                      </a:pPr>
                      <a:r>
                        <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Sept. 8: </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NH, RI</a:t>
                      </a:r>
                    </a:p>
                    <a:p>
                      <a:pPr marL="0" marR="0" lvl="0" indent="0" algn="l" defTabSz="517525" rtl="0" eaLnBrk="1" fontAlgn="base" latinLnBrk="0" hangingPunct="1">
                        <a:lnSpc>
                          <a:spcPct val="100000"/>
                        </a:lnSpc>
                        <a:spcBef>
                          <a:spcPct val="0"/>
                        </a:spcBef>
                        <a:spcAft>
                          <a:spcPct val="0"/>
                        </a:spcAft>
                        <a:buClrTx/>
                        <a:buSzTx/>
                        <a:buFontTx/>
                        <a:buNone/>
                        <a:tabLst/>
                      </a:pPr>
                      <a:r>
                        <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Sept. 15</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 DE</a:t>
                      </a:r>
                      <a:endPar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txBody>
                  <a:tcPr marL="0" marR="0" marT="18291" marB="18291"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l" defTabSz="517525" rtl="0" eaLnBrk="1" fontAlgn="base" latinLnBrk="0" hangingPunct="1">
                        <a:lnSpc>
                          <a:spcPct val="100000"/>
                        </a:lnSpc>
                        <a:spcBef>
                          <a:spcPct val="0"/>
                        </a:spcBef>
                        <a:spcAft>
                          <a:spcPct val="0"/>
                        </a:spcAft>
                        <a:buClrTx/>
                        <a:buSzTx/>
                        <a:buFontTx/>
                        <a:buNone/>
                        <a:tabLst/>
                        <a:defRPr/>
                      </a:pPr>
                      <a:r>
                        <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Nov. 3</a:t>
                      </a:r>
                      <a:r>
                        <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rPr>
                        <a:t>: LA</a:t>
                      </a:r>
                    </a:p>
                    <a:p>
                      <a:pPr marL="0" marR="0" lvl="0" indent="0" algn="l" defTabSz="517525" rtl="0" eaLnBrk="1" fontAlgn="base" latinLnBrk="0" hangingPunct="1">
                        <a:lnSpc>
                          <a:spcPct val="100000"/>
                        </a:lnSpc>
                        <a:spcBef>
                          <a:spcPct val="0"/>
                        </a:spcBef>
                        <a:spcAft>
                          <a:spcPct val="0"/>
                        </a:spcAft>
                        <a:buClrTx/>
                        <a:buSzTx/>
                        <a:buFontTx/>
                        <a:buNone/>
                        <a:tabLst/>
                      </a:pPr>
                      <a:endParaRPr kumimoji="0" lang="pt-BR" altLang="en-US" sz="800" b="1"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txBody>
                  <a:tcPr marL="0" marR="0" marT="18291" marB="18291"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pt-BR" altLang="en-US" sz="800" b="0" i="0" u="none" strike="noStrike" cap="none" normalizeH="0" baseline="0" dirty="0">
                        <a:ln>
                          <a:noFill/>
                        </a:ln>
                        <a:solidFill>
                          <a:srgbClr val="7F7F7F"/>
                        </a:solidFill>
                        <a:effectLst/>
                        <a:latin typeface="Verdana" panose="020B0604030504040204" pitchFamily="34" charset="0"/>
                        <a:ea typeface="Verdana" panose="020B0604030504040204" pitchFamily="34" charset="0"/>
                      </a:endParaRPr>
                    </a:p>
                  </a:txBody>
                  <a:tcPr marL="0" marR="0" marT="18291" marB="18291"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8"/>
                  </a:ext>
                </a:extLst>
              </a:tr>
            </a:tbl>
          </a:graphicData>
        </a:graphic>
      </p:graphicFrame>
      <p:sp>
        <p:nvSpPr>
          <p:cNvPr id="21" name="TextBox 20"/>
          <p:cNvSpPr txBox="1"/>
          <p:nvPr/>
        </p:nvSpPr>
        <p:spPr>
          <a:xfrm>
            <a:off x="7083002" y="5153834"/>
            <a:ext cx="1565692" cy="461665"/>
          </a:xfrm>
          <a:prstGeom prst="rect">
            <a:avLst/>
          </a:prstGeom>
          <a:noFill/>
        </p:spPr>
        <p:txBody>
          <a:bodyPr wrap="square" rtlCol="0">
            <a:spAutoFit/>
          </a:bodyPr>
          <a:lstStyle/>
          <a:p>
            <a:r>
              <a:rPr lang="en-US" sz="800" i="1" dirty="0">
                <a:solidFill>
                  <a:schemeClr val="tx1">
                    <a:lumMod val="50000"/>
                    <a:lumOff val="50000"/>
                  </a:schemeClr>
                </a:solidFill>
              </a:rPr>
              <a:t>Italics and bolding indicates a postponed primary due to the coronavirus pandemic </a:t>
            </a:r>
          </a:p>
        </p:txBody>
      </p:sp>
      <p:grpSp>
        <p:nvGrpSpPr>
          <p:cNvPr id="23" name="Group 22">
            <a:extLst>
              <a:ext uri="{FF2B5EF4-FFF2-40B4-BE49-F238E27FC236}">
                <a16:creationId xmlns:a16="http://schemas.microsoft.com/office/drawing/2014/main" id="{7F812C45-58B6-4EE1-BE9B-304C72FAC39D}"/>
              </a:ext>
            </a:extLst>
          </p:cNvPr>
          <p:cNvGrpSpPr/>
          <p:nvPr/>
        </p:nvGrpSpPr>
        <p:grpSpPr>
          <a:xfrm>
            <a:off x="446109" y="91082"/>
            <a:ext cx="2534997" cy="430548"/>
            <a:chOff x="403412" y="83160"/>
            <a:chExt cx="2534997" cy="430548"/>
          </a:xfrm>
        </p:grpSpPr>
        <p:sp>
          <p:nvSpPr>
            <p:cNvPr id="25" name="Rectangle 24">
              <a:extLst>
                <a:ext uri="{FF2B5EF4-FFF2-40B4-BE49-F238E27FC236}">
                  <a16:creationId xmlns:a16="http://schemas.microsoft.com/office/drawing/2014/main" id="{A1FD457C-6950-454E-9FF1-73B01E4ED692}"/>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A picture containing clock, drawing&#10;&#10;Description automatically generated">
              <a:extLst>
                <a:ext uri="{FF2B5EF4-FFF2-40B4-BE49-F238E27FC236}">
                  <a16:creationId xmlns:a16="http://schemas.microsoft.com/office/drawing/2014/main" id="{6DA709F4-97A4-4727-A3FE-89EE07F24F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1425637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7398A3-3D67-41EC-B411-1428348954E9}" type="slidenum">
              <a:rPr lang="en-US" smtClean="0"/>
              <a:pPr/>
              <a:t>12</a:t>
            </a:fld>
            <a:endParaRPr lang="en-US" dirty="0"/>
          </a:p>
        </p:txBody>
      </p:sp>
      <p:sp>
        <p:nvSpPr>
          <p:cNvPr id="3" name="Title 2"/>
          <p:cNvSpPr>
            <a:spLocks noGrp="1"/>
          </p:cNvSpPr>
          <p:nvPr>
            <p:ph type="title"/>
          </p:nvPr>
        </p:nvSpPr>
        <p:spPr/>
        <p:txBody>
          <a:bodyPr/>
          <a:lstStyle/>
          <a:p>
            <a:r>
              <a:rPr lang="en-US" dirty="0"/>
              <a:t>Most Americans support the recent coronavirus response from Congress</a:t>
            </a:r>
          </a:p>
        </p:txBody>
      </p:sp>
      <p:sp>
        <p:nvSpPr>
          <p:cNvPr id="12" name="Rectangle 11"/>
          <p:cNvSpPr/>
          <p:nvPr/>
        </p:nvSpPr>
        <p:spPr>
          <a:xfrm>
            <a:off x="6653820" y="2488003"/>
            <a:ext cx="2077804" cy="1759399"/>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dirty="0"/>
              <a:t>Congress has worked to pass three separate pieces of legislation as part of the national coronavirus response, aimed at helping individuals, the economy, and businesses. Voter’s opinion on Congress’ response could impact election outcomes. </a:t>
            </a:r>
          </a:p>
        </p:txBody>
      </p:sp>
      <p:grpSp>
        <p:nvGrpSpPr>
          <p:cNvPr id="16" name="Group 15"/>
          <p:cNvGrpSpPr/>
          <p:nvPr/>
        </p:nvGrpSpPr>
        <p:grpSpPr>
          <a:xfrm>
            <a:off x="782577" y="4619150"/>
            <a:ext cx="7949047" cy="1336234"/>
            <a:chOff x="1639958" y="2069801"/>
            <a:chExt cx="7949047" cy="1444752"/>
          </a:xfrm>
        </p:grpSpPr>
        <p:grpSp>
          <p:nvGrpSpPr>
            <p:cNvPr id="17" name="Group 16"/>
            <p:cNvGrpSpPr/>
            <p:nvPr/>
          </p:nvGrpSpPr>
          <p:grpSpPr>
            <a:xfrm>
              <a:off x="1639958" y="2069801"/>
              <a:ext cx="7949047" cy="1444752"/>
              <a:chOff x="1639958" y="2069801"/>
              <a:chExt cx="7949047" cy="1444752"/>
            </a:xfrm>
          </p:grpSpPr>
          <p:sp>
            <p:nvSpPr>
              <p:cNvPr id="19" name="Rectangle 18"/>
              <p:cNvSpPr/>
              <p:nvPr/>
            </p:nvSpPr>
            <p:spPr>
              <a:xfrm>
                <a:off x="1639958" y="2069801"/>
                <a:ext cx="7949047" cy="1444752"/>
              </a:xfrm>
              <a:prstGeom prst="rect">
                <a:avLst/>
              </a:prstGeom>
              <a:solidFill>
                <a:schemeClr val="accent5">
                  <a:lumMod val="40000"/>
                  <a:lumOff val="60000"/>
                </a:schemeClr>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2085125" y="2113509"/>
                <a:ext cx="3573388" cy="276999"/>
              </a:xfrm>
              <a:prstGeom prst="rect">
                <a:avLst/>
              </a:prstGeom>
              <a:noFill/>
            </p:spPr>
            <p:txBody>
              <a:bodyPr wrap="square" rtlCol="0">
                <a:spAutoFit/>
              </a:bodyPr>
              <a:lstStyle/>
              <a:p>
                <a:r>
                  <a:rPr lang="en-US" sz="1200" b="1" dirty="0"/>
                  <a:t>Competitive races in the house</a:t>
                </a:r>
              </a:p>
            </p:txBody>
          </p:sp>
        </p:grpSp>
        <p:sp>
          <p:nvSpPr>
            <p:cNvPr id="18" name="TextBox 17"/>
            <p:cNvSpPr txBox="1"/>
            <p:nvPr/>
          </p:nvSpPr>
          <p:spPr>
            <a:xfrm>
              <a:off x="2085125" y="2390258"/>
              <a:ext cx="7424783" cy="1014954"/>
            </a:xfrm>
            <a:prstGeom prst="rect">
              <a:avLst/>
            </a:prstGeom>
            <a:noFill/>
          </p:spPr>
          <p:txBody>
            <a:bodyPr wrap="square" rtlCol="0">
              <a:spAutoFit/>
            </a:bodyPr>
            <a:lstStyle/>
            <a:p>
              <a:pPr marL="73025" indent="-73025">
                <a:buFont typeface="Arial" panose="020B0604020202020204" pitchFamily="34" charset="0"/>
                <a:buChar char="•"/>
              </a:pPr>
              <a:r>
                <a:rPr lang="en-US" sz="1100" dirty="0"/>
                <a:t>The coronavirus outbreak has also caused states to delay spring primary and runoff dates, put the recruitment process for the House on hold, and limited fundraising</a:t>
              </a:r>
            </a:p>
            <a:p>
              <a:pPr marL="73025" indent="-73025">
                <a:buFont typeface="Arial" panose="020B0604020202020204" pitchFamily="34" charset="0"/>
                <a:buChar char="•"/>
              </a:pPr>
              <a:r>
                <a:rPr lang="en-US" sz="1100" dirty="0"/>
                <a:t>This significantly benefits incumbents and puts recent entrants at a disadvantage</a:t>
              </a:r>
            </a:p>
            <a:p>
              <a:pPr marL="73025" indent="-73025">
                <a:buFont typeface="Arial" panose="020B0604020202020204" pitchFamily="34" charset="0"/>
                <a:buChar char="•"/>
              </a:pPr>
              <a:r>
                <a:rPr lang="en-US" sz="1100" dirty="0"/>
                <a:t>Since the Democrats are on ‘defense’ in the House this cycle, they hold an advantage as a party</a:t>
              </a:r>
            </a:p>
            <a:p>
              <a:pPr marL="73025" indent="-73025">
                <a:buFont typeface="Arial" panose="020B0604020202020204" pitchFamily="34" charset="0"/>
                <a:buChar char="•"/>
              </a:pPr>
              <a:r>
                <a:rPr lang="en-US" sz="1100" dirty="0"/>
                <a:t>The Cook Political Report recently shifted four Democratic races from Toss Up to Lean Democratic</a:t>
              </a:r>
            </a:p>
          </p:txBody>
        </p:sp>
      </p:grpSp>
      <p:sp>
        <p:nvSpPr>
          <p:cNvPr id="31" name="Text Placeholder 18"/>
          <p:cNvSpPr txBox="1">
            <a:spLocks/>
          </p:cNvSpPr>
          <p:nvPr/>
        </p:nvSpPr>
        <p:spPr bwMode="auto">
          <a:xfrm>
            <a:off x="401620" y="6415463"/>
            <a:ext cx="3043242" cy="340591"/>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defRPr/>
            </a:pPr>
            <a:r>
              <a:rPr lang="en-US" sz="700" dirty="0">
                <a:latin typeface="+mj-lt"/>
                <a:cs typeface="Georgia"/>
              </a:rPr>
              <a:t>Ashley Thieme | Slide last updated on: April 2, 2020</a:t>
            </a:r>
          </a:p>
        </p:txBody>
      </p:sp>
      <p:sp>
        <p:nvSpPr>
          <p:cNvPr id="32" name="Text Placeholder 18"/>
          <p:cNvSpPr txBox="1">
            <a:spLocks/>
          </p:cNvSpPr>
          <p:nvPr/>
        </p:nvSpPr>
        <p:spPr bwMode="auto">
          <a:xfrm>
            <a:off x="404807" y="6100639"/>
            <a:ext cx="8247721" cy="311175"/>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endParaRPr lang="en-US" sz="700" dirty="0">
              <a:solidFill>
                <a:schemeClr val="tx1">
                  <a:lumMod val="50000"/>
                  <a:lumOff val="50000"/>
                </a:schemeClr>
              </a:solidFill>
              <a:latin typeface="+mj-lt"/>
              <a:cs typeface="Georgia"/>
            </a:endParaRPr>
          </a:p>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Gallup, New York Times, Cook Political Report.</a:t>
            </a:r>
          </a:p>
        </p:txBody>
      </p:sp>
      <p:sp>
        <p:nvSpPr>
          <p:cNvPr id="148" name="TextBox 13"/>
          <p:cNvSpPr txBox="1">
            <a:spLocks noChangeArrowheads="1"/>
          </p:cNvSpPr>
          <p:nvPr/>
        </p:nvSpPr>
        <p:spPr bwMode="auto">
          <a:xfrm>
            <a:off x="409152" y="2212351"/>
            <a:ext cx="6244669" cy="256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oAutofit/>
          </a:bodyPr>
          <a:lstStyle>
            <a:lvl1pPr>
              <a:lnSpc>
                <a:spcPct val="90000"/>
              </a:lnSpc>
              <a:spcBef>
                <a:spcPts val="1000"/>
              </a:spcBef>
              <a:buFont typeface="Arial" charset="0"/>
              <a:buChar char="•"/>
              <a:defRPr sz="2800">
                <a:solidFill>
                  <a:schemeClr val="tx1"/>
                </a:solidFill>
                <a:latin typeface="Georgia" charset="0"/>
                <a:ea typeface="ＭＳ Ｐゴシック" charset="-128"/>
                <a:cs typeface="MS PGothic" charset="-128"/>
              </a:defRPr>
            </a:lvl1pPr>
            <a:lvl2pPr marL="742950" indent="-285750">
              <a:lnSpc>
                <a:spcPct val="90000"/>
              </a:lnSpc>
              <a:spcBef>
                <a:spcPts val="500"/>
              </a:spcBef>
              <a:buFont typeface="Arial" charset="0"/>
              <a:buChar char="•"/>
              <a:defRPr sz="2400">
                <a:solidFill>
                  <a:schemeClr val="tx1"/>
                </a:solidFill>
                <a:latin typeface="Georgia" charset="0"/>
                <a:ea typeface="ＭＳ Ｐゴシック" charset="-128"/>
                <a:cs typeface="MS PGothic" charset="-128"/>
              </a:defRPr>
            </a:lvl2pPr>
            <a:lvl3pPr marL="1143000" indent="-228600">
              <a:lnSpc>
                <a:spcPct val="90000"/>
              </a:lnSpc>
              <a:spcBef>
                <a:spcPts val="500"/>
              </a:spcBef>
              <a:buFont typeface="Arial" charset="0"/>
              <a:buChar char="•"/>
              <a:defRPr sz="2000">
                <a:solidFill>
                  <a:schemeClr val="tx1"/>
                </a:solidFill>
                <a:latin typeface="Georgia" charset="0"/>
                <a:ea typeface="ＭＳ Ｐゴシック" charset="-128"/>
                <a:cs typeface="MS PGothic" charset="-128"/>
              </a:defRPr>
            </a:lvl3pPr>
            <a:lvl4pPr marL="16002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4pPr>
            <a:lvl5pPr marL="20574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9pPr>
          </a:lstStyle>
          <a:p>
            <a:pPr>
              <a:lnSpc>
                <a:spcPct val="100000"/>
              </a:lnSpc>
              <a:spcBef>
                <a:spcPct val="0"/>
              </a:spcBef>
              <a:buNone/>
              <a:tabLst>
                <a:tab pos="2689225" algn="l"/>
              </a:tabLst>
            </a:pPr>
            <a:r>
              <a:rPr lang="en-US" altLang="en-US" sz="1000" b="1" dirty="0">
                <a:solidFill>
                  <a:schemeClr val="accent5">
                    <a:lumMod val="75000"/>
                  </a:schemeClr>
                </a:solidFill>
                <a:latin typeface="Verdana"/>
                <a:cs typeface="Verdana"/>
              </a:rPr>
              <a:t>■</a:t>
            </a:r>
            <a:r>
              <a:rPr lang="en-US" altLang="en-US" sz="1000" b="1" dirty="0">
                <a:latin typeface="Verdana"/>
                <a:cs typeface="Verdana"/>
              </a:rPr>
              <a:t> </a:t>
            </a:r>
            <a:r>
              <a:rPr lang="en-US" altLang="en-US" sz="900" dirty="0">
                <a:latin typeface="Verdana"/>
                <a:cs typeface="Verdana"/>
              </a:rPr>
              <a:t>Approve  </a:t>
            </a:r>
            <a:r>
              <a:rPr lang="en-US" altLang="en-US" sz="900" dirty="0">
                <a:solidFill>
                  <a:schemeClr val="accent5">
                    <a:lumMod val="40000"/>
                    <a:lumOff val="60000"/>
                  </a:schemeClr>
                </a:solidFill>
                <a:latin typeface="Verdana"/>
                <a:cs typeface="Verdana"/>
              </a:rPr>
              <a:t> </a:t>
            </a:r>
            <a:r>
              <a:rPr lang="en-US" altLang="en-US" sz="1000" b="1" dirty="0">
                <a:solidFill>
                  <a:schemeClr val="accent5">
                    <a:lumMod val="40000"/>
                    <a:lumOff val="60000"/>
                  </a:schemeClr>
                </a:solidFill>
                <a:latin typeface="Verdana"/>
                <a:cs typeface="Verdana"/>
              </a:rPr>
              <a:t>■ </a:t>
            </a:r>
            <a:r>
              <a:rPr lang="en-US" altLang="en-US" sz="900" dirty="0">
                <a:latin typeface="Verdana"/>
                <a:cs typeface="Verdana"/>
              </a:rPr>
              <a:t>Disapprove</a:t>
            </a:r>
          </a:p>
        </p:txBody>
      </p:sp>
      <p:sp>
        <p:nvSpPr>
          <p:cNvPr id="149" name="Rectangle 14">
            <a:extLst>
              <a:ext uri="{FF2B5EF4-FFF2-40B4-BE49-F238E27FC236}">
                <a16:creationId xmlns:a16="http://schemas.microsoft.com/office/drawing/2014/main" id="{B94512C0-77A9-3E42-B579-0736B3558A42}"/>
              </a:ext>
            </a:extLst>
          </p:cNvPr>
          <p:cNvSpPr>
            <a:spLocks noChangeArrowheads="1"/>
          </p:cNvSpPr>
          <p:nvPr/>
        </p:nvSpPr>
        <p:spPr bwMode="auto">
          <a:xfrm>
            <a:off x="401620" y="1404376"/>
            <a:ext cx="8330004" cy="276999"/>
          </a:xfrm>
          <a:prstGeom prst="rect">
            <a:avLst/>
          </a:prstGeom>
          <a:noFill/>
          <a:ln>
            <a:noFill/>
          </a:ln>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dirty="0">
                <a:latin typeface="+mj-lt"/>
              </a:rPr>
              <a:t>Poll: Do you approve or disapprove of the legislation Congress passed and President Trump signed into law on Friday authorizing $2 trillion in spending to address the economic effects of the coronavirus situation in this country?</a:t>
            </a:r>
          </a:p>
        </p:txBody>
      </p:sp>
      <p:sp>
        <p:nvSpPr>
          <p:cNvPr id="150" name="Rectangle 149"/>
          <p:cNvSpPr/>
          <p:nvPr/>
        </p:nvSpPr>
        <p:spPr>
          <a:xfrm>
            <a:off x="409154" y="2020819"/>
            <a:ext cx="4572000" cy="215444"/>
          </a:xfrm>
          <a:prstGeom prst="rect">
            <a:avLst/>
          </a:prstGeom>
        </p:spPr>
        <p:txBody>
          <a:bodyPr>
            <a:spAutoFit/>
          </a:bodyPr>
          <a:lstStyle/>
          <a:p>
            <a:r>
              <a:rPr lang="en-US" sz="800" dirty="0">
                <a:solidFill>
                  <a:schemeClr val="bg2"/>
                </a:solidFill>
                <a:latin typeface="Verdana"/>
              </a:rPr>
              <a:t>AS OF MARCH 30, 2020, GALLUP</a:t>
            </a:r>
            <a:endParaRPr lang="en-US" sz="800" dirty="0">
              <a:solidFill>
                <a:schemeClr val="bg2"/>
              </a:solidFill>
            </a:endParaRPr>
          </a:p>
        </p:txBody>
      </p:sp>
      <p:graphicFrame>
        <p:nvGraphicFramePr>
          <p:cNvPr id="6" name="Chart 5"/>
          <p:cNvGraphicFramePr/>
          <p:nvPr>
            <p:extLst>
              <p:ext uri="{D42A27DB-BD31-4B8C-83A1-F6EECF244321}">
                <p14:modId xmlns:p14="http://schemas.microsoft.com/office/powerpoint/2010/main" val="68621484"/>
              </p:ext>
            </p:extLst>
          </p:nvPr>
        </p:nvGraphicFramePr>
        <p:xfrm>
          <a:off x="409152" y="2290828"/>
          <a:ext cx="7014332" cy="1969888"/>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7196" y="4814409"/>
            <a:ext cx="970761" cy="970761"/>
          </a:xfrm>
          <a:prstGeom prst="rect">
            <a:avLst/>
          </a:prstGeom>
        </p:spPr>
      </p:pic>
      <p:grpSp>
        <p:nvGrpSpPr>
          <p:cNvPr id="21" name="Group 20">
            <a:extLst>
              <a:ext uri="{FF2B5EF4-FFF2-40B4-BE49-F238E27FC236}">
                <a16:creationId xmlns:a16="http://schemas.microsoft.com/office/drawing/2014/main" id="{23CB7E86-2F00-4ABB-AFB1-A4739D096EB6}"/>
              </a:ext>
            </a:extLst>
          </p:cNvPr>
          <p:cNvGrpSpPr/>
          <p:nvPr/>
        </p:nvGrpSpPr>
        <p:grpSpPr>
          <a:xfrm>
            <a:off x="479441" y="104426"/>
            <a:ext cx="2534997" cy="430548"/>
            <a:chOff x="403412" y="83160"/>
            <a:chExt cx="2534997" cy="430548"/>
          </a:xfrm>
        </p:grpSpPr>
        <p:sp>
          <p:nvSpPr>
            <p:cNvPr id="22" name="Rectangle 21">
              <a:extLst>
                <a:ext uri="{FF2B5EF4-FFF2-40B4-BE49-F238E27FC236}">
                  <a16:creationId xmlns:a16="http://schemas.microsoft.com/office/drawing/2014/main" id="{49A9BBB2-804D-4715-89FE-E30A57935CC3}"/>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descr="A picture containing clock, drawing&#10;&#10;Description automatically generated">
              <a:extLst>
                <a:ext uri="{FF2B5EF4-FFF2-40B4-BE49-F238E27FC236}">
                  <a16:creationId xmlns:a16="http://schemas.microsoft.com/office/drawing/2014/main" id="{87DF2E80-82DC-4C88-A714-3F326CACCD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1579463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j-lt"/>
              </a:rPr>
              <a:t>Roadmap</a:t>
            </a:r>
          </a:p>
        </p:txBody>
      </p:sp>
      <p:cxnSp>
        <p:nvCxnSpPr>
          <p:cNvPr id="4" name="Straight Arrow Connector 3"/>
          <p:cNvCxnSpPr>
            <a:cxnSpLocks/>
            <a:stCxn id="8" idx="4"/>
          </p:cNvCxnSpPr>
          <p:nvPr/>
        </p:nvCxnSpPr>
        <p:spPr>
          <a:xfrm flipV="1">
            <a:off x="1035814" y="2047365"/>
            <a:ext cx="1" cy="1882728"/>
          </a:xfrm>
          <a:prstGeom prst="straightConnector1">
            <a:avLst/>
          </a:prstGeom>
          <a:ln w="28575">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 name="Oval 4"/>
          <p:cNvSpPr>
            <a:spLocks noChangeAspect="1"/>
          </p:cNvSpPr>
          <p:nvPr/>
        </p:nvSpPr>
        <p:spPr>
          <a:xfrm>
            <a:off x="945253" y="2404554"/>
            <a:ext cx="181122" cy="18288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Oval 8"/>
          <p:cNvSpPr>
            <a:spLocks noChangeAspect="1"/>
          </p:cNvSpPr>
          <p:nvPr/>
        </p:nvSpPr>
        <p:spPr>
          <a:xfrm>
            <a:off x="945253" y="1915795"/>
            <a:ext cx="181122" cy="182880"/>
          </a:xfrm>
          <a:prstGeom prst="ellipse">
            <a:avLst/>
          </a:prstGeom>
          <a:solidFill>
            <a:schemeClr val="accent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Rectangle 9"/>
          <p:cNvSpPr>
            <a:spLocks noChangeArrowheads="1"/>
          </p:cNvSpPr>
          <p:nvPr/>
        </p:nvSpPr>
        <p:spPr bwMode="auto">
          <a:xfrm>
            <a:off x="1152400" y="1836408"/>
            <a:ext cx="6798419" cy="2185214"/>
          </a:xfrm>
          <a:prstGeom prst="rect">
            <a:avLst/>
          </a:prstGeom>
          <a:solidFill>
            <a:schemeClr val="bg1"/>
          </a:solidFill>
          <a:ln>
            <a:noFill/>
          </a:ln>
        </p:spPr>
        <p:txBody>
          <a:bodyPr wrap="square">
            <a:sp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None/>
              <a:defRPr/>
            </a:pPr>
            <a:r>
              <a:rPr lang="en-US" altLang="en-US" sz="1600" dirty="0">
                <a:latin typeface="+mj-lt"/>
                <a:cs typeface="Georgia"/>
              </a:rPr>
              <a:t>Overview</a:t>
            </a:r>
          </a:p>
          <a:p>
            <a:pPr>
              <a:lnSpc>
                <a:spcPct val="100000"/>
              </a:lnSpc>
              <a:spcBef>
                <a:spcPct val="0"/>
              </a:spcBef>
              <a:buNone/>
              <a:defRPr/>
            </a:pPr>
            <a:endParaRPr lang="en-US" altLang="en-US" sz="1600" dirty="0">
              <a:latin typeface="+mj-lt"/>
              <a:cs typeface="Georgia"/>
            </a:endParaRPr>
          </a:p>
          <a:p>
            <a:pPr>
              <a:lnSpc>
                <a:spcPct val="100000"/>
              </a:lnSpc>
              <a:spcBef>
                <a:spcPct val="0"/>
              </a:spcBef>
              <a:buNone/>
              <a:defRPr/>
            </a:pPr>
            <a:r>
              <a:rPr lang="en-US" altLang="en-US" sz="1600" dirty="0">
                <a:latin typeface="+mj-lt"/>
                <a:cs typeface="Georgia"/>
              </a:rPr>
              <a:t>Presidential election</a:t>
            </a:r>
          </a:p>
          <a:p>
            <a:pPr indent="169863">
              <a:lnSpc>
                <a:spcPct val="100000"/>
              </a:lnSpc>
              <a:spcBef>
                <a:spcPct val="0"/>
              </a:spcBef>
              <a:buNone/>
              <a:defRPr/>
            </a:pPr>
            <a:r>
              <a:rPr lang="en-US" altLang="en-US" sz="1200" dirty="0">
                <a:solidFill>
                  <a:schemeClr val="bg2">
                    <a:lumMod val="75000"/>
                  </a:schemeClr>
                </a:solidFill>
                <a:latin typeface="+mj-lt"/>
                <a:cs typeface="Georgia"/>
              </a:rPr>
              <a:t>Democratic primary</a:t>
            </a:r>
          </a:p>
          <a:p>
            <a:pPr indent="169863">
              <a:lnSpc>
                <a:spcPct val="100000"/>
              </a:lnSpc>
              <a:spcBef>
                <a:spcPct val="0"/>
              </a:spcBef>
              <a:buNone/>
              <a:defRPr/>
            </a:pPr>
            <a:r>
              <a:rPr lang="en-US" altLang="en-US" sz="1200" dirty="0">
                <a:solidFill>
                  <a:schemeClr val="bg2">
                    <a:lumMod val="75000"/>
                  </a:schemeClr>
                </a:solidFill>
                <a:latin typeface="+mj-lt"/>
                <a:cs typeface="Georgia"/>
              </a:rPr>
              <a:t>General election</a:t>
            </a:r>
          </a:p>
          <a:p>
            <a:pPr>
              <a:lnSpc>
                <a:spcPct val="100000"/>
              </a:lnSpc>
              <a:spcBef>
                <a:spcPct val="0"/>
              </a:spcBef>
              <a:buNone/>
              <a:defRPr/>
            </a:pPr>
            <a:endParaRPr lang="en-US" altLang="en-US" sz="1600" dirty="0">
              <a:latin typeface="+mj-lt"/>
              <a:cs typeface="Georgia"/>
            </a:endParaRPr>
          </a:p>
          <a:p>
            <a:pPr>
              <a:lnSpc>
                <a:spcPct val="100000"/>
              </a:lnSpc>
              <a:spcBef>
                <a:spcPct val="0"/>
              </a:spcBef>
              <a:buNone/>
              <a:defRPr/>
            </a:pPr>
            <a:r>
              <a:rPr lang="en-US" altLang="en-US" sz="1600" dirty="0">
                <a:latin typeface="+mj-lt"/>
                <a:cs typeface="Georgia"/>
              </a:rPr>
              <a:t>Congressional elections</a:t>
            </a:r>
          </a:p>
          <a:p>
            <a:pPr>
              <a:lnSpc>
                <a:spcPct val="100000"/>
              </a:lnSpc>
              <a:spcBef>
                <a:spcPct val="0"/>
              </a:spcBef>
              <a:buNone/>
              <a:defRPr/>
            </a:pPr>
            <a:endParaRPr lang="en-US" altLang="en-US" sz="1600" dirty="0">
              <a:latin typeface="+mj-lt"/>
              <a:cs typeface="Georgia"/>
            </a:endParaRPr>
          </a:p>
          <a:p>
            <a:pPr>
              <a:lnSpc>
                <a:spcPct val="100000"/>
              </a:lnSpc>
              <a:spcBef>
                <a:spcPct val="0"/>
              </a:spcBef>
              <a:buNone/>
              <a:defRPr/>
            </a:pPr>
            <a:r>
              <a:rPr lang="en-US" altLang="en-US" sz="1600" dirty="0">
                <a:latin typeface="+mj-lt"/>
                <a:cs typeface="Georgia"/>
              </a:rPr>
              <a:t>State and local elections</a:t>
            </a:r>
          </a:p>
        </p:txBody>
      </p:sp>
      <p:sp>
        <p:nvSpPr>
          <p:cNvPr id="7" name="Oval 6"/>
          <p:cNvSpPr>
            <a:spLocks noChangeAspect="1"/>
          </p:cNvSpPr>
          <p:nvPr/>
        </p:nvSpPr>
        <p:spPr>
          <a:xfrm>
            <a:off x="945253" y="3259660"/>
            <a:ext cx="181122" cy="18288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Oval 7"/>
          <p:cNvSpPr>
            <a:spLocks noChangeAspect="1"/>
          </p:cNvSpPr>
          <p:nvPr/>
        </p:nvSpPr>
        <p:spPr>
          <a:xfrm>
            <a:off x="945253" y="3747213"/>
            <a:ext cx="181122" cy="18288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1" name="Group 10">
            <a:extLst>
              <a:ext uri="{FF2B5EF4-FFF2-40B4-BE49-F238E27FC236}">
                <a16:creationId xmlns:a16="http://schemas.microsoft.com/office/drawing/2014/main" id="{47FE197C-1E26-441D-A596-2E5B7814DAE8}"/>
              </a:ext>
            </a:extLst>
          </p:cNvPr>
          <p:cNvGrpSpPr/>
          <p:nvPr/>
        </p:nvGrpSpPr>
        <p:grpSpPr>
          <a:xfrm>
            <a:off x="413686" y="52338"/>
            <a:ext cx="2534997" cy="430548"/>
            <a:chOff x="403412" y="83160"/>
            <a:chExt cx="2534997" cy="430548"/>
          </a:xfrm>
        </p:grpSpPr>
        <p:sp>
          <p:nvSpPr>
            <p:cNvPr id="12" name="Rectangle 11">
              <a:extLst>
                <a:ext uri="{FF2B5EF4-FFF2-40B4-BE49-F238E27FC236}">
                  <a16:creationId xmlns:a16="http://schemas.microsoft.com/office/drawing/2014/main" id="{07A433D2-E05E-42BC-B8F9-B17E5ABD0963}"/>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picture containing clock, drawing&#10;&#10;Description automatically generated">
              <a:extLst>
                <a:ext uri="{FF2B5EF4-FFF2-40B4-BE49-F238E27FC236}">
                  <a16:creationId xmlns:a16="http://schemas.microsoft.com/office/drawing/2014/main" id="{3706BFEC-86F9-4721-9992-26F95F7C37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5073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EFBC90E-502A-A54D-9BAE-6F74229062B0}" type="slidenum">
              <a:rPr lang="en-US" smtClean="0"/>
              <a:pPr/>
              <a:t>3</a:t>
            </a:fld>
            <a:endParaRPr lang="en-US" dirty="0"/>
          </a:p>
        </p:txBody>
      </p:sp>
      <p:sp>
        <p:nvSpPr>
          <p:cNvPr id="127" name="Text Placeholder 18"/>
          <p:cNvSpPr txBox="1">
            <a:spLocks/>
          </p:cNvSpPr>
          <p:nvPr/>
        </p:nvSpPr>
        <p:spPr bwMode="auto">
          <a:xfrm>
            <a:off x="404808" y="6422607"/>
            <a:ext cx="3043242" cy="340591"/>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defRPr/>
            </a:pPr>
            <a:r>
              <a:rPr lang="en-US" sz="700" dirty="0">
                <a:latin typeface="+mj-lt"/>
                <a:cs typeface="Georgia"/>
              </a:rPr>
              <a:t>Ashley Thieme | Slide last updated on: April 2, 2020</a:t>
            </a:r>
          </a:p>
        </p:txBody>
      </p:sp>
      <p:sp>
        <p:nvSpPr>
          <p:cNvPr id="128" name="Text Placeholder 18"/>
          <p:cNvSpPr txBox="1">
            <a:spLocks/>
          </p:cNvSpPr>
          <p:nvPr/>
        </p:nvSpPr>
        <p:spPr bwMode="auto">
          <a:xfrm>
            <a:off x="404807" y="6220588"/>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New York Times, Roll Call, CNN.</a:t>
            </a:r>
          </a:p>
        </p:txBody>
      </p:sp>
      <p:sp>
        <p:nvSpPr>
          <p:cNvPr id="4" name="Title 3">
            <a:extLst>
              <a:ext uri="{FF2B5EF4-FFF2-40B4-BE49-F238E27FC236}">
                <a16:creationId xmlns:a16="http://schemas.microsoft.com/office/drawing/2014/main" id="{7CBA556D-5146-3242-94D4-057C01555EA9}"/>
              </a:ext>
            </a:extLst>
          </p:cNvPr>
          <p:cNvSpPr>
            <a:spLocks noGrp="1"/>
          </p:cNvSpPr>
          <p:nvPr>
            <p:ph type="title"/>
          </p:nvPr>
        </p:nvSpPr>
        <p:spPr>
          <a:xfrm>
            <a:off x="377771" y="758363"/>
            <a:ext cx="8412480" cy="640080"/>
          </a:xfrm>
        </p:spPr>
        <p:txBody>
          <a:bodyPr/>
          <a:lstStyle/>
          <a:p>
            <a:r>
              <a:rPr lang="en-US" dirty="0"/>
              <a:t>The coronavirus outbreak has the potential to impact 2020 elections </a:t>
            </a:r>
            <a:endParaRPr lang="en-US" dirty="0">
              <a:latin typeface="+mj-lt"/>
            </a:endParaRPr>
          </a:p>
        </p:txBody>
      </p:sp>
      <p:grpSp>
        <p:nvGrpSpPr>
          <p:cNvPr id="31" name="Group 30"/>
          <p:cNvGrpSpPr/>
          <p:nvPr/>
        </p:nvGrpSpPr>
        <p:grpSpPr>
          <a:xfrm>
            <a:off x="6759783" y="1596355"/>
            <a:ext cx="1965960" cy="4455131"/>
            <a:chOff x="6759783" y="1596355"/>
            <a:chExt cx="1965960" cy="4455131"/>
          </a:xfrm>
        </p:grpSpPr>
        <p:sp>
          <p:nvSpPr>
            <p:cNvPr id="54" name="Rectangle 53"/>
            <p:cNvSpPr/>
            <p:nvPr/>
          </p:nvSpPr>
          <p:spPr>
            <a:xfrm>
              <a:off x="6759783" y="2126348"/>
              <a:ext cx="1965960" cy="3925138"/>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p:cNvSpPr>
              <a:spLocks noChangeAspect="1"/>
            </p:cNvSpPr>
            <p:nvPr/>
          </p:nvSpPr>
          <p:spPr>
            <a:xfrm>
              <a:off x="7285563" y="1596355"/>
              <a:ext cx="914400" cy="914400"/>
            </a:xfrm>
            <a:prstGeom prst="ellipse">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6805503" y="2527758"/>
              <a:ext cx="1920240" cy="261610"/>
            </a:xfrm>
            <a:prstGeom prst="rect">
              <a:avLst/>
            </a:prstGeom>
            <a:noFill/>
          </p:spPr>
          <p:txBody>
            <a:bodyPr wrap="none" rtlCol="0">
              <a:spAutoFit/>
            </a:bodyPr>
            <a:lstStyle/>
            <a:p>
              <a:pPr algn="ctr"/>
              <a:r>
                <a:rPr lang="en-US" sz="1100" b="1" dirty="0"/>
                <a:t>Incumbent performance</a:t>
              </a: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18105" t="14903" r="12615" b="13072"/>
            <a:stretch/>
          </p:blipFill>
          <p:spPr>
            <a:xfrm>
              <a:off x="7436805" y="1706822"/>
              <a:ext cx="707997" cy="736049"/>
            </a:xfrm>
            <a:prstGeom prst="rect">
              <a:avLst/>
            </a:prstGeom>
          </p:spPr>
        </p:pic>
      </p:grpSp>
      <p:grpSp>
        <p:nvGrpSpPr>
          <p:cNvPr id="32" name="Group 31"/>
          <p:cNvGrpSpPr/>
          <p:nvPr/>
        </p:nvGrpSpPr>
        <p:grpSpPr>
          <a:xfrm>
            <a:off x="4611885" y="1596355"/>
            <a:ext cx="1974574" cy="4455130"/>
            <a:chOff x="4611885" y="1596355"/>
            <a:chExt cx="1974574" cy="4455130"/>
          </a:xfrm>
        </p:grpSpPr>
        <p:sp>
          <p:nvSpPr>
            <p:cNvPr id="52" name="Rectangle 51"/>
            <p:cNvSpPr/>
            <p:nvPr/>
          </p:nvSpPr>
          <p:spPr>
            <a:xfrm>
              <a:off x="4620499" y="2126349"/>
              <a:ext cx="1965960" cy="392513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a:spLocks noChangeAspect="1"/>
            </p:cNvSpPr>
            <p:nvPr/>
          </p:nvSpPr>
          <p:spPr>
            <a:xfrm>
              <a:off x="5140452" y="1596355"/>
              <a:ext cx="914400" cy="914400"/>
            </a:xfrm>
            <a:prstGeom prst="ellipse">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4611885" y="2527758"/>
              <a:ext cx="1920240" cy="261610"/>
            </a:xfrm>
            <a:prstGeom prst="rect">
              <a:avLst/>
            </a:prstGeom>
            <a:noFill/>
          </p:spPr>
          <p:txBody>
            <a:bodyPr wrap="none" rtlCol="0">
              <a:spAutoFit/>
            </a:bodyPr>
            <a:lstStyle/>
            <a:p>
              <a:pPr algn="ctr"/>
              <a:r>
                <a:rPr lang="en-US" sz="1100" b="1" dirty="0"/>
                <a:t>Voter turnout</a:t>
              </a:r>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l="19934" t="19477" r="21896" b="12810"/>
            <a:stretch/>
          </p:blipFill>
          <p:spPr>
            <a:xfrm>
              <a:off x="5292714" y="1749740"/>
              <a:ext cx="558582" cy="650215"/>
            </a:xfrm>
            <a:prstGeom prst="rect">
              <a:avLst/>
            </a:prstGeom>
          </p:spPr>
        </p:pic>
      </p:grpSp>
      <p:grpSp>
        <p:nvGrpSpPr>
          <p:cNvPr id="33" name="Group 32"/>
          <p:cNvGrpSpPr/>
          <p:nvPr/>
        </p:nvGrpSpPr>
        <p:grpSpPr>
          <a:xfrm>
            <a:off x="2481214" y="1607803"/>
            <a:ext cx="1965960" cy="4443682"/>
            <a:chOff x="2481214" y="1607803"/>
            <a:chExt cx="1965960" cy="4443682"/>
          </a:xfrm>
        </p:grpSpPr>
        <p:sp>
          <p:nvSpPr>
            <p:cNvPr id="50" name="Rectangle 49"/>
            <p:cNvSpPr/>
            <p:nvPr/>
          </p:nvSpPr>
          <p:spPr>
            <a:xfrm>
              <a:off x="2481214" y="2126348"/>
              <a:ext cx="1965960" cy="392513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a:spLocks noChangeAspect="1"/>
            </p:cNvSpPr>
            <p:nvPr/>
          </p:nvSpPr>
          <p:spPr>
            <a:xfrm>
              <a:off x="3021707" y="1607803"/>
              <a:ext cx="914400" cy="914400"/>
            </a:xfrm>
            <a:prstGeom prst="ellipse">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2491484" y="2527758"/>
              <a:ext cx="1920240" cy="261610"/>
            </a:xfrm>
            <a:prstGeom prst="rect">
              <a:avLst/>
            </a:prstGeom>
            <a:noFill/>
          </p:spPr>
          <p:txBody>
            <a:bodyPr wrap="none" rtlCol="0">
              <a:spAutoFit/>
            </a:bodyPr>
            <a:lstStyle/>
            <a:p>
              <a:pPr algn="ctr"/>
              <a:r>
                <a:rPr lang="en-US" sz="1100" b="1" dirty="0"/>
                <a:t>The digital campaign trail</a:t>
              </a:r>
            </a:p>
          </p:txBody>
        </p:sp>
        <p:pic>
          <p:nvPicPr>
            <p:cNvPr id="14" name="Picture 13"/>
            <p:cNvPicPr>
              <a:picLocks noChangeAspect="1"/>
            </p:cNvPicPr>
            <p:nvPr/>
          </p:nvPicPr>
          <p:blipFill rotWithShape="1">
            <a:blip r:embed="rId5" cstate="print">
              <a:extLst>
                <a:ext uri="{28A0092B-C50C-407E-A947-70E740481C1C}">
                  <a14:useLocalDpi xmlns:a14="http://schemas.microsoft.com/office/drawing/2010/main" val="0"/>
                </a:ext>
              </a:extLst>
            </a:blip>
            <a:srcRect l="18235" t="13726" r="14183" b="12157"/>
            <a:stretch/>
          </p:blipFill>
          <p:spPr>
            <a:xfrm>
              <a:off x="3158533" y="1706822"/>
              <a:ext cx="615961" cy="675531"/>
            </a:xfrm>
            <a:prstGeom prst="rect">
              <a:avLst/>
            </a:prstGeom>
          </p:spPr>
        </p:pic>
      </p:grpSp>
      <p:grpSp>
        <p:nvGrpSpPr>
          <p:cNvPr id="9" name="Group 8"/>
          <p:cNvGrpSpPr/>
          <p:nvPr/>
        </p:nvGrpSpPr>
        <p:grpSpPr>
          <a:xfrm>
            <a:off x="341929" y="1596355"/>
            <a:ext cx="1965961" cy="4478768"/>
            <a:chOff x="341929" y="1596355"/>
            <a:chExt cx="1965961" cy="4478768"/>
          </a:xfrm>
        </p:grpSpPr>
        <p:grpSp>
          <p:nvGrpSpPr>
            <p:cNvPr id="34" name="Group 33"/>
            <p:cNvGrpSpPr/>
            <p:nvPr/>
          </p:nvGrpSpPr>
          <p:grpSpPr>
            <a:xfrm>
              <a:off x="341929" y="1596355"/>
              <a:ext cx="1965960" cy="4478768"/>
              <a:chOff x="341929" y="1596355"/>
              <a:chExt cx="1965960" cy="4478768"/>
            </a:xfrm>
          </p:grpSpPr>
          <p:sp>
            <p:nvSpPr>
              <p:cNvPr id="3" name="Rectangle 2"/>
              <p:cNvSpPr/>
              <p:nvPr/>
            </p:nvSpPr>
            <p:spPr>
              <a:xfrm>
                <a:off x="341929" y="2126348"/>
                <a:ext cx="1965960" cy="394877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41929" y="2527758"/>
                <a:ext cx="1920240" cy="430887"/>
              </a:xfrm>
              <a:prstGeom prst="rect">
                <a:avLst/>
              </a:prstGeom>
              <a:noFill/>
            </p:spPr>
            <p:txBody>
              <a:bodyPr wrap="square" rtlCol="0">
                <a:spAutoFit/>
              </a:bodyPr>
              <a:lstStyle/>
              <a:p>
                <a:pPr algn="ctr"/>
                <a:r>
                  <a:rPr lang="en-US" sz="1100" b="1" dirty="0"/>
                  <a:t>Changes to the primary schedule</a:t>
                </a:r>
              </a:p>
            </p:txBody>
          </p:sp>
          <p:sp>
            <p:nvSpPr>
              <p:cNvPr id="22" name="Oval 21"/>
              <p:cNvSpPr>
                <a:spLocks noChangeAspect="1"/>
              </p:cNvSpPr>
              <p:nvPr/>
            </p:nvSpPr>
            <p:spPr>
              <a:xfrm>
                <a:off x="844849" y="1596355"/>
                <a:ext cx="914400" cy="914400"/>
              </a:xfrm>
              <a:prstGeom prst="ellipse">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p:cNvPicPr>
                <a:picLocks noChangeAspect="1"/>
              </p:cNvPicPr>
              <p:nvPr/>
            </p:nvPicPr>
            <p:blipFill rotWithShape="1">
              <a:blip r:embed="rId6" cstate="print">
                <a:extLst>
                  <a:ext uri="{28A0092B-C50C-407E-A947-70E740481C1C}">
                    <a14:useLocalDpi xmlns:a14="http://schemas.microsoft.com/office/drawing/2010/main" val="0"/>
                  </a:ext>
                </a:extLst>
              </a:blip>
              <a:srcRect l="14183" t="14248" r="12745" b="15686"/>
              <a:stretch/>
            </p:blipFill>
            <p:spPr>
              <a:xfrm>
                <a:off x="999242" y="1732386"/>
                <a:ext cx="696214" cy="667569"/>
              </a:xfrm>
              <a:prstGeom prst="rect">
                <a:avLst/>
              </a:prstGeom>
            </p:spPr>
          </p:pic>
        </p:grpSp>
        <p:sp>
          <p:nvSpPr>
            <p:cNvPr id="7" name="TextBox 6"/>
            <p:cNvSpPr txBox="1"/>
            <p:nvPr/>
          </p:nvSpPr>
          <p:spPr>
            <a:xfrm>
              <a:off x="341930" y="2912165"/>
              <a:ext cx="1965960" cy="3154710"/>
            </a:xfrm>
            <a:prstGeom prst="rect">
              <a:avLst/>
            </a:prstGeom>
            <a:noFill/>
          </p:spPr>
          <p:txBody>
            <a:bodyPr wrap="square" rtlCol="0">
              <a:spAutoFit/>
            </a:bodyPr>
            <a:lstStyle/>
            <a:p>
              <a:pPr marL="73025" indent="-73025">
                <a:spcAft>
                  <a:spcPts val="400"/>
                </a:spcAft>
                <a:buFont typeface="Arial" panose="020B0604020202020204" pitchFamily="34" charset="0"/>
                <a:buChar char="•"/>
              </a:pPr>
              <a:r>
                <a:rPr lang="en-US" sz="1050" dirty="0"/>
                <a:t>States have postponed their presidential and congressional primary elections in the wake of the coronavirus outbreak</a:t>
              </a:r>
            </a:p>
            <a:p>
              <a:pPr marL="73025" indent="-73025">
                <a:spcAft>
                  <a:spcPts val="400"/>
                </a:spcAft>
                <a:buFont typeface="Arial" panose="020B0604020202020204" pitchFamily="34" charset="0"/>
                <a:buChar char="•"/>
              </a:pPr>
              <a:r>
                <a:rPr lang="en-US" sz="1050" dirty="0"/>
                <a:t>Some states have also opted to make their primaries all-mail elections</a:t>
              </a:r>
            </a:p>
            <a:p>
              <a:pPr marL="73025" indent="-73025">
                <a:spcAft>
                  <a:spcPts val="400"/>
                </a:spcAft>
                <a:buFont typeface="Arial" panose="020B0604020202020204" pitchFamily="34" charset="0"/>
                <a:buChar char="•"/>
              </a:pPr>
              <a:r>
                <a:rPr lang="en-US" sz="1050" dirty="0"/>
                <a:t>Although many states were able to easily decide to alter the dates, it is unlikely that the general election on Nov. 3</a:t>
              </a:r>
              <a:r>
                <a:rPr lang="en-US" sz="1050" baseline="30000" dirty="0"/>
                <a:t>rd</a:t>
              </a:r>
              <a:r>
                <a:rPr lang="en-US" sz="1050" dirty="0"/>
                <a:t> will be postponed</a:t>
              </a:r>
            </a:p>
            <a:p>
              <a:pPr marL="73025" indent="-73025">
                <a:spcAft>
                  <a:spcPts val="400"/>
                </a:spcAft>
                <a:buFont typeface="Arial" panose="020B0604020202020204" pitchFamily="34" charset="0"/>
                <a:buChar char="•"/>
              </a:pPr>
              <a:r>
                <a:rPr lang="en-US" sz="1050" dirty="0"/>
                <a:t>Since the general election is set by federal law, Congress would have to enact legislation to change the date</a:t>
              </a:r>
            </a:p>
          </p:txBody>
        </p:sp>
      </p:grpSp>
      <p:sp>
        <p:nvSpPr>
          <p:cNvPr id="28" name="TextBox 27"/>
          <p:cNvSpPr txBox="1"/>
          <p:nvPr/>
        </p:nvSpPr>
        <p:spPr>
          <a:xfrm>
            <a:off x="2489828" y="2912165"/>
            <a:ext cx="1965960" cy="3154710"/>
          </a:xfrm>
          <a:prstGeom prst="rect">
            <a:avLst/>
          </a:prstGeom>
          <a:noFill/>
        </p:spPr>
        <p:txBody>
          <a:bodyPr wrap="square" rtlCol="0">
            <a:spAutoFit/>
          </a:bodyPr>
          <a:lstStyle/>
          <a:p>
            <a:pPr marL="73025" indent="-73025">
              <a:spcAft>
                <a:spcPts val="400"/>
              </a:spcAft>
              <a:buFont typeface="Arial" panose="020B0604020202020204" pitchFamily="34" charset="0"/>
              <a:buChar char="•"/>
            </a:pPr>
            <a:r>
              <a:rPr lang="en-US" sz="1050" dirty="0"/>
              <a:t>Campaigns have also had to suspend in-person rallies, fundraising events, and some organizing activities</a:t>
            </a:r>
          </a:p>
          <a:p>
            <a:pPr marL="73025" indent="-73025">
              <a:spcAft>
                <a:spcPts val="400"/>
              </a:spcAft>
              <a:buFont typeface="Arial" panose="020B0604020202020204" pitchFamily="34" charset="0"/>
              <a:buChar char="•"/>
            </a:pPr>
            <a:r>
              <a:rPr lang="en-US" sz="1050" dirty="0"/>
              <a:t>In lieu of gatherings, candidates have opted to engage voters digitally</a:t>
            </a:r>
          </a:p>
          <a:p>
            <a:pPr marL="73025" indent="-73025">
              <a:spcAft>
                <a:spcPts val="400"/>
              </a:spcAft>
              <a:buFont typeface="Arial" panose="020B0604020202020204" pitchFamily="34" charset="0"/>
              <a:buChar char="•"/>
            </a:pPr>
            <a:r>
              <a:rPr lang="en-US" sz="1050" dirty="0"/>
              <a:t>Joe Biden has launched a podcast and Sen. Bernie Sanders (VT) has regularly posted live speeches and hosted virtual events through Facebook</a:t>
            </a:r>
          </a:p>
          <a:p>
            <a:pPr marL="73025" indent="-73025">
              <a:spcAft>
                <a:spcPts val="400"/>
              </a:spcAft>
              <a:buFont typeface="Arial" panose="020B0604020202020204" pitchFamily="34" charset="0"/>
              <a:buChar char="•"/>
            </a:pPr>
            <a:r>
              <a:rPr lang="en-US" sz="1050" dirty="0"/>
              <a:t>Congressional candidates will also have to turn to digital engagement as candidates self-quarantine and limit events</a:t>
            </a:r>
          </a:p>
        </p:txBody>
      </p:sp>
      <p:sp>
        <p:nvSpPr>
          <p:cNvPr id="29" name="TextBox 28"/>
          <p:cNvSpPr txBox="1"/>
          <p:nvPr/>
        </p:nvSpPr>
        <p:spPr>
          <a:xfrm>
            <a:off x="4584011" y="2912164"/>
            <a:ext cx="1965960" cy="2780248"/>
          </a:xfrm>
          <a:prstGeom prst="rect">
            <a:avLst/>
          </a:prstGeom>
          <a:noFill/>
        </p:spPr>
        <p:txBody>
          <a:bodyPr wrap="square" rtlCol="0">
            <a:spAutoFit/>
          </a:bodyPr>
          <a:lstStyle/>
          <a:p>
            <a:pPr marL="73025" indent="-73025">
              <a:spcAft>
                <a:spcPts val="400"/>
              </a:spcAft>
              <a:buFont typeface="Arial" panose="020B0604020202020204" pitchFamily="34" charset="0"/>
              <a:buChar char="•"/>
            </a:pPr>
            <a:r>
              <a:rPr lang="en-US" sz="1050" dirty="0"/>
              <a:t>Before the coronavirus outbreak, the 2020 election was expected to have a high voter turnout compared to recent elections</a:t>
            </a:r>
          </a:p>
          <a:p>
            <a:pPr marL="73025" indent="-73025">
              <a:spcAft>
                <a:spcPts val="400"/>
              </a:spcAft>
              <a:buFont typeface="Arial" panose="020B0604020202020204" pitchFamily="34" charset="0"/>
              <a:buChar char="•"/>
            </a:pPr>
            <a:r>
              <a:rPr lang="en-US" sz="1050" dirty="0"/>
              <a:t>Turnout for Illinois’ primary on March 17</a:t>
            </a:r>
            <a:r>
              <a:rPr lang="en-US" sz="1050" baseline="30000" dirty="0"/>
              <a:t>th</a:t>
            </a:r>
            <a:r>
              <a:rPr lang="en-US" sz="1050" dirty="0"/>
              <a:t> was lower by about 25% than the 2016 primary and Illinois did not have extensive early voting or voting by mail measures</a:t>
            </a:r>
          </a:p>
          <a:p>
            <a:pPr marL="73025" indent="-73025">
              <a:spcAft>
                <a:spcPts val="400"/>
              </a:spcAft>
              <a:buFont typeface="Arial" panose="020B0604020202020204" pitchFamily="34" charset="0"/>
              <a:buChar char="•"/>
            </a:pPr>
            <a:r>
              <a:rPr lang="en-US" sz="1050" dirty="0"/>
              <a:t>Arizona’s turnout for the March 17</a:t>
            </a:r>
            <a:r>
              <a:rPr lang="en-US" sz="1050" baseline="30000" dirty="0"/>
              <a:t>th</a:t>
            </a:r>
            <a:r>
              <a:rPr lang="en-US" sz="1050" dirty="0"/>
              <a:t> election increased from 2016 and has extensive early voting and vote by mail measures</a:t>
            </a:r>
          </a:p>
        </p:txBody>
      </p:sp>
      <p:sp>
        <p:nvSpPr>
          <p:cNvPr id="30" name="TextBox 29"/>
          <p:cNvSpPr txBox="1"/>
          <p:nvPr/>
        </p:nvSpPr>
        <p:spPr>
          <a:xfrm>
            <a:off x="6782643" y="2911973"/>
            <a:ext cx="1965960" cy="2082621"/>
          </a:xfrm>
          <a:prstGeom prst="rect">
            <a:avLst/>
          </a:prstGeom>
          <a:noFill/>
        </p:spPr>
        <p:txBody>
          <a:bodyPr wrap="square" rtlCol="0">
            <a:spAutoFit/>
          </a:bodyPr>
          <a:lstStyle/>
          <a:p>
            <a:pPr marL="73025" indent="-73025">
              <a:spcAft>
                <a:spcPts val="400"/>
              </a:spcAft>
              <a:buFont typeface="Arial" panose="020B0604020202020204" pitchFamily="34" charset="0"/>
              <a:buChar char="•"/>
            </a:pPr>
            <a:r>
              <a:rPr lang="en-US" sz="1050" dirty="0"/>
              <a:t>The greater need for digital advertising due to lower in-person engagement is likely to favor incumbents and candidates with a financial advantage</a:t>
            </a:r>
          </a:p>
          <a:p>
            <a:pPr marL="73025" indent="-73025">
              <a:spcAft>
                <a:spcPts val="400"/>
              </a:spcAft>
              <a:buFont typeface="Arial" panose="020B0604020202020204" pitchFamily="34" charset="0"/>
              <a:buChar char="•"/>
            </a:pPr>
            <a:r>
              <a:rPr lang="en-US" sz="1050" dirty="0"/>
              <a:t>Incumbents at the federal, state, and local level are also likely to be judged on how they prepared and responded to the coronavirus crisis</a:t>
            </a:r>
          </a:p>
        </p:txBody>
      </p:sp>
      <p:grpSp>
        <p:nvGrpSpPr>
          <p:cNvPr id="35" name="Group 34">
            <a:extLst>
              <a:ext uri="{FF2B5EF4-FFF2-40B4-BE49-F238E27FC236}">
                <a16:creationId xmlns:a16="http://schemas.microsoft.com/office/drawing/2014/main" id="{89CCACD6-C038-4814-BA7F-35EE4DB4E87D}"/>
              </a:ext>
            </a:extLst>
          </p:cNvPr>
          <p:cNvGrpSpPr/>
          <p:nvPr/>
        </p:nvGrpSpPr>
        <p:grpSpPr>
          <a:xfrm>
            <a:off x="404807" y="122931"/>
            <a:ext cx="2534997" cy="430548"/>
            <a:chOff x="403412" y="83160"/>
            <a:chExt cx="2534997" cy="430548"/>
          </a:xfrm>
        </p:grpSpPr>
        <p:sp>
          <p:nvSpPr>
            <p:cNvPr id="36" name="Rectangle 35">
              <a:extLst>
                <a:ext uri="{FF2B5EF4-FFF2-40B4-BE49-F238E27FC236}">
                  <a16:creationId xmlns:a16="http://schemas.microsoft.com/office/drawing/2014/main" id="{D4E319C3-1E05-47A1-8391-7ECBC76D1B99}"/>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descr="A picture containing clock, drawing&#10;&#10;Description automatically generated">
              <a:extLst>
                <a:ext uri="{FF2B5EF4-FFF2-40B4-BE49-F238E27FC236}">
                  <a16:creationId xmlns:a16="http://schemas.microsoft.com/office/drawing/2014/main" id="{2D64F3FD-4993-4277-B44D-2F6788FD486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2528580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EFBC90E-502A-A54D-9BAE-6F74229062B0}" type="slidenum">
              <a:rPr lang="en-US" smtClean="0"/>
              <a:pPr/>
              <a:t>4</a:t>
            </a:fld>
            <a:endParaRPr lang="en-US" dirty="0"/>
          </a:p>
        </p:txBody>
      </p:sp>
      <p:sp>
        <p:nvSpPr>
          <p:cNvPr id="127" name="Text Placeholder 18"/>
          <p:cNvSpPr txBox="1">
            <a:spLocks/>
          </p:cNvSpPr>
          <p:nvPr/>
        </p:nvSpPr>
        <p:spPr bwMode="auto">
          <a:xfrm>
            <a:off x="404808" y="6422607"/>
            <a:ext cx="3043242" cy="340591"/>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defRPr/>
            </a:pPr>
            <a:r>
              <a:rPr lang="en-US" sz="700" dirty="0">
                <a:latin typeface="+mj-lt"/>
                <a:cs typeface="Georgia"/>
              </a:rPr>
              <a:t>Ashley Thieme | Slide last updated on: April 2, 2020</a:t>
            </a:r>
          </a:p>
        </p:txBody>
      </p:sp>
      <p:sp>
        <p:nvSpPr>
          <p:cNvPr id="128" name="Text Placeholder 18"/>
          <p:cNvSpPr txBox="1">
            <a:spLocks/>
          </p:cNvSpPr>
          <p:nvPr/>
        </p:nvSpPr>
        <p:spPr bwMode="auto">
          <a:xfrm>
            <a:off x="404807" y="6220588"/>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National Conference of State Legislatures, NPR, New York Times, </a:t>
            </a:r>
            <a:r>
              <a:rPr lang="en-US" sz="700" dirty="0" err="1">
                <a:solidFill>
                  <a:schemeClr val="tx1">
                    <a:lumMod val="50000"/>
                    <a:lumOff val="50000"/>
                  </a:schemeClr>
                </a:solidFill>
                <a:latin typeface="+mj-lt"/>
                <a:cs typeface="Georgia"/>
              </a:rPr>
              <a:t>Axios</a:t>
            </a:r>
            <a:r>
              <a:rPr lang="en-US" sz="700" dirty="0">
                <a:solidFill>
                  <a:schemeClr val="tx1">
                    <a:lumMod val="50000"/>
                    <a:lumOff val="50000"/>
                  </a:schemeClr>
                </a:solidFill>
                <a:latin typeface="+mj-lt"/>
                <a:cs typeface="Georgia"/>
              </a:rPr>
              <a:t>.</a:t>
            </a:r>
          </a:p>
        </p:txBody>
      </p:sp>
      <p:sp>
        <p:nvSpPr>
          <p:cNvPr id="4" name="Title 3">
            <a:extLst>
              <a:ext uri="{FF2B5EF4-FFF2-40B4-BE49-F238E27FC236}">
                <a16:creationId xmlns:a16="http://schemas.microsoft.com/office/drawing/2014/main" id="{7CBA556D-5146-3242-94D4-057C01555EA9}"/>
              </a:ext>
            </a:extLst>
          </p:cNvPr>
          <p:cNvSpPr>
            <a:spLocks noGrp="1"/>
          </p:cNvSpPr>
          <p:nvPr>
            <p:ph type="title"/>
          </p:nvPr>
        </p:nvSpPr>
        <p:spPr>
          <a:xfrm>
            <a:off x="371081" y="654866"/>
            <a:ext cx="8412480" cy="640080"/>
          </a:xfrm>
        </p:spPr>
        <p:txBody>
          <a:bodyPr/>
          <a:lstStyle/>
          <a:p>
            <a:r>
              <a:rPr lang="en-US" dirty="0"/>
              <a:t>The coronavirus pandemic has led to state proposals for increasing voting by mail</a:t>
            </a:r>
            <a:endParaRPr lang="en-US" dirty="0">
              <a:latin typeface="+mj-lt"/>
            </a:endParaRPr>
          </a:p>
        </p:txBody>
      </p:sp>
      <p:sp>
        <p:nvSpPr>
          <p:cNvPr id="7" name="TextBox 6"/>
          <p:cNvSpPr txBox="1"/>
          <p:nvPr/>
        </p:nvSpPr>
        <p:spPr>
          <a:xfrm>
            <a:off x="735496" y="1429312"/>
            <a:ext cx="8048066" cy="461665"/>
          </a:xfrm>
          <a:prstGeom prst="rect">
            <a:avLst/>
          </a:prstGeom>
          <a:solidFill>
            <a:schemeClr val="accent5">
              <a:lumMod val="75000"/>
            </a:schemeClr>
          </a:solidFill>
        </p:spPr>
        <p:txBody>
          <a:bodyPr wrap="square" rtlCol="0">
            <a:spAutoFit/>
          </a:bodyPr>
          <a:lstStyle/>
          <a:p>
            <a:pPr marL="284163"/>
            <a:r>
              <a:rPr lang="en-US" sz="1200" dirty="0">
                <a:solidFill>
                  <a:schemeClr val="bg1"/>
                </a:solidFill>
              </a:rPr>
              <a:t>Amid concerns about the impact of the coronavirus pandemic on voters’ safety, states have pushed back elections and lawmakers have proposed expanding voting by mail. </a:t>
            </a:r>
          </a:p>
        </p:txBody>
      </p:sp>
      <p:sp>
        <p:nvSpPr>
          <p:cNvPr id="132" name="TextBox 131"/>
          <p:cNvSpPr txBox="1"/>
          <p:nvPr/>
        </p:nvSpPr>
        <p:spPr>
          <a:xfrm>
            <a:off x="404807" y="2347836"/>
            <a:ext cx="2117676" cy="3808735"/>
          </a:xfrm>
          <a:prstGeom prst="rect">
            <a:avLst/>
          </a:prstGeom>
          <a:solidFill>
            <a:schemeClr val="accent6">
              <a:lumMod val="20000"/>
              <a:lumOff val="80000"/>
            </a:schemeClr>
          </a:solidFill>
        </p:spPr>
        <p:txBody>
          <a:bodyPr wrap="square" rtlCol="0">
            <a:spAutoFit/>
          </a:bodyPr>
          <a:lstStyle/>
          <a:p>
            <a:pPr marL="119063" indent="-119063">
              <a:buFont typeface="Arial" panose="020B0604020202020204" pitchFamily="34" charset="0"/>
              <a:buChar char="•"/>
            </a:pPr>
            <a:r>
              <a:rPr lang="en-US" sz="1050" dirty="0"/>
              <a:t>Only </a:t>
            </a:r>
            <a:r>
              <a:rPr lang="en-US" sz="1050" b="1" dirty="0"/>
              <a:t>5 states </a:t>
            </a:r>
            <a:r>
              <a:rPr lang="en-US" sz="1050" dirty="0"/>
              <a:t>(WA, OR, UT, CO, and HI) currently conduct all-mail voting for all elections in all state jurisdictions.</a:t>
            </a:r>
          </a:p>
          <a:p>
            <a:pPr marL="119063" indent="-119063">
              <a:buFont typeface="Arial" panose="020B0604020202020204" pitchFamily="34" charset="0"/>
              <a:buChar char="•"/>
            </a:pPr>
            <a:r>
              <a:rPr lang="en-US" sz="1050" b="1" dirty="0"/>
              <a:t>Twenty one states </a:t>
            </a:r>
            <a:r>
              <a:rPr lang="en-US" sz="1050" dirty="0"/>
              <a:t>have provisions allowing certain elections to be conducted by mail or conduct all-mail elections in certain jurisdictions. </a:t>
            </a:r>
          </a:p>
          <a:p>
            <a:pPr marL="119063" indent="-119063">
              <a:buFont typeface="Arial" panose="020B0604020202020204" pitchFamily="34" charset="0"/>
              <a:buChar char="•"/>
            </a:pPr>
            <a:r>
              <a:rPr lang="en-US" sz="1050" dirty="0"/>
              <a:t>However, many states </a:t>
            </a:r>
            <a:r>
              <a:rPr lang="en-US" sz="1050" b="1" dirty="0"/>
              <a:t>exclude federal primaries and general elections</a:t>
            </a:r>
            <a:r>
              <a:rPr lang="en-US" sz="1050" dirty="0"/>
              <a:t> from all-mail voting.</a:t>
            </a:r>
          </a:p>
          <a:p>
            <a:pPr marL="115888" indent="-115888">
              <a:buFont typeface="Arial" panose="020B0604020202020204" pitchFamily="34" charset="0"/>
              <a:buChar char="•"/>
            </a:pPr>
            <a:r>
              <a:rPr lang="en-US" sz="1050" b="1" dirty="0"/>
              <a:t>33 states and the District of Columbia do not require an excuse </a:t>
            </a:r>
            <a:r>
              <a:rPr lang="en-US" sz="1050" dirty="0"/>
              <a:t>to vote with an absentee ballot or by mail</a:t>
            </a:r>
          </a:p>
          <a:p>
            <a:pPr marL="115888" indent="-115888">
              <a:buFont typeface="Arial" panose="020B0604020202020204" pitchFamily="34" charset="0"/>
              <a:buChar char="•"/>
            </a:pPr>
            <a:r>
              <a:rPr lang="en-US" sz="1050" dirty="0"/>
              <a:t>Absentee ballots still require the voter to </a:t>
            </a:r>
            <a:r>
              <a:rPr lang="en-US" sz="1050" b="1" dirty="0"/>
              <a:t>request the ballot </a:t>
            </a:r>
            <a:r>
              <a:rPr lang="en-US" sz="1050" dirty="0"/>
              <a:t>and </a:t>
            </a:r>
            <a:r>
              <a:rPr lang="en-US" sz="1050" b="1" dirty="0"/>
              <a:t>pay for postage</a:t>
            </a:r>
            <a:r>
              <a:rPr lang="en-US" sz="1050" dirty="0"/>
              <a:t> to return the ballot by mail</a:t>
            </a:r>
          </a:p>
        </p:txBody>
      </p:sp>
      <p:sp>
        <p:nvSpPr>
          <p:cNvPr id="133" name="Rectangle 14">
            <a:extLst>
              <a:ext uri="{FF2B5EF4-FFF2-40B4-BE49-F238E27FC236}">
                <a16:creationId xmlns:a16="http://schemas.microsoft.com/office/drawing/2014/main" id="{B94512C0-77A9-3E42-B579-0736B3558A42}"/>
              </a:ext>
            </a:extLst>
          </p:cNvPr>
          <p:cNvSpPr>
            <a:spLocks noChangeArrowheads="1"/>
          </p:cNvSpPr>
          <p:nvPr/>
        </p:nvSpPr>
        <p:spPr bwMode="auto">
          <a:xfrm>
            <a:off x="404807" y="2068540"/>
            <a:ext cx="2117676" cy="276999"/>
          </a:xfrm>
          <a:prstGeom prst="rect">
            <a:avLst/>
          </a:prstGeom>
          <a:solidFill>
            <a:schemeClr val="accent6">
              <a:lumMod val="20000"/>
              <a:lumOff val="80000"/>
            </a:schemeClr>
          </a:solidFill>
          <a:ln>
            <a:noFill/>
          </a:ln>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dirty="0">
                <a:latin typeface="+mj-lt"/>
              </a:rPr>
              <a:t>Current landscape</a:t>
            </a:r>
          </a:p>
        </p:txBody>
      </p:sp>
      <p:sp>
        <p:nvSpPr>
          <p:cNvPr id="9" name="Oval 8"/>
          <p:cNvSpPr>
            <a:spLocks noChangeAspect="1"/>
          </p:cNvSpPr>
          <p:nvPr/>
        </p:nvSpPr>
        <p:spPr>
          <a:xfrm>
            <a:off x="404578" y="1327510"/>
            <a:ext cx="645905" cy="645905"/>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l="11839" t="15019" r="10307" b="11111"/>
          <a:stretch/>
        </p:blipFill>
        <p:spPr>
          <a:xfrm>
            <a:off x="458460" y="1380380"/>
            <a:ext cx="538140" cy="510597"/>
          </a:xfrm>
          <a:prstGeom prst="rect">
            <a:avLst/>
          </a:prstGeom>
        </p:spPr>
      </p:pic>
      <p:grpSp>
        <p:nvGrpSpPr>
          <p:cNvPr id="36" name="Group 35"/>
          <p:cNvGrpSpPr/>
          <p:nvPr/>
        </p:nvGrpSpPr>
        <p:grpSpPr>
          <a:xfrm>
            <a:off x="2922442" y="3100526"/>
            <a:ext cx="5319683" cy="2875583"/>
            <a:chOff x="693004" y="2193211"/>
            <a:chExt cx="5983039" cy="3532188"/>
          </a:xfrm>
        </p:grpSpPr>
        <p:sp>
          <p:nvSpPr>
            <p:cNvPr id="37" name="Freeform 26"/>
            <p:cNvSpPr>
              <a:spLocks/>
            </p:cNvSpPr>
            <p:nvPr/>
          </p:nvSpPr>
          <p:spPr bwMode="auto">
            <a:xfrm>
              <a:off x="693004" y="4705197"/>
              <a:ext cx="873034" cy="701675"/>
            </a:xfrm>
            <a:custGeom>
              <a:avLst/>
              <a:gdLst>
                <a:gd name="T0" fmla="*/ 913852 w 450"/>
                <a:gd name="T1" fmla="*/ 622508 h 356"/>
                <a:gd name="T2" fmla="*/ 840492 w 450"/>
                <a:gd name="T3" fmla="*/ 565916 h 356"/>
                <a:gd name="T4" fmla="*/ 773421 w 450"/>
                <a:gd name="T5" fmla="*/ 507229 h 356"/>
                <a:gd name="T6" fmla="*/ 714733 w 450"/>
                <a:gd name="T7" fmla="*/ 528188 h 356"/>
                <a:gd name="T8" fmla="*/ 641373 w 450"/>
                <a:gd name="T9" fmla="*/ 496749 h 356"/>
                <a:gd name="T10" fmla="*/ 563822 w 450"/>
                <a:gd name="T11" fmla="*/ 301822 h 356"/>
                <a:gd name="T12" fmla="*/ 503038 w 450"/>
                <a:gd name="T13" fmla="*/ 46112 h 356"/>
                <a:gd name="T14" fmla="*/ 459022 w 450"/>
                <a:gd name="T15" fmla="*/ 35632 h 356"/>
                <a:gd name="T16" fmla="*/ 396142 w 450"/>
                <a:gd name="T17" fmla="*/ 35632 h 356"/>
                <a:gd name="T18" fmla="*/ 337455 w 450"/>
                <a:gd name="T19" fmla="*/ 29344 h 356"/>
                <a:gd name="T20" fmla="*/ 291343 w 450"/>
                <a:gd name="T21" fmla="*/ 10480 h 356"/>
                <a:gd name="T22" fmla="*/ 241039 w 450"/>
                <a:gd name="T23" fmla="*/ 0 h 356"/>
                <a:gd name="T24" fmla="*/ 184447 w 450"/>
                <a:gd name="T25" fmla="*/ 18864 h 356"/>
                <a:gd name="T26" fmla="*/ 127855 w 450"/>
                <a:gd name="T27" fmla="*/ 33536 h 356"/>
                <a:gd name="T28" fmla="*/ 88032 w 450"/>
                <a:gd name="T29" fmla="*/ 98511 h 356"/>
                <a:gd name="T30" fmla="*/ 62880 w 450"/>
                <a:gd name="T31" fmla="*/ 127855 h 356"/>
                <a:gd name="T32" fmla="*/ 104800 w 450"/>
                <a:gd name="T33" fmla="*/ 190735 h 356"/>
                <a:gd name="T34" fmla="*/ 134143 w 450"/>
                <a:gd name="T35" fmla="*/ 236846 h 356"/>
                <a:gd name="T36" fmla="*/ 96416 w 450"/>
                <a:gd name="T37" fmla="*/ 215887 h 356"/>
                <a:gd name="T38" fmla="*/ 37728 w 450"/>
                <a:gd name="T39" fmla="*/ 224270 h 356"/>
                <a:gd name="T40" fmla="*/ 10480 w 450"/>
                <a:gd name="T41" fmla="*/ 253614 h 356"/>
                <a:gd name="T42" fmla="*/ 27248 w 450"/>
                <a:gd name="T43" fmla="*/ 295534 h 356"/>
                <a:gd name="T44" fmla="*/ 58688 w 450"/>
                <a:gd name="T45" fmla="*/ 316494 h 356"/>
                <a:gd name="T46" fmla="*/ 125759 w 450"/>
                <a:gd name="T47" fmla="*/ 314398 h 356"/>
                <a:gd name="T48" fmla="*/ 138335 w 450"/>
                <a:gd name="T49" fmla="*/ 350030 h 356"/>
                <a:gd name="T50" fmla="*/ 96416 w 450"/>
                <a:gd name="T51" fmla="*/ 362606 h 356"/>
                <a:gd name="T52" fmla="*/ 67072 w 450"/>
                <a:gd name="T53" fmla="*/ 375181 h 356"/>
                <a:gd name="T54" fmla="*/ 46112 w 450"/>
                <a:gd name="T55" fmla="*/ 398237 h 356"/>
                <a:gd name="T56" fmla="*/ 8384 w 450"/>
                <a:gd name="T57" fmla="*/ 444349 h 356"/>
                <a:gd name="T58" fmla="*/ 23056 w 450"/>
                <a:gd name="T59" fmla="*/ 496749 h 356"/>
                <a:gd name="T60" fmla="*/ 46112 w 450"/>
                <a:gd name="T61" fmla="*/ 542860 h 356"/>
                <a:gd name="T62" fmla="*/ 88032 w 450"/>
                <a:gd name="T63" fmla="*/ 570108 h 356"/>
                <a:gd name="T64" fmla="*/ 134143 w 450"/>
                <a:gd name="T65" fmla="*/ 599452 h 356"/>
                <a:gd name="T66" fmla="*/ 167679 w 450"/>
                <a:gd name="T67" fmla="*/ 616220 h 356"/>
                <a:gd name="T68" fmla="*/ 209599 w 450"/>
                <a:gd name="T69" fmla="*/ 612028 h 356"/>
                <a:gd name="T70" fmla="*/ 167679 w 450"/>
                <a:gd name="T71" fmla="*/ 702155 h 356"/>
                <a:gd name="T72" fmla="*/ 115280 w 450"/>
                <a:gd name="T73" fmla="*/ 727307 h 356"/>
                <a:gd name="T74" fmla="*/ 150911 w 450"/>
                <a:gd name="T75" fmla="*/ 739883 h 356"/>
                <a:gd name="T76" fmla="*/ 211695 w 450"/>
                <a:gd name="T77" fmla="*/ 697963 h 356"/>
                <a:gd name="T78" fmla="*/ 245231 w 450"/>
                <a:gd name="T79" fmla="*/ 670716 h 356"/>
                <a:gd name="T80" fmla="*/ 289247 w 450"/>
                <a:gd name="T81" fmla="*/ 639276 h 356"/>
                <a:gd name="T82" fmla="*/ 310207 w 450"/>
                <a:gd name="T83" fmla="*/ 616220 h 356"/>
                <a:gd name="T84" fmla="*/ 301823 w 450"/>
                <a:gd name="T85" fmla="*/ 574300 h 356"/>
                <a:gd name="T86" fmla="*/ 343743 w 450"/>
                <a:gd name="T87" fmla="*/ 505133 h 356"/>
                <a:gd name="T88" fmla="*/ 356318 w 450"/>
                <a:gd name="T89" fmla="*/ 519805 h 356"/>
                <a:gd name="T90" fmla="*/ 341647 w 450"/>
                <a:gd name="T91" fmla="*/ 580588 h 356"/>
                <a:gd name="T92" fmla="*/ 389854 w 450"/>
                <a:gd name="T93" fmla="*/ 557532 h 356"/>
                <a:gd name="T94" fmla="*/ 427582 w 450"/>
                <a:gd name="T95" fmla="*/ 534476 h 356"/>
                <a:gd name="T96" fmla="*/ 433870 w 450"/>
                <a:gd name="T97" fmla="*/ 500941 h 356"/>
                <a:gd name="T98" fmla="*/ 492558 w 450"/>
                <a:gd name="T99" fmla="*/ 509325 h 356"/>
                <a:gd name="T100" fmla="*/ 557534 w 450"/>
                <a:gd name="T101" fmla="*/ 519805 h 356"/>
                <a:gd name="T102" fmla="*/ 630893 w 450"/>
                <a:gd name="T103" fmla="*/ 523996 h 356"/>
                <a:gd name="T104" fmla="*/ 687485 w 450"/>
                <a:gd name="T105" fmla="*/ 544956 h 356"/>
                <a:gd name="T106" fmla="*/ 731501 w 450"/>
                <a:gd name="T107" fmla="*/ 568012 h 356"/>
                <a:gd name="T108" fmla="*/ 765037 w 450"/>
                <a:gd name="T109" fmla="*/ 551244 h 356"/>
                <a:gd name="T110" fmla="*/ 832108 w 450"/>
                <a:gd name="T111" fmla="*/ 593164 h 356"/>
                <a:gd name="T112" fmla="*/ 882412 w 450"/>
                <a:gd name="T113" fmla="*/ 635084 h 356"/>
                <a:gd name="T114" fmla="*/ 928524 w 450"/>
                <a:gd name="T115" fmla="*/ 679099 h 35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50" h="356">
                  <a:moveTo>
                    <a:pt x="443" y="324"/>
                  </a:moveTo>
                  <a:lnTo>
                    <a:pt x="445" y="323"/>
                  </a:lnTo>
                  <a:lnTo>
                    <a:pt x="449" y="318"/>
                  </a:lnTo>
                  <a:lnTo>
                    <a:pt x="450" y="311"/>
                  </a:lnTo>
                  <a:lnTo>
                    <a:pt x="444" y="303"/>
                  </a:lnTo>
                  <a:lnTo>
                    <a:pt x="436" y="297"/>
                  </a:lnTo>
                  <a:lnTo>
                    <a:pt x="430" y="294"/>
                  </a:lnTo>
                  <a:lnTo>
                    <a:pt x="427" y="293"/>
                  </a:lnTo>
                  <a:lnTo>
                    <a:pt x="422" y="290"/>
                  </a:lnTo>
                  <a:lnTo>
                    <a:pt x="417" y="285"/>
                  </a:lnTo>
                  <a:lnTo>
                    <a:pt x="407" y="278"/>
                  </a:lnTo>
                  <a:lnTo>
                    <a:pt x="401" y="270"/>
                  </a:lnTo>
                  <a:lnTo>
                    <a:pt x="396" y="263"/>
                  </a:lnTo>
                  <a:lnTo>
                    <a:pt x="394" y="259"/>
                  </a:lnTo>
                  <a:lnTo>
                    <a:pt x="389" y="255"/>
                  </a:lnTo>
                  <a:lnTo>
                    <a:pt x="383" y="250"/>
                  </a:lnTo>
                  <a:lnTo>
                    <a:pt x="376" y="245"/>
                  </a:lnTo>
                  <a:lnTo>
                    <a:pt x="369" y="242"/>
                  </a:lnTo>
                  <a:lnTo>
                    <a:pt x="364" y="239"/>
                  </a:lnTo>
                  <a:lnTo>
                    <a:pt x="359" y="237"/>
                  </a:lnTo>
                  <a:lnTo>
                    <a:pt x="356" y="237"/>
                  </a:lnTo>
                  <a:lnTo>
                    <a:pt x="352" y="241"/>
                  </a:lnTo>
                  <a:lnTo>
                    <a:pt x="346" y="247"/>
                  </a:lnTo>
                  <a:lnTo>
                    <a:pt x="341" y="252"/>
                  </a:lnTo>
                  <a:lnTo>
                    <a:pt x="335" y="255"/>
                  </a:lnTo>
                  <a:lnTo>
                    <a:pt x="329" y="251"/>
                  </a:lnTo>
                  <a:lnTo>
                    <a:pt x="323" y="244"/>
                  </a:lnTo>
                  <a:lnTo>
                    <a:pt x="318" y="239"/>
                  </a:lnTo>
                  <a:lnTo>
                    <a:pt x="312" y="236"/>
                  </a:lnTo>
                  <a:lnTo>
                    <a:pt x="306" y="237"/>
                  </a:lnTo>
                  <a:lnTo>
                    <a:pt x="299" y="240"/>
                  </a:lnTo>
                  <a:lnTo>
                    <a:pt x="293" y="240"/>
                  </a:lnTo>
                  <a:lnTo>
                    <a:pt x="290" y="236"/>
                  </a:lnTo>
                  <a:lnTo>
                    <a:pt x="285" y="218"/>
                  </a:lnTo>
                  <a:lnTo>
                    <a:pt x="277" y="182"/>
                  </a:lnTo>
                  <a:lnTo>
                    <a:pt x="269" y="144"/>
                  </a:lnTo>
                  <a:lnTo>
                    <a:pt x="263" y="118"/>
                  </a:lnTo>
                  <a:lnTo>
                    <a:pt x="258" y="93"/>
                  </a:lnTo>
                  <a:lnTo>
                    <a:pt x="251" y="61"/>
                  </a:lnTo>
                  <a:lnTo>
                    <a:pt x="244" y="34"/>
                  </a:lnTo>
                  <a:lnTo>
                    <a:pt x="242" y="22"/>
                  </a:lnTo>
                  <a:lnTo>
                    <a:pt x="240" y="22"/>
                  </a:lnTo>
                  <a:lnTo>
                    <a:pt x="237" y="22"/>
                  </a:lnTo>
                  <a:lnTo>
                    <a:pt x="233" y="22"/>
                  </a:lnTo>
                  <a:lnTo>
                    <a:pt x="229" y="21"/>
                  </a:lnTo>
                  <a:lnTo>
                    <a:pt x="225" y="19"/>
                  </a:lnTo>
                  <a:lnTo>
                    <a:pt x="222" y="17"/>
                  </a:lnTo>
                  <a:lnTo>
                    <a:pt x="219" y="17"/>
                  </a:lnTo>
                  <a:lnTo>
                    <a:pt x="213" y="17"/>
                  </a:lnTo>
                  <a:lnTo>
                    <a:pt x="209" y="17"/>
                  </a:lnTo>
                  <a:lnTo>
                    <a:pt x="205" y="17"/>
                  </a:lnTo>
                  <a:lnTo>
                    <a:pt x="200" y="17"/>
                  </a:lnTo>
                  <a:lnTo>
                    <a:pt x="194" y="17"/>
                  </a:lnTo>
                  <a:lnTo>
                    <a:pt x="189" y="17"/>
                  </a:lnTo>
                  <a:lnTo>
                    <a:pt x="183" y="17"/>
                  </a:lnTo>
                  <a:lnTo>
                    <a:pt x="178" y="16"/>
                  </a:lnTo>
                  <a:lnTo>
                    <a:pt x="174" y="15"/>
                  </a:lnTo>
                  <a:lnTo>
                    <a:pt x="168" y="13"/>
                  </a:lnTo>
                  <a:lnTo>
                    <a:pt x="164" y="13"/>
                  </a:lnTo>
                  <a:lnTo>
                    <a:pt x="161" y="14"/>
                  </a:lnTo>
                  <a:lnTo>
                    <a:pt x="157" y="15"/>
                  </a:lnTo>
                  <a:lnTo>
                    <a:pt x="154" y="15"/>
                  </a:lnTo>
                  <a:lnTo>
                    <a:pt x="152" y="13"/>
                  </a:lnTo>
                  <a:lnTo>
                    <a:pt x="149" y="11"/>
                  </a:lnTo>
                  <a:lnTo>
                    <a:pt x="144" y="7"/>
                  </a:lnTo>
                  <a:lnTo>
                    <a:pt x="139" y="5"/>
                  </a:lnTo>
                  <a:lnTo>
                    <a:pt x="139" y="2"/>
                  </a:lnTo>
                  <a:lnTo>
                    <a:pt x="138" y="2"/>
                  </a:lnTo>
                  <a:lnTo>
                    <a:pt x="133" y="2"/>
                  </a:lnTo>
                  <a:lnTo>
                    <a:pt x="126" y="2"/>
                  </a:lnTo>
                  <a:lnTo>
                    <a:pt x="121" y="1"/>
                  </a:lnTo>
                  <a:lnTo>
                    <a:pt x="115" y="0"/>
                  </a:lnTo>
                  <a:lnTo>
                    <a:pt x="111" y="1"/>
                  </a:lnTo>
                  <a:lnTo>
                    <a:pt x="108" y="4"/>
                  </a:lnTo>
                  <a:lnTo>
                    <a:pt x="106" y="5"/>
                  </a:lnTo>
                  <a:lnTo>
                    <a:pt x="101" y="6"/>
                  </a:lnTo>
                  <a:lnTo>
                    <a:pt x="95" y="7"/>
                  </a:lnTo>
                  <a:lnTo>
                    <a:pt x="88" y="9"/>
                  </a:lnTo>
                  <a:lnTo>
                    <a:pt x="83" y="12"/>
                  </a:lnTo>
                  <a:lnTo>
                    <a:pt x="78" y="14"/>
                  </a:lnTo>
                  <a:lnTo>
                    <a:pt x="73" y="15"/>
                  </a:lnTo>
                  <a:lnTo>
                    <a:pt x="68" y="15"/>
                  </a:lnTo>
                  <a:lnTo>
                    <a:pt x="64" y="14"/>
                  </a:lnTo>
                  <a:lnTo>
                    <a:pt x="61" y="16"/>
                  </a:lnTo>
                  <a:lnTo>
                    <a:pt x="60" y="23"/>
                  </a:lnTo>
                  <a:lnTo>
                    <a:pt x="58" y="32"/>
                  </a:lnTo>
                  <a:lnTo>
                    <a:pt x="58" y="40"/>
                  </a:lnTo>
                  <a:lnTo>
                    <a:pt x="55" y="45"/>
                  </a:lnTo>
                  <a:lnTo>
                    <a:pt x="49" y="47"/>
                  </a:lnTo>
                  <a:lnTo>
                    <a:pt x="42" y="47"/>
                  </a:lnTo>
                  <a:lnTo>
                    <a:pt x="38" y="49"/>
                  </a:lnTo>
                  <a:lnTo>
                    <a:pt x="34" y="50"/>
                  </a:lnTo>
                  <a:lnTo>
                    <a:pt x="31" y="52"/>
                  </a:lnTo>
                  <a:lnTo>
                    <a:pt x="28" y="54"/>
                  </a:lnTo>
                  <a:lnTo>
                    <a:pt x="28" y="58"/>
                  </a:lnTo>
                  <a:lnTo>
                    <a:pt x="30" y="61"/>
                  </a:lnTo>
                  <a:lnTo>
                    <a:pt x="32" y="65"/>
                  </a:lnTo>
                  <a:lnTo>
                    <a:pt x="36" y="68"/>
                  </a:lnTo>
                  <a:lnTo>
                    <a:pt x="41" y="73"/>
                  </a:lnTo>
                  <a:lnTo>
                    <a:pt x="46" y="78"/>
                  </a:lnTo>
                  <a:lnTo>
                    <a:pt x="48" y="85"/>
                  </a:lnTo>
                  <a:lnTo>
                    <a:pt x="50" y="91"/>
                  </a:lnTo>
                  <a:lnTo>
                    <a:pt x="55" y="92"/>
                  </a:lnTo>
                  <a:lnTo>
                    <a:pt x="58" y="93"/>
                  </a:lnTo>
                  <a:lnTo>
                    <a:pt x="61" y="97"/>
                  </a:lnTo>
                  <a:lnTo>
                    <a:pt x="63" y="103"/>
                  </a:lnTo>
                  <a:lnTo>
                    <a:pt x="64" y="110"/>
                  </a:lnTo>
                  <a:lnTo>
                    <a:pt x="64" y="113"/>
                  </a:lnTo>
                  <a:lnTo>
                    <a:pt x="61" y="115"/>
                  </a:lnTo>
                  <a:lnTo>
                    <a:pt x="57" y="114"/>
                  </a:lnTo>
                  <a:lnTo>
                    <a:pt x="54" y="112"/>
                  </a:lnTo>
                  <a:lnTo>
                    <a:pt x="50" y="110"/>
                  </a:lnTo>
                  <a:lnTo>
                    <a:pt x="48" y="106"/>
                  </a:lnTo>
                  <a:lnTo>
                    <a:pt x="46" y="103"/>
                  </a:lnTo>
                  <a:lnTo>
                    <a:pt x="45" y="100"/>
                  </a:lnTo>
                  <a:lnTo>
                    <a:pt x="42" y="99"/>
                  </a:lnTo>
                  <a:lnTo>
                    <a:pt x="38" y="100"/>
                  </a:lnTo>
                  <a:lnTo>
                    <a:pt x="31" y="103"/>
                  </a:lnTo>
                  <a:lnTo>
                    <a:pt x="25" y="105"/>
                  </a:lnTo>
                  <a:lnTo>
                    <a:pt x="18" y="107"/>
                  </a:lnTo>
                  <a:lnTo>
                    <a:pt x="11" y="110"/>
                  </a:lnTo>
                  <a:lnTo>
                    <a:pt x="5" y="111"/>
                  </a:lnTo>
                  <a:lnTo>
                    <a:pt x="1" y="114"/>
                  </a:lnTo>
                  <a:lnTo>
                    <a:pt x="0" y="116"/>
                  </a:lnTo>
                  <a:lnTo>
                    <a:pt x="1" y="119"/>
                  </a:lnTo>
                  <a:lnTo>
                    <a:pt x="5" y="121"/>
                  </a:lnTo>
                  <a:lnTo>
                    <a:pt x="10" y="123"/>
                  </a:lnTo>
                  <a:lnTo>
                    <a:pt x="15" y="126"/>
                  </a:lnTo>
                  <a:lnTo>
                    <a:pt x="15" y="129"/>
                  </a:lnTo>
                  <a:lnTo>
                    <a:pt x="12" y="134"/>
                  </a:lnTo>
                  <a:lnTo>
                    <a:pt x="12" y="137"/>
                  </a:lnTo>
                  <a:lnTo>
                    <a:pt x="13" y="141"/>
                  </a:lnTo>
                  <a:lnTo>
                    <a:pt x="16" y="146"/>
                  </a:lnTo>
                  <a:lnTo>
                    <a:pt x="17" y="151"/>
                  </a:lnTo>
                  <a:lnTo>
                    <a:pt x="18" y="154"/>
                  </a:lnTo>
                  <a:lnTo>
                    <a:pt x="20" y="156"/>
                  </a:lnTo>
                  <a:lnTo>
                    <a:pt x="24" y="153"/>
                  </a:lnTo>
                  <a:lnTo>
                    <a:pt x="28" y="151"/>
                  </a:lnTo>
                  <a:lnTo>
                    <a:pt x="33" y="150"/>
                  </a:lnTo>
                  <a:lnTo>
                    <a:pt x="36" y="149"/>
                  </a:lnTo>
                  <a:lnTo>
                    <a:pt x="41" y="150"/>
                  </a:lnTo>
                  <a:lnTo>
                    <a:pt x="47" y="151"/>
                  </a:lnTo>
                  <a:lnTo>
                    <a:pt x="53" y="150"/>
                  </a:lnTo>
                  <a:lnTo>
                    <a:pt x="60" y="150"/>
                  </a:lnTo>
                  <a:lnTo>
                    <a:pt x="64" y="150"/>
                  </a:lnTo>
                  <a:lnTo>
                    <a:pt x="65" y="152"/>
                  </a:lnTo>
                  <a:lnTo>
                    <a:pt x="64" y="156"/>
                  </a:lnTo>
                  <a:lnTo>
                    <a:pt x="63" y="160"/>
                  </a:lnTo>
                  <a:lnTo>
                    <a:pt x="64" y="164"/>
                  </a:lnTo>
                  <a:lnTo>
                    <a:pt x="66" y="167"/>
                  </a:lnTo>
                  <a:lnTo>
                    <a:pt x="65" y="172"/>
                  </a:lnTo>
                  <a:lnTo>
                    <a:pt x="63" y="175"/>
                  </a:lnTo>
                  <a:lnTo>
                    <a:pt x="60" y="176"/>
                  </a:lnTo>
                  <a:lnTo>
                    <a:pt x="55" y="175"/>
                  </a:lnTo>
                  <a:lnTo>
                    <a:pt x="50" y="174"/>
                  </a:lnTo>
                  <a:lnTo>
                    <a:pt x="46" y="173"/>
                  </a:lnTo>
                  <a:lnTo>
                    <a:pt x="45" y="176"/>
                  </a:lnTo>
                  <a:lnTo>
                    <a:pt x="42" y="180"/>
                  </a:lnTo>
                  <a:lnTo>
                    <a:pt x="39" y="181"/>
                  </a:lnTo>
                  <a:lnTo>
                    <a:pt x="34" y="180"/>
                  </a:lnTo>
                  <a:lnTo>
                    <a:pt x="32" y="179"/>
                  </a:lnTo>
                  <a:lnTo>
                    <a:pt x="31" y="178"/>
                  </a:lnTo>
                  <a:lnTo>
                    <a:pt x="28" y="179"/>
                  </a:lnTo>
                  <a:lnTo>
                    <a:pt x="24" y="181"/>
                  </a:lnTo>
                  <a:lnTo>
                    <a:pt x="22" y="184"/>
                  </a:lnTo>
                  <a:lnTo>
                    <a:pt x="22" y="187"/>
                  </a:lnTo>
                  <a:lnTo>
                    <a:pt x="22" y="190"/>
                  </a:lnTo>
                  <a:lnTo>
                    <a:pt x="16" y="195"/>
                  </a:lnTo>
                  <a:lnTo>
                    <a:pt x="9" y="199"/>
                  </a:lnTo>
                  <a:lnTo>
                    <a:pt x="7" y="202"/>
                  </a:lnTo>
                  <a:lnTo>
                    <a:pt x="7" y="204"/>
                  </a:lnTo>
                  <a:lnTo>
                    <a:pt x="5" y="207"/>
                  </a:lnTo>
                  <a:lnTo>
                    <a:pt x="4" y="212"/>
                  </a:lnTo>
                  <a:lnTo>
                    <a:pt x="4" y="217"/>
                  </a:lnTo>
                  <a:lnTo>
                    <a:pt x="5" y="222"/>
                  </a:lnTo>
                  <a:lnTo>
                    <a:pt x="8" y="226"/>
                  </a:lnTo>
                  <a:lnTo>
                    <a:pt x="10" y="229"/>
                  </a:lnTo>
                  <a:lnTo>
                    <a:pt x="11" y="234"/>
                  </a:lnTo>
                  <a:lnTo>
                    <a:pt x="11" y="237"/>
                  </a:lnTo>
                  <a:lnTo>
                    <a:pt x="11" y="239"/>
                  </a:lnTo>
                  <a:lnTo>
                    <a:pt x="15" y="250"/>
                  </a:lnTo>
                  <a:lnTo>
                    <a:pt x="15" y="251"/>
                  </a:lnTo>
                  <a:lnTo>
                    <a:pt x="16" y="255"/>
                  </a:lnTo>
                  <a:lnTo>
                    <a:pt x="18" y="257"/>
                  </a:lnTo>
                  <a:lnTo>
                    <a:pt x="22" y="259"/>
                  </a:lnTo>
                  <a:lnTo>
                    <a:pt x="28" y="260"/>
                  </a:lnTo>
                  <a:lnTo>
                    <a:pt x="35" y="260"/>
                  </a:lnTo>
                  <a:lnTo>
                    <a:pt x="41" y="260"/>
                  </a:lnTo>
                  <a:lnTo>
                    <a:pt x="43" y="260"/>
                  </a:lnTo>
                  <a:lnTo>
                    <a:pt x="43" y="264"/>
                  </a:lnTo>
                  <a:lnTo>
                    <a:pt x="42" y="272"/>
                  </a:lnTo>
                  <a:lnTo>
                    <a:pt x="43" y="280"/>
                  </a:lnTo>
                  <a:lnTo>
                    <a:pt x="45" y="287"/>
                  </a:lnTo>
                  <a:lnTo>
                    <a:pt x="49" y="288"/>
                  </a:lnTo>
                  <a:lnTo>
                    <a:pt x="54" y="287"/>
                  </a:lnTo>
                  <a:lnTo>
                    <a:pt x="60" y="285"/>
                  </a:lnTo>
                  <a:lnTo>
                    <a:pt x="64" y="286"/>
                  </a:lnTo>
                  <a:lnTo>
                    <a:pt x="69" y="290"/>
                  </a:lnTo>
                  <a:lnTo>
                    <a:pt x="73" y="294"/>
                  </a:lnTo>
                  <a:lnTo>
                    <a:pt x="78" y="298"/>
                  </a:lnTo>
                  <a:lnTo>
                    <a:pt x="79" y="300"/>
                  </a:lnTo>
                  <a:lnTo>
                    <a:pt x="79" y="297"/>
                  </a:lnTo>
                  <a:lnTo>
                    <a:pt x="80" y="294"/>
                  </a:lnTo>
                  <a:lnTo>
                    <a:pt x="83" y="290"/>
                  </a:lnTo>
                  <a:lnTo>
                    <a:pt x="86" y="290"/>
                  </a:lnTo>
                  <a:lnTo>
                    <a:pt x="92" y="290"/>
                  </a:lnTo>
                  <a:lnTo>
                    <a:pt x="96" y="289"/>
                  </a:lnTo>
                  <a:lnTo>
                    <a:pt x="100" y="289"/>
                  </a:lnTo>
                  <a:lnTo>
                    <a:pt x="100" y="292"/>
                  </a:lnTo>
                  <a:lnTo>
                    <a:pt x="98" y="297"/>
                  </a:lnTo>
                  <a:lnTo>
                    <a:pt x="96" y="305"/>
                  </a:lnTo>
                  <a:lnTo>
                    <a:pt x="94" y="315"/>
                  </a:lnTo>
                  <a:lnTo>
                    <a:pt x="89" y="323"/>
                  </a:lnTo>
                  <a:lnTo>
                    <a:pt x="84" y="330"/>
                  </a:lnTo>
                  <a:lnTo>
                    <a:pt x="80" y="335"/>
                  </a:lnTo>
                  <a:lnTo>
                    <a:pt x="78" y="340"/>
                  </a:lnTo>
                  <a:lnTo>
                    <a:pt x="75" y="342"/>
                  </a:lnTo>
                  <a:lnTo>
                    <a:pt x="70" y="342"/>
                  </a:lnTo>
                  <a:lnTo>
                    <a:pt x="64" y="342"/>
                  </a:lnTo>
                  <a:lnTo>
                    <a:pt x="58" y="345"/>
                  </a:lnTo>
                  <a:lnTo>
                    <a:pt x="55" y="347"/>
                  </a:lnTo>
                  <a:lnTo>
                    <a:pt x="55" y="350"/>
                  </a:lnTo>
                  <a:lnTo>
                    <a:pt x="57" y="354"/>
                  </a:lnTo>
                  <a:lnTo>
                    <a:pt x="61" y="356"/>
                  </a:lnTo>
                  <a:lnTo>
                    <a:pt x="64" y="356"/>
                  </a:lnTo>
                  <a:lnTo>
                    <a:pt x="68" y="355"/>
                  </a:lnTo>
                  <a:lnTo>
                    <a:pt x="72" y="353"/>
                  </a:lnTo>
                  <a:lnTo>
                    <a:pt x="77" y="349"/>
                  </a:lnTo>
                  <a:lnTo>
                    <a:pt x="84" y="347"/>
                  </a:lnTo>
                  <a:lnTo>
                    <a:pt x="89" y="343"/>
                  </a:lnTo>
                  <a:lnTo>
                    <a:pt x="94" y="339"/>
                  </a:lnTo>
                  <a:lnTo>
                    <a:pt x="98" y="335"/>
                  </a:lnTo>
                  <a:lnTo>
                    <a:pt x="101" y="333"/>
                  </a:lnTo>
                  <a:lnTo>
                    <a:pt x="106" y="333"/>
                  </a:lnTo>
                  <a:lnTo>
                    <a:pt x="109" y="334"/>
                  </a:lnTo>
                  <a:lnTo>
                    <a:pt x="113" y="333"/>
                  </a:lnTo>
                  <a:lnTo>
                    <a:pt x="115" y="330"/>
                  </a:lnTo>
                  <a:lnTo>
                    <a:pt x="116" y="325"/>
                  </a:lnTo>
                  <a:lnTo>
                    <a:pt x="117" y="320"/>
                  </a:lnTo>
                  <a:lnTo>
                    <a:pt x="118" y="318"/>
                  </a:lnTo>
                  <a:lnTo>
                    <a:pt x="121" y="316"/>
                  </a:lnTo>
                  <a:lnTo>
                    <a:pt x="125" y="312"/>
                  </a:lnTo>
                  <a:lnTo>
                    <a:pt x="131" y="309"/>
                  </a:lnTo>
                  <a:lnTo>
                    <a:pt x="136" y="307"/>
                  </a:lnTo>
                  <a:lnTo>
                    <a:pt x="138" y="305"/>
                  </a:lnTo>
                  <a:lnTo>
                    <a:pt x="138" y="304"/>
                  </a:lnTo>
                  <a:lnTo>
                    <a:pt x="137" y="302"/>
                  </a:lnTo>
                  <a:lnTo>
                    <a:pt x="138" y="300"/>
                  </a:lnTo>
                  <a:lnTo>
                    <a:pt x="141" y="297"/>
                  </a:lnTo>
                  <a:lnTo>
                    <a:pt x="145" y="296"/>
                  </a:lnTo>
                  <a:lnTo>
                    <a:pt x="148" y="294"/>
                  </a:lnTo>
                  <a:lnTo>
                    <a:pt x="149" y="290"/>
                  </a:lnTo>
                  <a:lnTo>
                    <a:pt x="148" y="287"/>
                  </a:lnTo>
                  <a:lnTo>
                    <a:pt x="146" y="283"/>
                  </a:lnTo>
                  <a:lnTo>
                    <a:pt x="142" y="281"/>
                  </a:lnTo>
                  <a:lnTo>
                    <a:pt x="142" y="278"/>
                  </a:lnTo>
                  <a:lnTo>
                    <a:pt x="144" y="274"/>
                  </a:lnTo>
                  <a:lnTo>
                    <a:pt x="146" y="271"/>
                  </a:lnTo>
                  <a:lnTo>
                    <a:pt x="148" y="269"/>
                  </a:lnTo>
                  <a:lnTo>
                    <a:pt x="151" y="265"/>
                  </a:lnTo>
                  <a:lnTo>
                    <a:pt x="154" y="258"/>
                  </a:lnTo>
                  <a:lnTo>
                    <a:pt x="159" y="249"/>
                  </a:lnTo>
                  <a:lnTo>
                    <a:pt x="164" y="241"/>
                  </a:lnTo>
                  <a:lnTo>
                    <a:pt x="169" y="235"/>
                  </a:lnTo>
                  <a:lnTo>
                    <a:pt x="175" y="234"/>
                  </a:lnTo>
                  <a:lnTo>
                    <a:pt x="177" y="236"/>
                  </a:lnTo>
                  <a:lnTo>
                    <a:pt x="176" y="240"/>
                  </a:lnTo>
                  <a:lnTo>
                    <a:pt x="174" y="243"/>
                  </a:lnTo>
                  <a:lnTo>
                    <a:pt x="170" y="248"/>
                  </a:lnTo>
                  <a:lnTo>
                    <a:pt x="168" y="254"/>
                  </a:lnTo>
                  <a:lnTo>
                    <a:pt x="167" y="260"/>
                  </a:lnTo>
                  <a:lnTo>
                    <a:pt x="166" y="267"/>
                  </a:lnTo>
                  <a:lnTo>
                    <a:pt x="164" y="270"/>
                  </a:lnTo>
                  <a:lnTo>
                    <a:pt x="163" y="272"/>
                  </a:lnTo>
                  <a:lnTo>
                    <a:pt x="163" y="277"/>
                  </a:lnTo>
                  <a:lnTo>
                    <a:pt x="164" y="280"/>
                  </a:lnTo>
                  <a:lnTo>
                    <a:pt x="168" y="280"/>
                  </a:lnTo>
                  <a:lnTo>
                    <a:pt x="172" y="277"/>
                  </a:lnTo>
                  <a:lnTo>
                    <a:pt x="178" y="273"/>
                  </a:lnTo>
                  <a:lnTo>
                    <a:pt x="183" y="270"/>
                  </a:lnTo>
                  <a:lnTo>
                    <a:pt x="186" y="266"/>
                  </a:lnTo>
                  <a:lnTo>
                    <a:pt x="189" y="264"/>
                  </a:lnTo>
                  <a:lnTo>
                    <a:pt x="189" y="263"/>
                  </a:lnTo>
                  <a:lnTo>
                    <a:pt x="191" y="260"/>
                  </a:lnTo>
                  <a:lnTo>
                    <a:pt x="194" y="260"/>
                  </a:lnTo>
                  <a:lnTo>
                    <a:pt x="199" y="259"/>
                  </a:lnTo>
                  <a:lnTo>
                    <a:pt x="204" y="255"/>
                  </a:lnTo>
                  <a:lnTo>
                    <a:pt x="206" y="251"/>
                  </a:lnTo>
                  <a:lnTo>
                    <a:pt x="207" y="250"/>
                  </a:lnTo>
                  <a:lnTo>
                    <a:pt x="206" y="249"/>
                  </a:lnTo>
                  <a:lnTo>
                    <a:pt x="204" y="245"/>
                  </a:lnTo>
                  <a:lnTo>
                    <a:pt x="204" y="242"/>
                  </a:lnTo>
                  <a:lnTo>
                    <a:pt x="207" y="239"/>
                  </a:lnTo>
                  <a:lnTo>
                    <a:pt x="213" y="237"/>
                  </a:lnTo>
                  <a:lnTo>
                    <a:pt x="219" y="237"/>
                  </a:lnTo>
                  <a:lnTo>
                    <a:pt x="223" y="239"/>
                  </a:lnTo>
                  <a:lnTo>
                    <a:pt x="227" y="240"/>
                  </a:lnTo>
                  <a:lnTo>
                    <a:pt x="230" y="242"/>
                  </a:lnTo>
                  <a:lnTo>
                    <a:pt x="235" y="243"/>
                  </a:lnTo>
                  <a:lnTo>
                    <a:pt x="242" y="245"/>
                  </a:lnTo>
                  <a:lnTo>
                    <a:pt x="250" y="248"/>
                  </a:lnTo>
                  <a:lnTo>
                    <a:pt x="257" y="249"/>
                  </a:lnTo>
                  <a:lnTo>
                    <a:pt x="260" y="249"/>
                  </a:lnTo>
                  <a:lnTo>
                    <a:pt x="262" y="248"/>
                  </a:lnTo>
                  <a:lnTo>
                    <a:pt x="266" y="248"/>
                  </a:lnTo>
                  <a:lnTo>
                    <a:pt x="270" y="248"/>
                  </a:lnTo>
                  <a:lnTo>
                    <a:pt x="275" y="249"/>
                  </a:lnTo>
                  <a:lnTo>
                    <a:pt x="280" y="250"/>
                  </a:lnTo>
                  <a:lnTo>
                    <a:pt x="288" y="250"/>
                  </a:lnTo>
                  <a:lnTo>
                    <a:pt x="296" y="250"/>
                  </a:lnTo>
                  <a:lnTo>
                    <a:pt x="301" y="250"/>
                  </a:lnTo>
                  <a:lnTo>
                    <a:pt x="306" y="251"/>
                  </a:lnTo>
                  <a:lnTo>
                    <a:pt x="311" y="255"/>
                  </a:lnTo>
                  <a:lnTo>
                    <a:pt x="316" y="258"/>
                  </a:lnTo>
                  <a:lnTo>
                    <a:pt x="322" y="259"/>
                  </a:lnTo>
                  <a:lnTo>
                    <a:pt x="327" y="260"/>
                  </a:lnTo>
                  <a:lnTo>
                    <a:pt x="328" y="260"/>
                  </a:lnTo>
                  <a:lnTo>
                    <a:pt x="329" y="262"/>
                  </a:lnTo>
                  <a:lnTo>
                    <a:pt x="330" y="263"/>
                  </a:lnTo>
                  <a:lnTo>
                    <a:pt x="334" y="266"/>
                  </a:lnTo>
                  <a:lnTo>
                    <a:pt x="338" y="269"/>
                  </a:lnTo>
                  <a:lnTo>
                    <a:pt x="344" y="270"/>
                  </a:lnTo>
                  <a:lnTo>
                    <a:pt x="349" y="271"/>
                  </a:lnTo>
                  <a:lnTo>
                    <a:pt x="352" y="271"/>
                  </a:lnTo>
                  <a:lnTo>
                    <a:pt x="354" y="269"/>
                  </a:lnTo>
                  <a:lnTo>
                    <a:pt x="356" y="265"/>
                  </a:lnTo>
                  <a:lnTo>
                    <a:pt x="357" y="262"/>
                  </a:lnTo>
                  <a:lnTo>
                    <a:pt x="359" y="262"/>
                  </a:lnTo>
                  <a:lnTo>
                    <a:pt x="365" y="263"/>
                  </a:lnTo>
                  <a:lnTo>
                    <a:pt x="372" y="265"/>
                  </a:lnTo>
                  <a:lnTo>
                    <a:pt x="377" y="266"/>
                  </a:lnTo>
                  <a:lnTo>
                    <a:pt x="383" y="269"/>
                  </a:lnTo>
                  <a:lnTo>
                    <a:pt x="388" y="273"/>
                  </a:lnTo>
                  <a:lnTo>
                    <a:pt x="392" y="279"/>
                  </a:lnTo>
                  <a:lnTo>
                    <a:pt x="397" y="283"/>
                  </a:lnTo>
                  <a:lnTo>
                    <a:pt x="401" y="286"/>
                  </a:lnTo>
                  <a:lnTo>
                    <a:pt x="402" y="287"/>
                  </a:lnTo>
                  <a:lnTo>
                    <a:pt x="412" y="297"/>
                  </a:lnTo>
                  <a:lnTo>
                    <a:pt x="418" y="303"/>
                  </a:lnTo>
                  <a:lnTo>
                    <a:pt x="419" y="303"/>
                  </a:lnTo>
                  <a:lnTo>
                    <a:pt x="421" y="303"/>
                  </a:lnTo>
                  <a:lnTo>
                    <a:pt x="424" y="304"/>
                  </a:lnTo>
                  <a:lnTo>
                    <a:pt x="427" y="307"/>
                  </a:lnTo>
                  <a:lnTo>
                    <a:pt x="432" y="311"/>
                  </a:lnTo>
                  <a:lnTo>
                    <a:pt x="437" y="317"/>
                  </a:lnTo>
                  <a:lnTo>
                    <a:pt x="441" y="321"/>
                  </a:lnTo>
                  <a:lnTo>
                    <a:pt x="443" y="324"/>
                  </a:lnTo>
                  <a:close/>
                </a:path>
              </a:pathLst>
            </a:custGeom>
            <a:solidFill>
              <a:srgbClr val="C8D8DA"/>
            </a:solidFill>
            <a:ln w="28575">
              <a:noFill/>
            </a:ln>
          </p:spPr>
          <p:txBody>
            <a:bodyPr>
              <a:noAutofit/>
            </a:bodyPr>
            <a:lstStyle/>
            <a:p>
              <a:pPr eaLnBrk="1" fontAlgn="auto" hangingPunct="1">
                <a:spcBef>
                  <a:spcPts val="0"/>
                </a:spcBef>
                <a:spcAft>
                  <a:spcPts val="0"/>
                </a:spcAft>
                <a:defRPr/>
              </a:pPr>
              <a:endParaRPr lang="en-US" kern="0">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38" name="Freeform 1114"/>
            <p:cNvSpPr>
              <a:spLocks/>
            </p:cNvSpPr>
            <p:nvPr/>
          </p:nvSpPr>
          <p:spPr bwMode="auto">
            <a:xfrm>
              <a:off x="1146751" y="2193211"/>
              <a:ext cx="738111" cy="533400"/>
            </a:xfrm>
            <a:custGeom>
              <a:avLst/>
              <a:gdLst>
                <a:gd name="T0" fmla="*/ 26 w 730"/>
                <a:gd name="T1" fmla="*/ 112 h 517"/>
                <a:gd name="T2" fmla="*/ 17 w 730"/>
                <a:gd name="T3" fmla="*/ 255 h 517"/>
                <a:gd name="T4" fmla="*/ 34 w 730"/>
                <a:gd name="T5" fmla="*/ 255 h 517"/>
                <a:gd name="T6" fmla="*/ 24 w 730"/>
                <a:gd name="T7" fmla="*/ 285 h 517"/>
                <a:gd name="T8" fmla="*/ 11 w 730"/>
                <a:gd name="T9" fmla="*/ 268 h 517"/>
                <a:gd name="T10" fmla="*/ 0 w 730"/>
                <a:gd name="T11" fmla="*/ 304 h 517"/>
                <a:gd name="T12" fmla="*/ 51 w 730"/>
                <a:gd name="T13" fmla="*/ 333 h 517"/>
                <a:gd name="T14" fmla="*/ 53 w 730"/>
                <a:gd name="T15" fmla="*/ 346 h 517"/>
                <a:gd name="T16" fmla="*/ 66 w 730"/>
                <a:gd name="T17" fmla="*/ 348 h 517"/>
                <a:gd name="T18" fmla="*/ 133 w 730"/>
                <a:gd name="T19" fmla="*/ 452 h 517"/>
                <a:gd name="T20" fmla="*/ 207 w 730"/>
                <a:gd name="T21" fmla="*/ 449 h 517"/>
                <a:gd name="T22" fmla="*/ 262 w 730"/>
                <a:gd name="T23" fmla="*/ 473 h 517"/>
                <a:gd name="T24" fmla="*/ 289 w 730"/>
                <a:gd name="T25" fmla="*/ 469 h 517"/>
                <a:gd name="T26" fmla="*/ 456 w 730"/>
                <a:gd name="T27" fmla="*/ 473 h 517"/>
                <a:gd name="T28" fmla="*/ 646 w 730"/>
                <a:gd name="T29" fmla="*/ 517 h 517"/>
                <a:gd name="T30" fmla="*/ 650 w 730"/>
                <a:gd name="T31" fmla="*/ 460 h 517"/>
                <a:gd name="T32" fmla="*/ 730 w 730"/>
                <a:gd name="T33" fmla="*/ 129 h 517"/>
                <a:gd name="T34" fmla="*/ 224 w 730"/>
                <a:gd name="T35" fmla="*/ 0 h 517"/>
                <a:gd name="T36" fmla="*/ 228 w 730"/>
                <a:gd name="T37" fmla="*/ 97 h 517"/>
                <a:gd name="T38" fmla="*/ 203 w 730"/>
                <a:gd name="T39" fmla="*/ 177 h 517"/>
                <a:gd name="T40" fmla="*/ 199 w 730"/>
                <a:gd name="T41" fmla="*/ 219 h 517"/>
                <a:gd name="T42" fmla="*/ 146 w 730"/>
                <a:gd name="T43" fmla="*/ 234 h 517"/>
                <a:gd name="T44" fmla="*/ 142 w 730"/>
                <a:gd name="T45" fmla="*/ 213 h 517"/>
                <a:gd name="T46" fmla="*/ 186 w 730"/>
                <a:gd name="T47" fmla="*/ 186 h 517"/>
                <a:gd name="T48" fmla="*/ 182 w 730"/>
                <a:gd name="T49" fmla="*/ 165 h 517"/>
                <a:gd name="T50" fmla="*/ 144 w 730"/>
                <a:gd name="T51" fmla="*/ 169 h 517"/>
                <a:gd name="T52" fmla="*/ 173 w 730"/>
                <a:gd name="T53" fmla="*/ 144 h 517"/>
                <a:gd name="T54" fmla="*/ 194 w 730"/>
                <a:gd name="T55" fmla="*/ 127 h 517"/>
                <a:gd name="T56" fmla="*/ 30 w 730"/>
                <a:gd name="T57" fmla="*/ 25 h 517"/>
                <a:gd name="T58" fmla="*/ 17 w 730"/>
                <a:gd name="T59" fmla="*/ 53 h 517"/>
                <a:gd name="T60" fmla="*/ 26 w 730"/>
                <a:gd name="T61" fmla="*/ 112 h 517"/>
                <a:gd name="T62" fmla="*/ 26 w 730"/>
                <a:gd name="T63" fmla="*/ 112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30" h="517">
                  <a:moveTo>
                    <a:pt x="26" y="112"/>
                  </a:moveTo>
                  <a:lnTo>
                    <a:pt x="17" y="255"/>
                  </a:lnTo>
                  <a:lnTo>
                    <a:pt x="34" y="255"/>
                  </a:lnTo>
                  <a:lnTo>
                    <a:pt x="24" y="285"/>
                  </a:lnTo>
                  <a:lnTo>
                    <a:pt x="11" y="268"/>
                  </a:lnTo>
                  <a:lnTo>
                    <a:pt x="0" y="304"/>
                  </a:lnTo>
                  <a:lnTo>
                    <a:pt x="51" y="333"/>
                  </a:lnTo>
                  <a:lnTo>
                    <a:pt x="53" y="346"/>
                  </a:lnTo>
                  <a:lnTo>
                    <a:pt x="66" y="348"/>
                  </a:lnTo>
                  <a:lnTo>
                    <a:pt x="133" y="452"/>
                  </a:lnTo>
                  <a:lnTo>
                    <a:pt x="207" y="449"/>
                  </a:lnTo>
                  <a:lnTo>
                    <a:pt x="262" y="473"/>
                  </a:lnTo>
                  <a:lnTo>
                    <a:pt x="289" y="469"/>
                  </a:lnTo>
                  <a:lnTo>
                    <a:pt x="456" y="473"/>
                  </a:lnTo>
                  <a:lnTo>
                    <a:pt x="646" y="517"/>
                  </a:lnTo>
                  <a:lnTo>
                    <a:pt x="650" y="460"/>
                  </a:lnTo>
                  <a:lnTo>
                    <a:pt x="730" y="129"/>
                  </a:lnTo>
                  <a:lnTo>
                    <a:pt x="224" y="0"/>
                  </a:lnTo>
                  <a:lnTo>
                    <a:pt x="228" y="97"/>
                  </a:lnTo>
                  <a:lnTo>
                    <a:pt x="203" y="177"/>
                  </a:lnTo>
                  <a:lnTo>
                    <a:pt x="199" y="219"/>
                  </a:lnTo>
                  <a:lnTo>
                    <a:pt x="146" y="234"/>
                  </a:lnTo>
                  <a:lnTo>
                    <a:pt x="142" y="213"/>
                  </a:lnTo>
                  <a:lnTo>
                    <a:pt x="186" y="186"/>
                  </a:lnTo>
                  <a:lnTo>
                    <a:pt x="182" y="165"/>
                  </a:lnTo>
                  <a:lnTo>
                    <a:pt x="144" y="169"/>
                  </a:lnTo>
                  <a:lnTo>
                    <a:pt x="173" y="144"/>
                  </a:lnTo>
                  <a:lnTo>
                    <a:pt x="194" y="127"/>
                  </a:lnTo>
                  <a:lnTo>
                    <a:pt x="30" y="25"/>
                  </a:lnTo>
                  <a:lnTo>
                    <a:pt x="17" y="53"/>
                  </a:lnTo>
                  <a:lnTo>
                    <a:pt x="26" y="112"/>
                  </a:lnTo>
                  <a:lnTo>
                    <a:pt x="26" y="112"/>
                  </a:lnTo>
                  <a:close/>
                </a:path>
              </a:pathLst>
            </a:custGeom>
            <a:solidFill>
              <a:srgbClr val="55797E"/>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39" name="Freeform 1116"/>
            <p:cNvSpPr>
              <a:spLocks/>
            </p:cNvSpPr>
            <p:nvPr/>
          </p:nvSpPr>
          <p:spPr bwMode="auto">
            <a:xfrm>
              <a:off x="1829304" y="3323511"/>
              <a:ext cx="626997" cy="779463"/>
            </a:xfrm>
            <a:custGeom>
              <a:avLst/>
              <a:gdLst>
                <a:gd name="T0" fmla="*/ 135 w 618"/>
                <a:gd name="T1" fmla="*/ 0 h 752"/>
                <a:gd name="T2" fmla="*/ 433 w 618"/>
                <a:gd name="T3" fmla="*/ 55 h 752"/>
                <a:gd name="T4" fmla="*/ 410 w 618"/>
                <a:gd name="T5" fmla="*/ 186 h 752"/>
                <a:gd name="T6" fmla="*/ 618 w 618"/>
                <a:gd name="T7" fmla="*/ 218 h 752"/>
                <a:gd name="T8" fmla="*/ 538 w 618"/>
                <a:gd name="T9" fmla="*/ 752 h 752"/>
                <a:gd name="T10" fmla="*/ 0 w 618"/>
                <a:gd name="T11" fmla="*/ 663 h 752"/>
                <a:gd name="T12" fmla="*/ 135 w 618"/>
                <a:gd name="T13" fmla="*/ 0 h 752"/>
                <a:gd name="T14" fmla="*/ 135 w 618"/>
                <a:gd name="T15" fmla="*/ 0 h 7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8" h="752">
                  <a:moveTo>
                    <a:pt x="135" y="0"/>
                  </a:moveTo>
                  <a:lnTo>
                    <a:pt x="433" y="55"/>
                  </a:lnTo>
                  <a:lnTo>
                    <a:pt x="410" y="186"/>
                  </a:lnTo>
                  <a:lnTo>
                    <a:pt x="618" y="218"/>
                  </a:lnTo>
                  <a:lnTo>
                    <a:pt x="538" y="752"/>
                  </a:lnTo>
                  <a:lnTo>
                    <a:pt x="0" y="663"/>
                  </a:lnTo>
                  <a:lnTo>
                    <a:pt x="135" y="0"/>
                  </a:lnTo>
                  <a:lnTo>
                    <a:pt x="135" y="0"/>
                  </a:lnTo>
                  <a:close/>
                </a:path>
              </a:pathLst>
            </a:custGeom>
            <a:solidFill>
              <a:srgbClr val="55797E"/>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40" name="Freeform 1117"/>
            <p:cNvSpPr>
              <a:spLocks/>
            </p:cNvSpPr>
            <p:nvPr/>
          </p:nvSpPr>
          <p:spPr bwMode="auto">
            <a:xfrm>
              <a:off x="948334" y="2518649"/>
              <a:ext cx="884145" cy="739775"/>
            </a:xfrm>
            <a:custGeom>
              <a:avLst/>
              <a:gdLst>
                <a:gd name="T0" fmla="*/ 0 w 871"/>
                <a:gd name="T1" fmla="*/ 537 h 720"/>
                <a:gd name="T2" fmla="*/ 38 w 871"/>
                <a:gd name="T3" fmla="*/ 355 h 720"/>
                <a:gd name="T4" fmla="*/ 82 w 871"/>
                <a:gd name="T5" fmla="*/ 302 h 720"/>
                <a:gd name="T6" fmla="*/ 188 w 871"/>
                <a:gd name="T7" fmla="*/ 0 h 720"/>
                <a:gd name="T8" fmla="*/ 243 w 871"/>
                <a:gd name="T9" fmla="*/ 15 h 720"/>
                <a:gd name="T10" fmla="*/ 245 w 871"/>
                <a:gd name="T11" fmla="*/ 28 h 720"/>
                <a:gd name="T12" fmla="*/ 258 w 871"/>
                <a:gd name="T13" fmla="*/ 30 h 720"/>
                <a:gd name="T14" fmla="*/ 325 w 871"/>
                <a:gd name="T15" fmla="*/ 134 h 720"/>
                <a:gd name="T16" fmla="*/ 399 w 871"/>
                <a:gd name="T17" fmla="*/ 133 h 720"/>
                <a:gd name="T18" fmla="*/ 454 w 871"/>
                <a:gd name="T19" fmla="*/ 157 h 720"/>
                <a:gd name="T20" fmla="*/ 481 w 871"/>
                <a:gd name="T21" fmla="*/ 152 h 720"/>
                <a:gd name="T22" fmla="*/ 648 w 871"/>
                <a:gd name="T23" fmla="*/ 157 h 720"/>
                <a:gd name="T24" fmla="*/ 838 w 871"/>
                <a:gd name="T25" fmla="*/ 199 h 720"/>
                <a:gd name="T26" fmla="*/ 848 w 871"/>
                <a:gd name="T27" fmla="*/ 224 h 720"/>
                <a:gd name="T28" fmla="*/ 871 w 871"/>
                <a:gd name="T29" fmla="*/ 256 h 720"/>
                <a:gd name="T30" fmla="*/ 806 w 871"/>
                <a:gd name="T31" fmla="*/ 353 h 720"/>
                <a:gd name="T32" fmla="*/ 766 w 871"/>
                <a:gd name="T33" fmla="*/ 389 h 720"/>
                <a:gd name="T34" fmla="*/ 760 w 871"/>
                <a:gd name="T35" fmla="*/ 416 h 720"/>
                <a:gd name="T36" fmla="*/ 783 w 871"/>
                <a:gd name="T37" fmla="*/ 444 h 720"/>
                <a:gd name="T38" fmla="*/ 756 w 871"/>
                <a:gd name="T39" fmla="*/ 503 h 720"/>
                <a:gd name="T40" fmla="*/ 703 w 871"/>
                <a:gd name="T41" fmla="*/ 720 h 720"/>
                <a:gd name="T42" fmla="*/ 410 w 871"/>
                <a:gd name="T43" fmla="*/ 650 h 720"/>
                <a:gd name="T44" fmla="*/ 0 w 871"/>
                <a:gd name="T45" fmla="*/ 537 h 720"/>
                <a:gd name="T46" fmla="*/ 0 w 871"/>
                <a:gd name="T47" fmla="*/ 537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71" h="720">
                  <a:moveTo>
                    <a:pt x="0" y="537"/>
                  </a:moveTo>
                  <a:lnTo>
                    <a:pt x="38" y="355"/>
                  </a:lnTo>
                  <a:lnTo>
                    <a:pt x="82" y="302"/>
                  </a:lnTo>
                  <a:lnTo>
                    <a:pt x="188" y="0"/>
                  </a:lnTo>
                  <a:lnTo>
                    <a:pt x="243" y="15"/>
                  </a:lnTo>
                  <a:lnTo>
                    <a:pt x="245" y="28"/>
                  </a:lnTo>
                  <a:lnTo>
                    <a:pt x="258" y="30"/>
                  </a:lnTo>
                  <a:lnTo>
                    <a:pt x="325" y="134"/>
                  </a:lnTo>
                  <a:lnTo>
                    <a:pt x="399" y="133"/>
                  </a:lnTo>
                  <a:lnTo>
                    <a:pt x="454" y="157"/>
                  </a:lnTo>
                  <a:lnTo>
                    <a:pt x="481" y="152"/>
                  </a:lnTo>
                  <a:lnTo>
                    <a:pt x="648" y="157"/>
                  </a:lnTo>
                  <a:lnTo>
                    <a:pt x="838" y="199"/>
                  </a:lnTo>
                  <a:lnTo>
                    <a:pt x="848" y="224"/>
                  </a:lnTo>
                  <a:lnTo>
                    <a:pt x="871" y="256"/>
                  </a:lnTo>
                  <a:lnTo>
                    <a:pt x="806" y="353"/>
                  </a:lnTo>
                  <a:lnTo>
                    <a:pt x="766" y="389"/>
                  </a:lnTo>
                  <a:lnTo>
                    <a:pt x="760" y="416"/>
                  </a:lnTo>
                  <a:lnTo>
                    <a:pt x="783" y="444"/>
                  </a:lnTo>
                  <a:lnTo>
                    <a:pt x="756" y="503"/>
                  </a:lnTo>
                  <a:lnTo>
                    <a:pt x="703" y="720"/>
                  </a:lnTo>
                  <a:lnTo>
                    <a:pt x="410" y="650"/>
                  </a:lnTo>
                  <a:lnTo>
                    <a:pt x="0" y="537"/>
                  </a:lnTo>
                  <a:lnTo>
                    <a:pt x="0" y="537"/>
                  </a:lnTo>
                  <a:close/>
                </a:path>
              </a:pathLst>
            </a:custGeom>
            <a:solidFill>
              <a:srgbClr val="55797E"/>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41" name="Freeform 1118"/>
            <p:cNvSpPr>
              <a:spLocks/>
            </p:cNvSpPr>
            <p:nvPr/>
          </p:nvSpPr>
          <p:spPr bwMode="auto">
            <a:xfrm>
              <a:off x="865793" y="3074274"/>
              <a:ext cx="879383" cy="1482725"/>
            </a:xfrm>
            <a:custGeom>
              <a:avLst/>
              <a:gdLst>
                <a:gd name="T0" fmla="*/ 29 w 865"/>
                <a:gd name="T1" fmla="*/ 293 h 1443"/>
                <a:gd name="T2" fmla="*/ 4 w 865"/>
                <a:gd name="T3" fmla="*/ 405 h 1443"/>
                <a:gd name="T4" fmla="*/ 87 w 865"/>
                <a:gd name="T5" fmla="*/ 586 h 1443"/>
                <a:gd name="T6" fmla="*/ 103 w 865"/>
                <a:gd name="T7" fmla="*/ 574 h 1443"/>
                <a:gd name="T8" fmla="*/ 129 w 865"/>
                <a:gd name="T9" fmla="*/ 650 h 1443"/>
                <a:gd name="T10" fmla="*/ 87 w 865"/>
                <a:gd name="T11" fmla="*/ 597 h 1443"/>
                <a:gd name="T12" fmla="*/ 78 w 865"/>
                <a:gd name="T13" fmla="*/ 681 h 1443"/>
                <a:gd name="T14" fmla="*/ 125 w 865"/>
                <a:gd name="T15" fmla="*/ 732 h 1443"/>
                <a:gd name="T16" fmla="*/ 93 w 865"/>
                <a:gd name="T17" fmla="*/ 803 h 1443"/>
                <a:gd name="T18" fmla="*/ 184 w 865"/>
                <a:gd name="T19" fmla="*/ 994 h 1443"/>
                <a:gd name="T20" fmla="*/ 164 w 865"/>
                <a:gd name="T21" fmla="*/ 1065 h 1443"/>
                <a:gd name="T22" fmla="*/ 283 w 865"/>
                <a:gd name="T23" fmla="*/ 1120 h 1443"/>
                <a:gd name="T24" fmla="*/ 327 w 865"/>
                <a:gd name="T25" fmla="*/ 1177 h 1443"/>
                <a:gd name="T26" fmla="*/ 378 w 865"/>
                <a:gd name="T27" fmla="*/ 1196 h 1443"/>
                <a:gd name="T28" fmla="*/ 378 w 865"/>
                <a:gd name="T29" fmla="*/ 1230 h 1443"/>
                <a:gd name="T30" fmla="*/ 411 w 865"/>
                <a:gd name="T31" fmla="*/ 1238 h 1443"/>
                <a:gd name="T32" fmla="*/ 481 w 865"/>
                <a:gd name="T33" fmla="*/ 1348 h 1443"/>
                <a:gd name="T34" fmla="*/ 481 w 865"/>
                <a:gd name="T35" fmla="*/ 1426 h 1443"/>
                <a:gd name="T36" fmla="*/ 789 w 865"/>
                <a:gd name="T37" fmla="*/ 1443 h 1443"/>
                <a:gd name="T38" fmla="*/ 770 w 865"/>
                <a:gd name="T39" fmla="*/ 1413 h 1443"/>
                <a:gd name="T40" fmla="*/ 779 w 865"/>
                <a:gd name="T41" fmla="*/ 1365 h 1443"/>
                <a:gd name="T42" fmla="*/ 829 w 865"/>
                <a:gd name="T43" fmla="*/ 1287 h 1443"/>
                <a:gd name="T44" fmla="*/ 865 w 865"/>
                <a:gd name="T45" fmla="*/ 1264 h 1443"/>
                <a:gd name="T46" fmla="*/ 844 w 865"/>
                <a:gd name="T47" fmla="*/ 1236 h 1443"/>
                <a:gd name="T48" fmla="*/ 831 w 865"/>
                <a:gd name="T49" fmla="*/ 1160 h 1443"/>
                <a:gd name="T50" fmla="*/ 388 w 865"/>
                <a:gd name="T51" fmla="*/ 497 h 1443"/>
                <a:gd name="T52" fmla="*/ 492 w 865"/>
                <a:gd name="T53" fmla="*/ 113 h 1443"/>
                <a:gd name="T54" fmla="*/ 82 w 865"/>
                <a:gd name="T55" fmla="*/ 0 h 1443"/>
                <a:gd name="T56" fmla="*/ 70 w 865"/>
                <a:gd name="T57" fmla="*/ 23 h 1443"/>
                <a:gd name="T58" fmla="*/ 0 w 865"/>
                <a:gd name="T59" fmla="*/ 192 h 1443"/>
                <a:gd name="T60" fmla="*/ 29 w 865"/>
                <a:gd name="T61" fmla="*/ 293 h 1443"/>
                <a:gd name="T62" fmla="*/ 29 w 865"/>
                <a:gd name="T63" fmla="*/ 293 h 1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65" h="1443">
                  <a:moveTo>
                    <a:pt x="29" y="293"/>
                  </a:moveTo>
                  <a:lnTo>
                    <a:pt x="4" y="405"/>
                  </a:lnTo>
                  <a:lnTo>
                    <a:pt x="87" y="586"/>
                  </a:lnTo>
                  <a:lnTo>
                    <a:pt x="103" y="574"/>
                  </a:lnTo>
                  <a:lnTo>
                    <a:pt x="129" y="650"/>
                  </a:lnTo>
                  <a:lnTo>
                    <a:pt x="87" y="597"/>
                  </a:lnTo>
                  <a:lnTo>
                    <a:pt x="78" y="681"/>
                  </a:lnTo>
                  <a:lnTo>
                    <a:pt x="125" y="732"/>
                  </a:lnTo>
                  <a:lnTo>
                    <a:pt x="93" y="803"/>
                  </a:lnTo>
                  <a:lnTo>
                    <a:pt x="184" y="994"/>
                  </a:lnTo>
                  <a:lnTo>
                    <a:pt x="164" y="1065"/>
                  </a:lnTo>
                  <a:lnTo>
                    <a:pt x="283" y="1120"/>
                  </a:lnTo>
                  <a:lnTo>
                    <a:pt x="327" y="1177"/>
                  </a:lnTo>
                  <a:lnTo>
                    <a:pt x="378" y="1196"/>
                  </a:lnTo>
                  <a:lnTo>
                    <a:pt x="378" y="1230"/>
                  </a:lnTo>
                  <a:lnTo>
                    <a:pt x="411" y="1238"/>
                  </a:lnTo>
                  <a:lnTo>
                    <a:pt x="481" y="1348"/>
                  </a:lnTo>
                  <a:lnTo>
                    <a:pt x="481" y="1426"/>
                  </a:lnTo>
                  <a:lnTo>
                    <a:pt x="789" y="1443"/>
                  </a:lnTo>
                  <a:lnTo>
                    <a:pt x="770" y="1413"/>
                  </a:lnTo>
                  <a:lnTo>
                    <a:pt x="779" y="1365"/>
                  </a:lnTo>
                  <a:lnTo>
                    <a:pt x="829" y="1287"/>
                  </a:lnTo>
                  <a:lnTo>
                    <a:pt x="865" y="1264"/>
                  </a:lnTo>
                  <a:lnTo>
                    <a:pt x="844" y="1236"/>
                  </a:lnTo>
                  <a:lnTo>
                    <a:pt x="831" y="1160"/>
                  </a:lnTo>
                  <a:lnTo>
                    <a:pt x="388" y="497"/>
                  </a:lnTo>
                  <a:lnTo>
                    <a:pt x="492" y="113"/>
                  </a:lnTo>
                  <a:lnTo>
                    <a:pt x="82" y="0"/>
                  </a:lnTo>
                  <a:lnTo>
                    <a:pt x="70" y="23"/>
                  </a:lnTo>
                  <a:lnTo>
                    <a:pt x="0" y="192"/>
                  </a:lnTo>
                  <a:lnTo>
                    <a:pt x="29" y="293"/>
                  </a:lnTo>
                  <a:lnTo>
                    <a:pt x="29" y="293"/>
                  </a:lnTo>
                  <a:close/>
                </a:path>
              </a:pathLst>
            </a:custGeom>
            <a:solidFill>
              <a:srgbClr val="87B5A8"/>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42" name="Freeform 1119"/>
            <p:cNvSpPr>
              <a:spLocks/>
            </p:cNvSpPr>
            <p:nvPr/>
          </p:nvSpPr>
          <p:spPr bwMode="auto">
            <a:xfrm>
              <a:off x="1257864" y="3190161"/>
              <a:ext cx="711126" cy="1076325"/>
            </a:xfrm>
            <a:custGeom>
              <a:avLst/>
              <a:gdLst>
                <a:gd name="T0" fmla="*/ 0 w 696"/>
                <a:gd name="T1" fmla="*/ 384 h 1047"/>
                <a:gd name="T2" fmla="*/ 443 w 696"/>
                <a:gd name="T3" fmla="*/ 1047 h 1047"/>
                <a:gd name="T4" fmla="*/ 458 w 696"/>
                <a:gd name="T5" fmla="*/ 904 h 1047"/>
                <a:gd name="T6" fmla="*/ 483 w 696"/>
                <a:gd name="T7" fmla="*/ 897 h 1047"/>
                <a:gd name="T8" fmla="*/ 525 w 696"/>
                <a:gd name="T9" fmla="*/ 921 h 1047"/>
                <a:gd name="T10" fmla="*/ 561 w 696"/>
                <a:gd name="T11" fmla="*/ 796 h 1047"/>
                <a:gd name="T12" fmla="*/ 696 w 696"/>
                <a:gd name="T13" fmla="*/ 133 h 1047"/>
                <a:gd name="T14" fmla="*/ 397 w 696"/>
                <a:gd name="T15" fmla="*/ 70 h 1047"/>
                <a:gd name="T16" fmla="*/ 104 w 696"/>
                <a:gd name="T17" fmla="*/ 0 h 1047"/>
                <a:gd name="T18" fmla="*/ 0 w 696"/>
                <a:gd name="T19" fmla="*/ 384 h 1047"/>
                <a:gd name="T20" fmla="*/ 0 w 696"/>
                <a:gd name="T21" fmla="*/ 384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96" h="1047">
                  <a:moveTo>
                    <a:pt x="0" y="384"/>
                  </a:moveTo>
                  <a:lnTo>
                    <a:pt x="443" y="1047"/>
                  </a:lnTo>
                  <a:lnTo>
                    <a:pt x="458" y="904"/>
                  </a:lnTo>
                  <a:lnTo>
                    <a:pt x="483" y="897"/>
                  </a:lnTo>
                  <a:lnTo>
                    <a:pt x="525" y="921"/>
                  </a:lnTo>
                  <a:lnTo>
                    <a:pt x="561" y="796"/>
                  </a:lnTo>
                  <a:lnTo>
                    <a:pt x="696" y="133"/>
                  </a:lnTo>
                  <a:lnTo>
                    <a:pt x="397" y="70"/>
                  </a:lnTo>
                  <a:lnTo>
                    <a:pt x="104" y="0"/>
                  </a:lnTo>
                  <a:lnTo>
                    <a:pt x="0" y="384"/>
                  </a:lnTo>
                  <a:lnTo>
                    <a:pt x="0" y="384"/>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43" name="Freeform 1120"/>
            <p:cNvSpPr>
              <a:spLocks/>
            </p:cNvSpPr>
            <p:nvPr/>
          </p:nvSpPr>
          <p:spPr bwMode="auto">
            <a:xfrm>
              <a:off x="1662635" y="2323386"/>
              <a:ext cx="663506" cy="1055688"/>
            </a:xfrm>
            <a:custGeom>
              <a:avLst/>
              <a:gdLst>
                <a:gd name="T0" fmla="*/ 0 w 654"/>
                <a:gd name="T1" fmla="*/ 909 h 1027"/>
                <a:gd name="T2" fmla="*/ 53 w 654"/>
                <a:gd name="T3" fmla="*/ 692 h 1027"/>
                <a:gd name="T4" fmla="*/ 80 w 654"/>
                <a:gd name="T5" fmla="*/ 633 h 1027"/>
                <a:gd name="T6" fmla="*/ 57 w 654"/>
                <a:gd name="T7" fmla="*/ 605 h 1027"/>
                <a:gd name="T8" fmla="*/ 63 w 654"/>
                <a:gd name="T9" fmla="*/ 578 h 1027"/>
                <a:gd name="T10" fmla="*/ 103 w 654"/>
                <a:gd name="T11" fmla="*/ 542 h 1027"/>
                <a:gd name="T12" fmla="*/ 168 w 654"/>
                <a:gd name="T13" fmla="*/ 445 h 1027"/>
                <a:gd name="T14" fmla="*/ 145 w 654"/>
                <a:gd name="T15" fmla="*/ 413 h 1027"/>
                <a:gd name="T16" fmla="*/ 135 w 654"/>
                <a:gd name="T17" fmla="*/ 388 h 1027"/>
                <a:gd name="T18" fmla="*/ 139 w 654"/>
                <a:gd name="T19" fmla="*/ 333 h 1027"/>
                <a:gd name="T20" fmla="*/ 219 w 654"/>
                <a:gd name="T21" fmla="*/ 0 h 1027"/>
                <a:gd name="T22" fmla="*/ 304 w 654"/>
                <a:gd name="T23" fmla="*/ 19 h 1027"/>
                <a:gd name="T24" fmla="*/ 276 w 654"/>
                <a:gd name="T25" fmla="*/ 149 h 1027"/>
                <a:gd name="T26" fmla="*/ 295 w 654"/>
                <a:gd name="T27" fmla="*/ 194 h 1027"/>
                <a:gd name="T28" fmla="*/ 297 w 654"/>
                <a:gd name="T29" fmla="*/ 223 h 1027"/>
                <a:gd name="T30" fmla="*/ 287 w 654"/>
                <a:gd name="T31" fmla="*/ 228 h 1027"/>
                <a:gd name="T32" fmla="*/ 320 w 654"/>
                <a:gd name="T33" fmla="*/ 259 h 1027"/>
                <a:gd name="T34" fmla="*/ 354 w 654"/>
                <a:gd name="T35" fmla="*/ 342 h 1027"/>
                <a:gd name="T36" fmla="*/ 365 w 654"/>
                <a:gd name="T37" fmla="*/ 417 h 1027"/>
                <a:gd name="T38" fmla="*/ 371 w 654"/>
                <a:gd name="T39" fmla="*/ 457 h 1027"/>
                <a:gd name="T40" fmla="*/ 346 w 654"/>
                <a:gd name="T41" fmla="*/ 495 h 1027"/>
                <a:gd name="T42" fmla="*/ 363 w 654"/>
                <a:gd name="T43" fmla="*/ 512 h 1027"/>
                <a:gd name="T44" fmla="*/ 409 w 654"/>
                <a:gd name="T45" fmla="*/ 487 h 1027"/>
                <a:gd name="T46" fmla="*/ 439 w 654"/>
                <a:gd name="T47" fmla="*/ 618 h 1027"/>
                <a:gd name="T48" fmla="*/ 460 w 654"/>
                <a:gd name="T49" fmla="*/ 626 h 1027"/>
                <a:gd name="T50" fmla="*/ 464 w 654"/>
                <a:gd name="T51" fmla="*/ 664 h 1027"/>
                <a:gd name="T52" fmla="*/ 523 w 654"/>
                <a:gd name="T53" fmla="*/ 679 h 1027"/>
                <a:gd name="T54" fmla="*/ 616 w 654"/>
                <a:gd name="T55" fmla="*/ 679 h 1027"/>
                <a:gd name="T56" fmla="*/ 654 w 654"/>
                <a:gd name="T57" fmla="*/ 696 h 1027"/>
                <a:gd name="T58" fmla="*/ 599 w 654"/>
                <a:gd name="T59" fmla="*/ 1027 h 1027"/>
                <a:gd name="T60" fmla="*/ 299 w 654"/>
                <a:gd name="T61" fmla="*/ 972 h 1027"/>
                <a:gd name="T62" fmla="*/ 0 w 654"/>
                <a:gd name="T63" fmla="*/ 909 h 1027"/>
                <a:gd name="T64" fmla="*/ 0 w 654"/>
                <a:gd name="T65" fmla="*/ 909 h 1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54" h="1027">
                  <a:moveTo>
                    <a:pt x="0" y="909"/>
                  </a:moveTo>
                  <a:lnTo>
                    <a:pt x="53" y="692"/>
                  </a:lnTo>
                  <a:lnTo>
                    <a:pt x="80" y="633"/>
                  </a:lnTo>
                  <a:lnTo>
                    <a:pt x="57" y="605"/>
                  </a:lnTo>
                  <a:lnTo>
                    <a:pt x="63" y="578"/>
                  </a:lnTo>
                  <a:lnTo>
                    <a:pt x="103" y="542"/>
                  </a:lnTo>
                  <a:lnTo>
                    <a:pt x="168" y="445"/>
                  </a:lnTo>
                  <a:lnTo>
                    <a:pt x="145" y="413"/>
                  </a:lnTo>
                  <a:lnTo>
                    <a:pt x="135" y="388"/>
                  </a:lnTo>
                  <a:lnTo>
                    <a:pt x="139" y="333"/>
                  </a:lnTo>
                  <a:lnTo>
                    <a:pt x="219" y="0"/>
                  </a:lnTo>
                  <a:lnTo>
                    <a:pt x="304" y="19"/>
                  </a:lnTo>
                  <a:lnTo>
                    <a:pt x="276" y="149"/>
                  </a:lnTo>
                  <a:lnTo>
                    <a:pt x="295" y="194"/>
                  </a:lnTo>
                  <a:lnTo>
                    <a:pt x="297" y="223"/>
                  </a:lnTo>
                  <a:lnTo>
                    <a:pt x="287" y="228"/>
                  </a:lnTo>
                  <a:lnTo>
                    <a:pt x="320" y="259"/>
                  </a:lnTo>
                  <a:lnTo>
                    <a:pt x="354" y="342"/>
                  </a:lnTo>
                  <a:lnTo>
                    <a:pt x="365" y="417"/>
                  </a:lnTo>
                  <a:lnTo>
                    <a:pt x="371" y="457"/>
                  </a:lnTo>
                  <a:lnTo>
                    <a:pt x="346" y="495"/>
                  </a:lnTo>
                  <a:lnTo>
                    <a:pt x="363" y="512"/>
                  </a:lnTo>
                  <a:lnTo>
                    <a:pt x="409" y="487"/>
                  </a:lnTo>
                  <a:lnTo>
                    <a:pt x="439" y="618"/>
                  </a:lnTo>
                  <a:lnTo>
                    <a:pt x="460" y="626"/>
                  </a:lnTo>
                  <a:lnTo>
                    <a:pt x="464" y="664"/>
                  </a:lnTo>
                  <a:lnTo>
                    <a:pt x="523" y="679"/>
                  </a:lnTo>
                  <a:lnTo>
                    <a:pt x="616" y="679"/>
                  </a:lnTo>
                  <a:lnTo>
                    <a:pt x="654" y="696"/>
                  </a:lnTo>
                  <a:lnTo>
                    <a:pt x="599" y="1027"/>
                  </a:lnTo>
                  <a:lnTo>
                    <a:pt x="299" y="972"/>
                  </a:lnTo>
                  <a:lnTo>
                    <a:pt x="0" y="909"/>
                  </a:lnTo>
                  <a:lnTo>
                    <a:pt x="0" y="909"/>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44" name="Freeform 1121"/>
            <p:cNvSpPr>
              <a:spLocks/>
            </p:cNvSpPr>
            <p:nvPr/>
          </p:nvSpPr>
          <p:spPr bwMode="auto">
            <a:xfrm>
              <a:off x="1942006" y="2344024"/>
              <a:ext cx="1138118" cy="712787"/>
            </a:xfrm>
            <a:custGeom>
              <a:avLst/>
              <a:gdLst>
                <a:gd name="T0" fmla="*/ 19 w 1118"/>
                <a:gd name="T1" fmla="*/ 175 h 692"/>
                <a:gd name="T2" fmla="*/ 21 w 1118"/>
                <a:gd name="T3" fmla="*/ 204 h 692"/>
                <a:gd name="T4" fmla="*/ 11 w 1118"/>
                <a:gd name="T5" fmla="*/ 209 h 692"/>
                <a:gd name="T6" fmla="*/ 44 w 1118"/>
                <a:gd name="T7" fmla="*/ 240 h 692"/>
                <a:gd name="T8" fmla="*/ 78 w 1118"/>
                <a:gd name="T9" fmla="*/ 323 h 692"/>
                <a:gd name="T10" fmla="*/ 89 w 1118"/>
                <a:gd name="T11" fmla="*/ 398 h 692"/>
                <a:gd name="T12" fmla="*/ 95 w 1118"/>
                <a:gd name="T13" fmla="*/ 438 h 692"/>
                <a:gd name="T14" fmla="*/ 70 w 1118"/>
                <a:gd name="T15" fmla="*/ 476 h 692"/>
                <a:gd name="T16" fmla="*/ 87 w 1118"/>
                <a:gd name="T17" fmla="*/ 493 h 692"/>
                <a:gd name="T18" fmla="*/ 133 w 1118"/>
                <a:gd name="T19" fmla="*/ 468 h 692"/>
                <a:gd name="T20" fmla="*/ 163 w 1118"/>
                <a:gd name="T21" fmla="*/ 599 h 692"/>
                <a:gd name="T22" fmla="*/ 184 w 1118"/>
                <a:gd name="T23" fmla="*/ 607 h 692"/>
                <a:gd name="T24" fmla="*/ 188 w 1118"/>
                <a:gd name="T25" fmla="*/ 645 h 692"/>
                <a:gd name="T26" fmla="*/ 205 w 1118"/>
                <a:gd name="T27" fmla="*/ 662 h 692"/>
                <a:gd name="T28" fmla="*/ 247 w 1118"/>
                <a:gd name="T29" fmla="*/ 660 h 692"/>
                <a:gd name="T30" fmla="*/ 340 w 1118"/>
                <a:gd name="T31" fmla="*/ 660 h 692"/>
                <a:gd name="T32" fmla="*/ 378 w 1118"/>
                <a:gd name="T33" fmla="*/ 677 h 692"/>
                <a:gd name="T34" fmla="*/ 390 w 1118"/>
                <a:gd name="T35" fmla="*/ 609 h 692"/>
                <a:gd name="T36" fmla="*/ 694 w 1118"/>
                <a:gd name="T37" fmla="*/ 654 h 692"/>
                <a:gd name="T38" fmla="*/ 1068 w 1118"/>
                <a:gd name="T39" fmla="*/ 692 h 692"/>
                <a:gd name="T40" fmla="*/ 1080 w 1118"/>
                <a:gd name="T41" fmla="*/ 567 h 692"/>
                <a:gd name="T42" fmla="*/ 1118 w 1118"/>
                <a:gd name="T43" fmla="*/ 162 h 692"/>
                <a:gd name="T44" fmla="*/ 622 w 1118"/>
                <a:gd name="T45" fmla="*/ 105 h 692"/>
                <a:gd name="T46" fmla="*/ 376 w 1118"/>
                <a:gd name="T47" fmla="*/ 67 h 692"/>
                <a:gd name="T48" fmla="*/ 28 w 1118"/>
                <a:gd name="T49" fmla="*/ 0 h 692"/>
                <a:gd name="T50" fmla="*/ 0 w 1118"/>
                <a:gd name="T51" fmla="*/ 130 h 692"/>
                <a:gd name="T52" fmla="*/ 19 w 1118"/>
                <a:gd name="T53" fmla="*/ 175 h 692"/>
                <a:gd name="T54" fmla="*/ 19 w 1118"/>
                <a:gd name="T55" fmla="*/ 175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118" h="692">
                  <a:moveTo>
                    <a:pt x="19" y="175"/>
                  </a:moveTo>
                  <a:lnTo>
                    <a:pt x="21" y="204"/>
                  </a:lnTo>
                  <a:lnTo>
                    <a:pt x="11" y="209"/>
                  </a:lnTo>
                  <a:lnTo>
                    <a:pt x="44" y="240"/>
                  </a:lnTo>
                  <a:lnTo>
                    <a:pt x="78" y="323"/>
                  </a:lnTo>
                  <a:lnTo>
                    <a:pt x="89" y="398"/>
                  </a:lnTo>
                  <a:lnTo>
                    <a:pt x="95" y="438"/>
                  </a:lnTo>
                  <a:lnTo>
                    <a:pt x="70" y="476"/>
                  </a:lnTo>
                  <a:lnTo>
                    <a:pt x="87" y="493"/>
                  </a:lnTo>
                  <a:lnTo>
                    <a:pt x="133" y="468"/>
                  </a:lnTo>
                  <a:lnTo>
                    <a:pt x="163" y="599"/>
                  </a:lnTo>
                  <a:lnTo>
                    <a:pt x="184" y="607"/>
                  </a:lnTo>
                  <a:lnTo>
                    <a:pt x="188" y="645"/>
                  </a:lnTo>
                  <a:lnTo>
                    <a:pt x="205" y="662"/>
                  </a:lnTo>
                  <a:lnTo>
                    <a:pt x="247" y="660"/>
                  </a:lnTo>
                  <a:lnTo>
                    <a:pt x="340" y="660"/>
                  </a:lnTo>
                  <a:lnTo>
                    <a:pt x="378" y="677"/>
                  </a:lnTo>
                  <a:lnTo>
                    <a:pt x="390" y="609"/>
                  </a:lnTo>
                  <a:lnTo>
                    <a:pt x="694" y="654"/>
                  </a:lnTo>
                  <a:lnTo>
                    <a:pt x="1068" y="692"/>
                  </a:lnTo>
                  <a:lnTo>
                    <a:pt x="1080" y="567"/>
                  </a:lnTo>
                  <a:lnTo>
                    <a:pt x="1118" y="162"/>
                  </a:lnTo>
                  <a:lnTo>
                    <a:pt x="622" y="105"/>
                  </a:lnTo>
                  <a:lnTo>
                    <a:pt x="376" y="67"/>
                  </a:lnTo>
                  <a:lnTo>
                    <a:pt x="28" y="0"/>
                  </a:lnTo>
                  <a:lnTo>
                    <a:pt x="0" y="130"/>
                  </a:lnTo>
                  <a:lnTo>
                    <a:pt x="19" y="175"/>
                  </a:lnTo>
                  <a:lnTo>
                    <a:pt x="19" y="175"/>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45" name="Freeform 1122"/>
            <p:cNvSpPr>
              <a:spLocks/>
            </p:cNvSpPr>
            <p:nvPr/>
          </p:nvSpPr>
          <p:spPr bwMode="auto">
            <a:xfrm>
              <a:off x="1621364" y="4009311"/>
              <a:ext cx="755571" cy="863600"/>
            </a:xfrm>
            <a:custGeom>
              <a:avLst/>
              <a:gdLst>
                <a:gd name="T0" fmla="*/ 48 w 746"/>
                <a:gd name="T1" fmla="*/ 534 h 840"/>
                <a:gd name="T2" fmla="*/ 29 w 746"/>
                <a:gd name="T3" fmla="*/ 504 h 840"/>
                <a:gd name="T4" fmla="*/ 38 w 746"/>
                <a:gd name="T5" fmla="*/ 456 h 840"/>
                <a:gd name="T6" fmla="*/ 88 w 746"/>
                <a:gd name="T7" fmla="*/ 378 h 840"/>
                <a:gd name="T8" fmla="*/ 124 w 746"/>
                <a:gd name="T9" fmla="*/ 355 h 840"/>
                <a:gd name="T10" fmla="*/ 103 w 746"/>
                <a:gd name="T11" fmla="*/ 327 h 840"/>
                <a:gd name="T12" fmla="*/ 90 w 746"/>
                <a:gd name="T13" fmla="*/ 251 h 840"/>
                <a:gd name="T14" fmla="*/ 105 w 746"/>
                <a:gd name="T15" fmla="*/ 108 h 840"/>
                <a:gd name="T16" fmla="*/ 130 w 746"/>
                <a:gd name="T17" fmla="*/ 101 h 840"/>
                <a:gd name="T18" fmla="*/ 172 w 746"/>
                <a:gd name="T19" fmla="*/ 125 h 840"/>
                <a:gd name="T20" fmla="*/ 208 w 746"/>
                <a:gd name="T21" fmla="*/ 0 h 840"/>
                <a:gd name="T22" fmla="*/ 746 w 746"/>
                <a:gd name="T23" fmla="*/ 89 h 840"/>
                <a:gd name="T24" fmla="*/ 634 w 746"/>
                <a:gd name="T25" fmla="*/ 840 h 840"/>
                <a:gd name="T26" fmla="*/ 468 w 746"/>
                <a:gd name="T27" fmla="*/ 817 h 840"/>
                <a:gd name="T28" fmla="*/ 366 w 746"/>
                <a:gd name="T29" fmla="*/ 789 h 840"/>
                <a:gd name="T30" fmla="*/ 154 w 746"/>
                <a:gd name="T31" fmla="*/ 705 h 840"/>
                <a:gd name="T32" fmla="*/ 0 w 746"/>
                <a:gd name="T33" fmla="*/ 576 h 840"/>
                <a:gd name="T34" fmla="*/ 48 w 746"/>
                <a:gd name="T35" fmla="*/ 534 h 840"/>
                <a:gd name="T36" fmla="*/ 48 w 746"/>
                <a:gd name="T37" fmla="*/ 534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46" h="840">
                  <a:moveTo>
                    <a:pt x="48" y="534"/>
                  </a:moveTo>
                  <a:lnTo>
                    <a:pt x="29" y="504"/>
                  </a:lnTo>
                  <a:lnTo>
                    <a:pt x="38" y="456"/>
                  </a:lnTo>
                  <a:lnTo>
                    <a:pt x="88" y="378"/>
                  </a:lnTo>
                  <a:lnTo>
                    <a:pt x="124" y="355"/>
                  </a:lnTo>
                  <a:lnTo>
                    <a:pt x="103" y="327"/>
                  </a:lnTo>
                  <a:lnTo>
                    <a:pt x="90" y="251"/>
                  </a:lnTo>
                  <a:lnTo>
                    <a:pt x="105" y="108"/>
                  </a:lnTo>
                  <a:lnTo>
                    <a:pt x="130" y="101"/>
                  </a:lnTo>
                  <a:lnTo>
                    <a:pt x="172" y="125"/>
                  </a:lnTo>
                  <a:lnTo>
                    <a:pt x="208" y="0"/>
                  </a:lnTo>
                  <a:lnTo>
                    <a:pt x="746" y="89"/>
                  </a:lnTo>
                  <a:lnTo>
                    <a:pt x="634" y="840"/>
                  </a:lnTo>
                  <a:lnTo>
                    <a:pt x="468" y="817"/>
                  </a:lnTo>
                  <a:lnTo>
                    <a:pt x="366" y="789"/>
                  </a:lnTo>
                  <a:lnTo>
                    <a:pt x="154" y="705"/>
                  </a:lnTo>
                  <a:lnTo>
                    <a:pt x="0" y="576"/>
                  </a:lnTo>
                  <a:lnTo>
                    <a:pt x="48" y="534"/>
                  </a:lnTo>
                  <a:lnTo>
                    <a:pt x="48" y="534"/>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46" name="Freeform 1123"/>
            <p:cNvSpPr>
              <a:spLocks/>
            </p:cNvSpPr>
            <p:nvPr/>
          </p:nvSpPr>
          <p:spPr bwMode="auto">
            <a:xfrm>
              <a:off x="2246774" y="2971086"/>
              <a:ext cx="782555" cy="636588"/>
            </a:xfrm>
            <a:custGeom>
              <a:avLst/>
              <a:gdLst>
                <a:gd name="T0" fmla="*/ 0 w 770"/>
                <a:gd name="T1" fmla="*/ 530 h 619"/>
                <a:gd name="T2" fmla="*/ 92 w 770"/>
                <a:gd name="T3" fmla="*/ 0 h 619"/>
                <a:gd name="T4" fmla="*/ 396 w 770"/>
                <a:gd name="T5" fmla="*/ 45 h 619"/>
                <a:gd name="T6" fmla="*/ 770 w 770"/>
                <a:gd name="T7" fmla="*/ 83 h 619"/>
                <a:gd name="T8" fmla="*/ 744 w 770"/>
                <a:gd name="T9" fmla="*/ 351 h 619"/>
                <a:gd name="T10" fmla="*/ 719 w 770"/>
                <a:gd name="T11" fmla="*/ 619 h 619"/>
                <a:gd name="T12" fmla="*/ 208 w 770"/>
                <a:gd name="T13" fmla="*/ 562 h 619"/>
                <a:gd name="T14" fmla="*/ 0 w 770"/>
                <a:gd name="T15" fmla="*/ 530 h 619"/>
                <a:gd name="T16" fmla="*/ 0 w 770"/>
                <a:gd name="T17" fmla="*/ 530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0" h="619">
                  <a:moveTo>
                    <a:pt x="0" y="530"/>
                  </a:moveTo>
                  <a:lnTo>
                    <a:pt x="92" y="0"/>
                  </a:lnTo>
                  <a:lnTo>
                    <a:pt x="396" y="45"/>
                  </a:lnTo>
                  <a:lnTo>
                    <a:pt x="770" y="83"/>
                  </a:lnTo>
                  <a:lnTo>
                    <a:pt x="744" y="351"/>
                  </a:lnTo>
                  <a:lnTo>
                    <a:pt x="719" y="619"/>
                  </a:lnTo>
                  <a:lnTo>
                    <a:pt x="208" y="562"/>
                  </a:lnTo>
                  <a:lnTo>
                    <a:pt x="0" y="530"/>
                  </a:lnTo>
                  <a:lnTo>
                    <a:pt x="0" y="530"/>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47" name="Freeform 1124"/>
            <p:cNvSpPr>
              <a:spLocks/>
            </p:cNvSpPr>
            <p:nvPr/>
          </p:nvSpPr>
          <p:spPr bwMode="auto">
            <a:xfrm>
              <a:off x="2376935" y="3548936"/>
              <a:ext cx="809540" cy="631825"/>
            </a:xfrm>
            <a:custGeom>
              <a:avLst/>
              <a:gdLst>
                <a:gd name="T0" fmla="*/ 80 w 796"/>
                <a:gd name="T1" fmla="*/ 0 h 612"/>
                <a:gd name="T2" fmla="*/ 591 w 796"/>
                <a:gd name="T3" fmla="*/ 57 h 612"/>
                <a:gd name="T4" fmla="*/ 796 w 796"/>
                <a:gd name="T5" fmla="*/ 74 h 612"/>
                <a:gd name="T6" fmla="*/ 789 w 796"/>
                <a:gd name="T7" fmla="*/ 207 h 612"/>
                <a:gd name="T8" fmla="*/ 760 w 796"/>
                <a:gd name="T9" fmla="*/ 612 h 612"/>
                <a:gd name="T10" fmla="*/ 656 w 796"/>
                <a:gd name="T11" fmla="*/ 605 h 612"/>
                <a:gd name="T12" fmla="*/ 331 w 796"/>
                <a:gd name="T13" fmla="*/ 576 h 612"/>
                <a:gd name="T14" fmla="*/ 0 w 796"/>
                <a:gd name="T15" fmla="*/ 534 h 612"/>
                <a:gd name="T16" fmla="*/ 80 w 796"/>
                <a:gd name="T17" fmla="*/ 0 h 612"/>
                <a:gd name="T18" fmla="*/ 80 w 796"/>
                <a:gd name="T19" fmla="*/ 0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6" h="612">
                  <a:moveTo>
                    <a:pt x="80" y="0"/>
                  </a:moveTo>
                  <a:lnTo>
                    <a:pt x="591" y="57"/>
                  </a:lnTo>
                  <a:lnTo>
                    <a:pt x="796" y="74"/>
                  </a:lnTo>
                  <a:lnTo>
                    <a:pt x="789" y="207"/>
                  </a:lnTo>
                  <a:lnTo>
                    <a:pt x="760" y="612"/>
                  </a:lnTo>
                  <a:lnTo>
                    <a:pt x="656" y="605"/>
                  </a:lnTo>
                  <a:lnTo>
                    <a:pt x="331" y="576"/>
                  </a:lnTo>
                  <a:lnTo>
                    <a:pt x="0" y="534"/>
                  </a:lnTo>
                  <a:lnTo>
                    <a:pt x="80" y="0"/>
                  </a:lnTo>
                  <a:lnTo>
                    <a:pt x="80" y="0"/>
                  </a:lnTo>
                  <a:close/>
                </a:path>
              </a:pathLst>
            </a:custGeom>
            <a:solidFill>
              <a:srgbClr val="55797E"/>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48" name="Freeform 1125"/>
            <p:cNvSpPr>
              <a:spLocks/>
            </p:cNvSpPr>
            <p:nvPr/>
          </p:nvSpPr>
          <p:spPr bwMode="auto">
            <a:xfrm>
              <a:off x="2259472" y="4099799"/>
              <a:ext cx="782555" cy="785812"/>
            </a:xfrm>
            <a:custGeom>
              <a:avLst/>
              <a:gdLst>
                <a:gd name="T0" fmla="*/ 97 w 768"/>
                <a:gd name="T1" fmla="*/ 764 h 764"/>
                <a:gd name="T2" fmla="*/ 106 w 768"/>
                <a:gd name="T3" fmla="*/ 707 h 764"/>
                <a:gd name="T4" fmla="*/ 298 w 768"/>
                <a:gd name="T5" fmla="*/ 732 h 764"/>
                <a:gd name="T6" fmla="*/ 290 w 768"/>
                <a:gd name="T7" fmla="*/ 704 h 764"/>
                <a:gd name="T8" fmla="*/ 705 w 768"/>
                <a:gd name="T9" fmla="*/ 742 h 764"/>
                <a:gd name="T10" fmla="*/ 768 w 768"/>
                <a:gd name="T11" fmla="*/ 71 h 764"/>
                <a:gd name="T12" fmla="*/ 443 w 768"/>
                <a:gd name="T13" fmla="*/ 42 h 764"/>
                <a:gd name="T14" fmla="*/ 112 w 768"/>
                <a:gd name="T15" fmla="*/ 0 h 764"/>
                <a:gd name="T16" fmla="*/ 0 w 768"/>
                <a:gd name="T17" fmla="*/ 751 h 764"/>
                <a:gd name="T18" fmla="*/ 97 w 768"/>
                <a:gd name="T19" fmla="*/ 764 h 764"/>
                <a:gd name="T20" fmla="*/ 97 w 768"/>
                <a:gd name="T21" fmla="*/ 764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764">
                  <a:moveTo>
                    <a:pt x="97" y="764"/>
                  </a:moveTo>
                  <a:lnTo>
                    <a:pt x="106" y="707"/>
                  </a:lnTo>
                  <a:lnTo>
                    <a:pt x="298" y="732"/>
                  </a:lnTo>
                  <a:lnTo>
                    <a:pt x="290" y="704"/>
                  </a:lnTo>
                  <a:lnTo>
                    <a:pt x="705" y="742"/>
                  </a:lnTo>
                  <a:lnTo>
                    <a:pt x="768" y="71"/>
                  </a:lnTo>
                  <a:lnTo>
                    <a:pt x="443" y="42"/>
                  </a:lnTo>
                  <a:lnTo>
                    <a:pt x="112" y="0"/>
                  </a:lnTo>
                  <a:lnTo>
                    <a:pt x="0" y="751"/>
                  </a:lnTo>
                  <a:lnTo>
                    <a:pt x="97" y="764"/>
                  </a:lnTo>
                  <a:lnTo>
                    <a:pt x="97" y="764"/>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49" name="Freeform 1126"/>
            <p:cNvSpPr>
              <a:spLocks/>
            </p:cNvSpPr>
            <p:nvPr/>
          </p:nvSpPr>
          <p:spPr bwMode="auto">
            <a:xfrm>
              <a:off x="2557891" y="4242674"/>
              <a:ext cx="1547650" cy="1482725"/>
            </a:xfrm>
            <a:custGeom>
              <a:avLst/>
              <a:gdLst>
                <a:gd name="T0" fmla="*/ 0 w 1527"/>
                <a:gd name="T1" fmla="*/ 563 h 1439"/>
                <a:gd name="T2" fmla="*/ 415 w 1527"/>
                <a:gd name="T3" fmla="*/ 601 h 1439"/>
                <a:gd name="T4" fmla="*/ 472 w 1527"/>
                <a:gd name="T5" fmla="*/ 0 h 1439"/>
                <a:gd name="T6" fmla="*/ 803 w 1527"/>
                <a:gd name="T7" fmla="*/ 19 h 1439"/>
                <a:gd name="T8" fmla="*/ 791 w 1527"/>
                <a:gd name="T9" fmla="*/ 277 h 1439"/>
                <a:gd name="T10" fmla="*/ 824 w 1527"/>
                <a:gd name="T11" fmla="*/ 304 h 1439"/>
                <a:gd name="T12" fmla="*/ 854 w 1527"/>
                <a:gd name="T13" fmla="*/ 304 h 1439"/>
                <a:gd name="T14" fmla="*/ 879 w 1527"/>
                <a:gd name="T15" fmla="*/ 329 h 1439"/>
                <a:gd name="T16" fmla="*/ 928 w 1527"/>
                <a:gd name="T17" fmla="*/ 340 h 1439"/>
                <a:gd name="T18" fmla="*/ 1029 w 1527"/>
                <a:gd name="T19" fmla="*/ 384 h 1439"/>
                <a:gd name="T20" fmla="*/ 1046 w 1527"/>
                <a:gd name="T21" fmla="*/ 365 h 1439"/>
                <a:gd name="T22" fmla="*/ 1111 w 1527"/>
                <a:gd name="T23" fmla="*/ 403 h 1439"/>
                <a:gd name="T24" fmla="*/ 1196 w 1527"/>
                <a:gd name="T25" fmla="*/ 401 h 1439"/>
                <a:gd name="T26" fmla="*/ 1255 w 1527"/>
                <a:gd name="T27" fmla="*/ 384 h 1439"/>
                <a:gd name="T28" fmla="*/ 1337 w 1527"/>
                <a:gd name="T29" fmla="*/ 369 h 1439"/>
                <a:gd name="T30" fmla="*/ 1411 w 1527"/>
                <a:gd name="T31" fmla="*/ 409 h 1439"/>
                <a:gd name="T32" fmla="*/ 1423 w 1527"/>
                <a:gd name="T33" fmla="*/ 422 h 1439"/>
                <a:gd name="T34" fmla="*/ 1463 w 1527"/>
                <a:gd name="T35" fmla="*/ 422 h 1439"/>
                <a:gd name="T36" fmla="*/ 1470 w 1527"/>
                <a:gd name="T37" fmla="*/ 635 h 1439"/>
                <a:gd name="T38" fmla="*/ 1527 w 1527"/>
                <a:gd name="T39" fmla="*/ 739 h 1439"/>
                <a:gd name="T40" fmla="*/ 1506 w 1527"/>
                <a:gd name="T41" fmla="*/ 821 h 1439"/>
                <a:gd name="T42" fmla="*/ 1510 w 1527"/>
                <a:gd name="T43" fmla="*/ 889 h 1439"/>
                <a:gd name="T44" fmla="*/ 1485 w 1527"/>
                <a:gd name="T45" fmla="*/ 924 h 1439"/>
                <a:gd name="T46" fmla="*/ 1495 w 1527"/>
                <a:gd name="T47" fmla="*/ 935 h 1439"/>
                <a:gd name="T48" fmla="*/ 1432 w 1527"/>
                <a:gd name="T49" fmla="*/ 954 h 1439"/>
                <a:gd name="T50" fmla="*/ 1383 w 1527"/>
                <a:gd name="T51" fmla="*/ 960 h 1439"/>
                <a:gd name="T52" fmla="*/ 1392 w 1527"/>
                <a:gd name="T53" fmla="*/ 924 h 1439"/>
                <a:gd name="T54" fmla="*/ 1366 w 1527"/>
                <a:gd name="T55" fmla="*/ 945 h 1439"/>
                <a:gd name="T56" fmla="*/ 1367 w 1527"/>
                <a:gd name="T57" fmla="*/ 986 h 1439"/>
                <a:gd name="T58" fmla="*/ 1333 w 1527"/>
                <a:gd name="T59" fmla="*/ 1030 h 1439"/>
                <a:gd name="T60" fmla="*/ 1153 w 1527"/>
                <a:gd name="T61" fmla="*/ 1121 h 1439"/>
                <a:gd name="T62" fmla="*/ 1096 w 1527"/>
                <a:gd name="T63" fmla="*/ 1180 h 1439"/>
                <a:gd name="T64" fmla="*/ 1042 w 1527"/>
                <a:gd name="T65" fmla="*/ 1308 h 1439"/>
                <a:gd name="T66" fmla="*/ 1086 w 1527"/>
                <a:gd name="T67" fmla="*/ 1439 h 1439"/>
                <a:gd name="T68" fmla="*/ 1044 w 1527"/>
                <a:gd name="T69" fmla="*/ 1439 h 1439"/>
                <a:gd name="T70" fmla="*/ 848 w 1527"/>
                <a:gd name="T71" fmla="*/ 1370 h 1439"/>
                <a:gd name="T72" fmla="*/ 827 w 1527"/>
                <a:gd name="T73" fmla="*/ 1313 h 1439"/>
                <a:gd name="T74" fmla="*/ 807 w 1527"/>
                <a:gd name="T75" fmla="*/ 1289 h 1439"/>
                <a:gd name="T76" fmla="*/ 801 w 1527"/>
                <a:gd name="T77" fmla="*/ 1213 h 1439"/>
                <a:gd name="T78" fmla="*/ 763 w 1527"/>
                <a:gd name="T79" fmla="*/ 1186 h 1439"/>
                <a:gd name="T80" fmla="*/ 658 w 1527"/>
                <a:gd name="T81" fmla="*/ 984 h 1439"/>
                <a:gd name="T82" fmla="*/ 607 w 1527"/>
                <a:gd name="T83" fmla="*/ 946 h 1439"/>
                <a:gd name="T84" fmla="*/ 592 w 1527"/>
                <a:gd name="T85" fmla="*/ 914 h 1439"/>
                <a:gd name="T86" fmla="*/ 438 w 1527"/>
                <a:gd name="T87" fmla="*/ 907 h 1439"/>
                <a:gd name="T88" fmla="*/ 356 w 1527"/>
                <a:gd name="T89" fmla="*/ 1002 h 1439"/>
                <a:gd name="T90" fmla="*/ 217 w 1527"/>
                <a:gd name="T91" fmla="*/ 903 h 1439"/>
                <a:gd name="T92" fmla="*/ 175 w 1527"/>
                <a:gd name="T93" fmla="*/ 766 h 1439"/>
                <a:gd name="T94" fmla="*/ 42 w 1527"/>
                <a:gd name="T95" fmla="*/ 639 h 1439"/>
                <a:gd name="T96" fmla="*/ 27 w 1527"/>
                <a:gd name="T97" fmla="*/ 597 h 1439"/>
                <a:gd name="T98" fmla="*/ 8 w 1527"/>
                <a:gd name="T99" fmla="*/ 591 h 1439"/>
                <a:gd name="T100" fmla="*/ 0 w 1527"/>
                <a:gd name="T101" fmla="*/ 563 h 1439"/>
                <a:gd name="T102" fmla="*/ 0 w 1527"/>
                <a:gd name="T103" fmla="*/ 563 h 1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27" h="1439">
                  <a:moveTo>
                    <a:pt x="0" y="563"/>
                  </a:moveTo>
                  <a:lnTo>
                    <a:pt x="415" y="601"/>
                  </a:lnTo>
                  <a:lnTo>
                    <a:pt x="472" y="0"/>
                  </a:lnTo>
                  <a:lnTo>
                    <a:pt x="803" y="19"/>
                  </a:lnTo>
                  <a:lnTo>
                    <a:pt x="791" y="277"/>
                  </a:lnTo>
                  <a:lnTo>
                    <a:pt x="824" y="304"/>
                  </a:lnTo>
                  <a:lnTo>
                    <a:pt x="854" y="304"/>
                  </a:lnTo>
                  <a:lnTo>
                    <a:pt x="879" y="329"/>
                  </a:lnTo>
                  <a:lnTo>
                    <a:pt x="928" y="340"/>
                  </a:lnTo>
                  <a:lnTo>
                    <a:pt x="1029" y="384"/>
                  </a:lnTo>
                  <a:lnTo>
                    <a:pt x="1046" y="365"/>
                  </a:lnTo>
                  <a:lnTo>
                    <a:pt x="1111" y="403"/>
                  </a:lnTo>
                  <a:lnTo>
                    <a:pt x="1196" y="401"/>
                  </a:lnTo>
                  <a:lnTo>
                    <a:pt x="1255" y="384"/>
                  </a:lnTo>
                  <a:lnTo>
                    <a:pt x="1337" y="369"/>
                  </a:lnTo>
                  <a:lnTo>
                    <a:pt x="1411" y="409"/>
                  </a:lnTo>
                  <a:lnTo>
                    <a:pt x="1423" y="422"/>
                  </a:lnTo>
                  <a:lnTo>
                    <a:pt x="1463" y="422"/>
                  </a:lnTo>
                  <a:lnTo>
                    <a:pt x="1470" y="635"/>
                  </a:lnTo>
                  <a:lnTo>
                    <a:pt x="1527" y="739"/>
                  </a:lnTo>
                  <a:lnTo>
                    <a:pt x="1506" y="821"/>
                  </a:lnTo>
                  <a:lnTo>
                    <a:pt x="1510" y="889"/>
                  </a:lnTo>
                  <a:lnTo>
                    <a:pt x="1485" y="924"/>
                  </a:lnTo>
                  <a:lnTo>
                    <a:pt x="1495" y="935"/>
                  </a:lnTo>
                  <a:lnTo>
                    <a:pt x="1432" y="954"/>
                  </a:lnTo>
                  <a:lnTo>
                    <a:pt x="1383" y="960"/>
                  </a:lnTo>
                  <a:lnTo>
                    <a:pt x="1392" y="924"/>
                  </a:lnTo>
                  <a:lnTo>
                    <a:pt x="1366" y="945"/>
                  </a:lnTo>
                  <a:lnTo>
                    <a:pt x="1367" y="986"/>
                  </a:lnTo>
                  <a:lnTo>
                    <a:pt x="1333" y="1030"/>
                  </a:lnTo>
                  <a:lnTo>
                    <a:pt x="1153" y="1121"/>
                  </a:lnTo>
                  <a:lnTo>
                    <a:pt x="1096" y="1180"/>
                  </a:lnTo>
                  <a:lnTo>
                    <a:pt x="1042" y="1308"/>
                  </a:lnTo>
                  <a:lnTo>
                    <a:pt x="1086" y="1439"/>
                  </a:lnTo>
                  <a:lnTo>
                    <a:pt x="1044" y="1439"/>
                  </a:lnTo>
                  <a:lnTo>
                    <a:pt x="848" y="1370"/>
                  </a:lnTo>
                  <a:lnTo>
                    <a:pt x="827" y="1313"/>
                  </a:lnTo>
                  <a:lnTo>
                    <a:pt x="807" y="1289"/>
                  </a:lnTo>
                  <a:lnTo>
                    <a:pt x="801" y="1213"/>
                  </a:lnTo>
                  <a:lnTo>
                    <a:pt x="763" y="1186"/>
                  </a:lnTo>
                  <a:lnTo>
                    <a:pt x="658" y="984"/>
                  </a:lnTo>
                  <a:lnTo>
                    <a:pt x="607" y="946"/>
                  </a:lnTo>
                  <a:lnTo>
                    <a:pt x="592" y="914"/>
                  </a:lnTo>
                  <a:lnTo>
                    <a:pt x="438" y="907"/>
                  </a:lnTo>
                  <a:lnTo>
                    <a:pt x="356" y="1002"/>
                  </a:lnTo>
                  <a:lnTo>
                    <a:pt x="217" y="903"/>
                  </a:lnTo>
                  <a:lnTo>
                    <a:pt x="175" y="766"/>
                  </a:lnTo>
                  <a:lnTo>
                    <a:pt x="42" y="639"/>
                  </a:lnTo>
                  <a:lnTo>
                    <a:pt x="27" y="597"/>
                  </a:lnTo>
                  <a:lnTo>
                    <a:pt x="8" y="591"/>
                  </a:lnTo>
                  <a:lnTo>
                    <a:pt x="0" y="563"/>
                  </a:lnTo>
                  <a:lnTo>
                    <a:pt x="0" y="563"/>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50" name="Freeform 1127"/>
            <p:cNvSpPr>
              <a:spLocks/>
            </p:cNvSpPr>
            <p:nvPr/>
          </p:nvSpPr>
          <p:spPr bwMode="auto">
            <a:xfrm>
              <a:off x="3037266" y="2510711"/>
              <a:ext cx="733348" cy="450850"/>
            </a:xfrm>
            <a:custGeom>
              <a:avLst/>
              <a:gdLst>
                <a:gd name="T0" fmla="*/ 38 w 718"/>
                <a:gd name="T1" fmla="*/ 0 h 441"/>
                <a:gd name="T2" fmla="*/ 663 w 718"/>
                <a:gd name="T3" fmla="*/ 32 h 441"/>
                <a:gd name="T4" fmla="*/ 667 w 718"/>
                <a:gd name="T5" fmla="*/ 142 h 441"/>
                <a:gd name="T6" fmla="*/ 696 w 718"/>
                <a:gd name="T7" fmla="*/ 234 h 441"/>
                <a:gd name="T8" fmla="*/ 699 w 718"/>
                <a:gd name="T9" fmla="*/ 348 h 441"/>
                <a:gd name="T10" fmla="*/ 718 w 718"/>
                <a:gd name="T11" fmla="*/ 441 h 441"/>
                <a:gd name="T12" fmla="*/ 340 w 718"/>
                <a:gd name="T13" fmla="*/ 429 h 441"/>
                <a:gd name="T14" fmla="*/ 0 w 718"/>
                <a:gd name="T15" fmla="*/ 405 h 441"/>
                <a:gd name="T16" fmla="*/ 38 w 718"/>
                <a:gd name="T17" fmla="*/ 0 h 441"/>
                <a:gd name="T18" fmla="*/ 38 w 718"/>
                <a:gd name="T19"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8" h="441">
                  <a:moveTo>
                    <a:pt x="38" y="0"/>
                  </a:moveTo>
                  <a:lnTo>
                    <a:pt x="663" y="32"/>
                  </a:lnTo>
                  <a:lnTo>
                    <a:pt x="667" y="142"/>
                  </a:lnTo>
                  <a:lnTo>
                    <a:pt x="696" y="234"/>
                  </a:lnTo>
                  <a:lnTo>
                    <a:pt x="699" y="348"/>
                  </a:lnTo>
                  <a:lnTo>
                    <a:pt x="718" y="441"/>
                  </a:lnTo>
                  <a:lnTo>
                    <a:pt x="340" y="429"/>
                  </a:lnTo>
                  <a:lnTo>
                    <a:pt x="0" y="405"/>
                  </a:lnTo>
                  <a:lnTo>
                    <a:pt x="38" y="0"/>
                  </a:lnTo>
                  <a:lnTo>
                    <a:pt x="38" y="0"/>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51" name="Freeform 1128"/>
            <p:cNvSpPr>
              <a:spLocks/>
            </p:cNvSpPr>
            <p:nvPr/>
          </p:nvSpPr>
          <p:spPr bwMode="auto">
            <a:xfrm>
              <a:off x="2999170" y="2925049"/>
              <a:ext cx="782555" cy="515937"/>
            </a:xfrm>
            <a:custGeom>
              <a:avLst/>
              <a:gdLst>
                <a:gd name="T0" fmla="*/ 38 w 768"/>
                <a:gd name="T1" fmla="*/ 0 h 502"/>
                <a:gd name="T2" fmla="*/ 378 w 768"/>
                <a:gd name="T3" fmla="*/ 24 h 502"/>
                <a:gd name="T4" fmla="*/ 756 w 768"/>
                <a:gd name="T5" fmla="*/ 36 h 502"/>
                <a:gd name="T6" fmla="*/ 732 w 768"/>
                <a:gd name="T7" fmla="*/ 83 h 502"/>
                <a:gd name="T8" fmla="*/ 768 w 768"/>
                <a:gd name="T9" fmla="*/ 118 h 502"/>
                <a:gd name="T10" fmla="*/ 766 w 768"/>
                <a:gd name="T11" fmla="*/ 365 h 502"/>
                <a:gd name="T12" fmla="*/ 751 w 768"/>
                <a:gd name="T13" fmla="*/ 363 h 502"/>
                <a:gd name="T14" fmla="*/ 753 w 768"/>
                <a:gd name="T15" fmla="*/ 395 h 502"/>
                <a:gd name="T16" fmla="*/ 764 w 768"/>
                <a:gd name="T17" fmla="*/ 420 h 502"/>
                <a:gd name="T18" fmla="*/ 756 w 768"/>
                <a:gd name="T19" fmla="*/ 443 h 502"/>
                <a:gd name="T20" fmla="*/ 764 w 768"/>
                <a:gd name="T21" fmla="*/ 502 h 502"/>
                <a:gd name="T22" fmla="*/ 747 w 768"/>
                <a:gd name="T23" fmla="*/ 496 h 502"/>
                <a:gd name="T24" fmla="*/ 728 w 768"/>
                <a:gd name="T25" fmla="*/ 473 h 502"/>
                <a:gd name="T26" fmla="*/ 659 w 768"/>
                <a:gd name="T27" fmla="*/ 450 h 502"/>
                <a:gd name="T28" fmla="*/ 593 w 768"/>
                <a:gd name="T29" fmla="*/ 454 h 502"/>
                <a:gd name="T30" fmla="*/ 555 w 768"/>
                <a:gd name="T31" fmla="*/ 426 h 502"/>
                <a:gd name="T32" fmla="*/ 0 w 768"/>
                <a:gd name="T33" fmla="*/ 393 h 502"/>
                <a:gd name="T34" fmla="*/ 38 w 768"/>
                <a:gd name="T35" fmla="*/ 0 h 502"/>
                <a:gd name="T36" fmla="*/ 38 w 768"/>
                <a:gd name="T37" fmla="*/ 0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68" h="502">
                  <a:moveTo>
                    <a:pt x="38" y="0"/>
                  </a:moveTo>
                  <a:lnTo>
                    <a:pt x="378" y="24"/>
                  </a:lnTo>
                  <a:lnTo>
                    <a:pt x="756" y="36"/>
                  </a:lnTo>
                  <a:lnTo>
                    <a:pt x="732" y="83"/>
                  </a:lnTo>
                  <a:lnTo>
                    <a:pt x="768" y="118"/>
                  </a:lnTo>
                  <a:lnTo>
                    <a:pt x="766" y="365"/>
                  </a:lnTo>
                  <a:lnTo>
                    <a:pt x="751" y="363"/>
                  </a:lnTo>
                  <a:lnTo>
                    <a:pt x="753" y="395"/>
                  </a:lnTo>
                  <a:lnTo>
                    <a:pt x="764" y="420"/>
                  </a:lnTo>
                  <a:lnTo>
                    <a:pt x="756" y="443"/>
                  </a:lnTo>
                  <a:lnTo>
                    <a:pt x="764" y="502"/>
                  </a:lnTo>
                  <a:lnTo>
                    <a:pt x="747" y="496"/>
                  </a:lnTo>
                  <a:lnTo>
                    <a:pt x="728" y="473"/>
                  </a:lnTo>
                  <a:lnTo>
                    <a:pt x="659" y="450"/>
                  </a:lnTo>
                  <a:lnTo>
                    <a:pt x="593" y="454"/>
                  </a:lnTo>
                  <a:lnTo>
                    <a:pt x="555" y="426"/>
                  </a:lnTo>
                  <a:lnTo>
                    <a:pt x="0" y="393"/>
                  </a:lnTo>
                  <a:lnTo>
                    <a:pt x="38" y="0"/>
                  </a:lnTo>
                  <a:lnTo>
                    <a:pt x="38" y="0"/>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52" name="Freeform 1129"/>
            <p:cNvSpPr>
              <a:spLocks/>
            </p:cNvSpPr>
            <p:nvPr/>
          </p:nvSpPr>
          <p:spPr bwMode="auto">
            <a:xfrm>
              <a:off x="2976947" y="3329861"/>
              <a:ext cx="914304" cy="455613"/>
            </a:xfrm>
            <a:custGeom>
              <a:avLst/>
              <a:gdLst>
                <a:gd name="T0" fmla="*/ 25 w 901"/>
                <a:gd name="T1" fmla="*/ 0 h 439"/>
                <a:gd name="T2" fmla="*/ 580 w 901"/>
                <a:gd name="T3" fmla="*/ 33 h 439"/>
                <a:gd name="T4" fmla="*/ 618 w 901"/>
                <a:gd name="T5" fmla="*/ 61 h 439"/>
                <a:gd name="T6" fmla="*/ 684 w 901"/>
                <a:gd name="T7" fmla="*/ 57 h 439"/>
                <a:gd name="T8" fmla="*/ 753 w 901"/>
                <a:gd name="T9" fmla="*/ 80 h 439"/>
                <a:gd name="T10" fmla="*/ 772 w 901"/>
                <a:gd name="T11" fmla="*/ 103 h 439"/>
                <a:gd name="T12" fmla="*/ 789 w 901"/>
                <a:gd name="T13" fmla="*/ 109 h 439"/>
                <a:gd name="T14" fmla="*/ 819 w 901"/>
                <a:gd name="T15" fmla="*/ 192 h 439"/>
                <a:gd name="T16" fmla="*/ 819 w 901"/>
                <a:gd name="T17" fmla="*/ 217 h 439"/>
                <a:gd name="T18" fmla="*/ 840 w 901"/>
                <a:gd name="T19" fmla="*/ 257 h 439"/>
                <a:gd name="T20" fmla="*/ 850 w 901"/>
                <a:gd name="T21" fmla="*/ 320 h 439"/>
                <a:gd name="T22" fmla="*/ 844 w 901"/>
                <a:gd name="T23" fmla="*/ 339 h 439"/>
                <a:gd name="T24" fmla="*/ 857 w 901"/>
                <a:gd name="T25" fmla="*/ 359 h 439"/>
                <a:gd name="T26" fmla="*/ 901 w 901"/>
                <a:gd name="T27" fmla="*/ 439 h 439"/>
                <a:gd name="T28" fmla="*/ 500 w 901"/>
                <a:gd name="T29" fmla="*/ 435 h 439"/>
                <a:gd name="T30" fmla="*/ 198 w 901"/>
                <a:gd name="T31" fmla="*/ 418 h 439"/>
                <a:gd name="T32" fmla="*/ 205 w 901"/>
                <a:gd name="T33" fmla="*/ 285 h 439"/>
                <a:gd name="T34" fmla="*/ 0 w 901"/>
                <a:gd name="T35" fmla="*/ 268 h 439"/>
                <a:gd name="T36" fmla="*/ 25 w 901"/>
                <a:gd name="T37" fmla="*/ 0 h 439"/>
                <a:gd name="T38" fmla="*/ 25 w 901"/>
                <a:gd name="T39"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01" h="439">
                  <a:moveTo>
                    <a:pt x="25" y="0"/>
                  </a:moveTo>
                  <a:lnTo>
                    <a:pt x="580" y="33"/>
                  </a:lnTo>
                  <a:lnTo>
                    <a:pt x="618" y="61"/>
                  </a:lnTo>
                  <a:lnTo>
                    <a:pt x="684" y="57"/>
                  </a:lnTo>
                  <a:lnTo>
                    <a:pt x="753" y="80"/>
                  </a:lnTo>
                  <a:lnTo>
                    <a:pt x="772" y="103"/>
                  </a:lnTo>
                  <a:lnTo>
                    <a:pt x="789" y="109"/>
                  </a:lnTo>
                  <a:lnTo>
                    <a:pt x="819" y="192"/>
                  </a:lnTo>
                  <a:lnTo>
                    <a:pt x="819" y="217"/>
                  </a:lnTo>
                  <a:lnTo>
                    <a:pt x="840" y="257"/>
                  </a:lnTo>
                  <a:lnTo>
                    <a:pt x="850" y="320"/>
                  </a:lnTo>
                  <a:lnTo>
                    <a:pt x="844" y="339"/>
                  </a:lnTo>
                  <a:lnTo>
                    <a:pt x="857" y="359"/>
                  </a:lnTo>
                  <a:lnTo>
                    <a:pt x="901" y="439"/>
                  </a:lnTo>
                  <a:lnTo>
                    <a:pt x="500" y="435"/>
                  </a:lnTo>
                  <a:lnTo>
                    <a:pt x="198" y="418"/>
                  </a:lnTo>
                  <a:lnTo>
                    <a:pt x="205" y="285"/>
                  </a:lnTo>
                  <a:lnTo>
                    <a:pt x="0" y="268"/>
                  </a:lnTo>
                  <a:lnTo>
                    <a:pt x="25" y="0"/>
                  </a:lnTo>
                  <a:lnTo>
                    <a:pt x="25" y="0"/>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53" name="Freeform 1130"/>
            <p:cNvSpPr>
              <a:spLocks/>
            </p:cNvSpPr>
            <p:nvPr/>
          </p:nvSpPr>
          <p:spPr bwMode="auto">
            <a:xfrm>
              <a:off x="3151554" y="3764836"/>
              <a:ext cx="822239" cy="436563"/>
            </a:xfrm>
            <a:custGeom>
              <a:avLst/>
              <a:gdLst>
                <a:gd name="T0" fmla="*/ 29 w 812"/>
                <a:gd name="T1" fmla="*/ 0 h 426"/>
                <a:gd name="T2" fmla="*/ 331 w 812"/>
                <a:gd name="T3" fmla="*/ 17 h 426"/>
                <a:gd name="T4" fmla="*/ 732 w 812"/>
                <a:gd name="T5" fmla="*/ 21 h 426"/>
                <a:gd name="T6" fmla="*/ 755 w 812"/>
                <a:gd name="T7" fmla="*/ 40 h 426"/>
                <a:gd name="T8" fmla="*/ 766 w 812"/>
                <a:gd name="T9" fmla="*/ 36 h 426"/>
                <a:gd name="T10" fmla="*/ 782 w 812"/>
                <a:gd name="T11" fmla="*/ 57 h 426"/>
                <a:gd name="T12" fmla="*/ 768 w 812"/>
                <a:gd name="T13" fmla="*/ 57 h 426"/>
                <a:gd name="T14" fmla="*/ 755 w 812"/>
                <a:gd name="T15" fmla="*/ 86 h 426"/>
                <a:gd name="T16" fmla="*/ 787 w 812"/>
                <a:gd name="T17" fmla="*/ 132 h 426"/>
                <a:gd name="T18" fmla="*/ 812 w 812"/>
                <a:gd name="T19" fmla="*/ 137 h 426"/>
                <a:gd name="T20" fmla="*/ 808 w 812"/>
                <a:gd name="T21" fmla="*/ 424 h 426"/>
                <a:gd name="T22" fmla="*/ 464 w 812"/>
                <a:gd name="T23" fmla="*/ 426 h 426"/>
                <a:gd name="T24" fmla="*/ 0 w 812"/>
                <a:gd name="T25" fmla="*/ 405 h 426"/>
                <a:gd name="T26" fmla="*/ 29 w 812"/>
                <a:gd name="T27" fmla="*/ 0 h 426"/>
                <a:gd name="T28" fmla="*/ 29 w 812"/>
                <a:gd name="T29" fmla="*/ 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12" h="426">
                  <a:moveTo>
                    <a:pt x="29" y="0"/>
                  </a:moveTo>
                  <a:lnTo>
                    <a:pt x="331" y="17"/>
                  </a:lnTo>
                  <a:lnTo>
                    <a:pt x="732" y="21"/>
                  </a:lnTo>
                  <a:lnTo>
                    <a:pt x="755" y="40"/>
                  </a:lnTo>
                  <a:lnTo>
                    <a:pt x="766" y="36"/>
                  </a:lnTo>
                  <a:lnTo>
                    <a:pt x="782" y="57"/>
                  </a:lnTo>
                  <a:lnTo>
                    <a:pt x="768" y="57"/>
                  </a:lnTo>
                  <a:lnTo>
                    <a:pt x="755" y="86"/>
                  </a:lnTo>
                  <a:lnTo>
                    <a:pt x="787" y="132"/>
                  </a:lnTo>
                  <a:lnTo>
                    <a:pt x="812" y="137"/>
                  </a:lnTo>
                  <a:lnTo>
                    <a:pt x="808" y="424"/>
                  </a:lnTo>
                  <a:lnTo>
                    <a:pt x="464" y="426"/>
                  </a:lnTo>
                  <a:lnTo>
                    <a:pt x="0" y="405"/>
                  </a:lnTo>
                  <a:lnTo>
                    <a:pt x="29" y="0"/>
                  </a:lnTo>
                  <a:lnTo>
                    <a:pt x="29" y="0"/>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54" name="Freeform 1131"/>
            <p:cNvSpPr>
              <a:spLocks/>
            </p:cNvSpPr>
            <p:nvPr/>
          </p:nvSpPr>
          <p:spPr bwMode="auto">
            <a:xfrm>
              <a:off x="3034091" y="4174411"/>
              <a:ext cx="958750" cy="490538"/>
            </a:xfrm>
            <a:custGeom>
              <a:avLst/>
              <a:gdLst>
                <a:gd name="T0" fmla="*/ 6 w 943"/>
                <a:gd name="T1" fmla="*/ 0 h 479"/>
                <a:gd name="T2" fmla="*/ 110 w 943"/>
                <a:gd name="T3" fmla="*/ 7 h 479"/>
                <a:gd name="T4" fmla="*/ 574 w 943"/>
                <a:gd name="T5" fmla="*/ 28 h 479"/>
                <a:gd name="T6" fmla="*/ 918 w 943"/>
                <a:gd name="T7" fmla="*/ 26 h 479"/>
                <a:gd name="T8" fmla="*/ 922 w 943"/>
                <a:gd name="T9" fmla="*/ 97 h 479"/>
                <a:gd name="T10" fmla="*/ 943 w 943"/>
                <a:gd name="T11" fmla="*/ 247 h 479"/>
                <a:gd name="T12" fmla="*/ 939 w 943"/>
                <a:gd name="T13" fmla="*/ 479 h 479"/>
                <a:gd name="T14" fmla="*/ 865 w 943"/>
                <a:gd name="T15" fmla="*/ 439 h 479"/>
                <a:gd name="T16" fmla="*/ 783 w 943"/>
                <a:gd name="T17" fmla="*/ 454 h 479"/>
                <a:gd name="T18" fmla="*/ 724 w 943"/>
                <a:gd name="T19" fmla="*/ 471 h 479"/>
                <a:gd name="T20" fmla="*/ 639 w 943"/>
                <a:gd name="T21" fmla="*/ 473 h 479"/>
                <a:gd name="T22" fmla="*/ 574 w 943"/>
                <a:gd name="T23" fmla="*/ 435 h 479"/>
                <a:gd name="T24" fmla="*/ 557 w 943"/>
                <a:gd name="T25" fmla="*/ 454 h 479"/>
                <a:gd name="T26" fmla="*/ 456 w 943"/>
                <a:gd name="T27" fmla="*/ 410 h 479"/>
                <a:gd name="T28" fmla="*/ 407 w 943"/>
                <a:gd name="T29" fmla="*/ 399 h 479"/>
                <a:gd name="T30" fmla="*/ 382 w 943"/>
                <a:gd name="T31" fmla="*/ 376 h 479"/>
                <a:gd name="T32" fmla="*/ 352 w 943"/>
                <a:gd name="T33" fmla="*/ 374 h 479"/>
                <a:gd name="T34" fmla="*/ 319 w 943"/>
                <a:gd name="T35" fmla="*/ 347 h 479"/>
                <a:gd name="T36" fmla="*/ 331 w 943"/>
                <a:gd name="T37" fmla="*/ 89 h 479"/>
                <a:gd name="T38" fmla="*/ 0 w 943"/>
                <a:gd name="T39" fmla="*/ 70 h 479"/>
                <a:gd name="T40" fmla="*/ 6 w 943"/>
                <a:gd name="T41" fmla="*/ 0 h 479"/>
                <a:gd name="T42" fmla="*/ 6 w 943"/>
                <a:gd name="T43" fmla="*/ 0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43" h="479">
                  <a:moveTo>
                    <a:pt x="6" y="0"/>
                  </a:moveTo>
                  <a:lnTo>
                    <a:pt x="110" y="7"/>
                  </a:lnTo>
                  <a:lnTo>
                    <a:pt x="574" y="28"/>
                  </a:lnTo>
                  <a:lnTo>
                    <a:pt x="918" y="26"/>
                  </a:lnTo>
                  <a:lnTo>
                    <a:pt x="922" y="97"/>
                  </a:lnTo>
                  <a:lnTo>
                    <a:pt x="943" y="247"/>
                  </a:lnTo>
                  <a:lnTo>
                    <a:pt x="939" y="479"/>
                  </a:lnTo>
                  <a:lnTo>
                    <a:pt x="865" y="439"/>
                  </a:lnTo>
                  <a:lnTo>
                    <a:pt x="783" y="454"/>
                  </a:lnTo>
                  <a:lnTo>
                    <a:pt x="724" y="471"/>
                  </a:lnTo>
                  <a:lnTo>
                    <a:pt x="639" y="473"/>
                  </a:lnTo>
                  <a:lnTo>
                    <a:pt x="574" y="435"/>
                  </a:lnTo>
                  <a:lnTo>
                    <a:pt x="557" y="454"/>
                  </a:lnTo>
                  <a:lnTo>
                    <a:pt x="456" y="410"/>
                  </a:lnTo>
                  <a:lnTo>
                    <a:pt x="407" y="399"/>
                  </a:lnTo>
                  <a:lnTo>
                    <a:pt x="382" y="376"/>
                  </a:lnTo>
                  <a:lnTo>
                    <a:pt x="352" y="374"/>
                  </a:lnTo>
                  <a:lnTo>
                    <a:pt x="319" y="347"/>
                  </a:lnTo>
                  <a:lnTo>
                    <a:pt x="331" y="89"/>
                  </a:lnTo>
                  <a:lnTo>
                    <a:pt x="0" y="70"/>
                  </a:lnTo>
                  <a:lnTo>
                    <a:pt x="6" y="0"/>
                  </a:lnTo>
                  <a:lnTo>
                    <a:pt x="6" y="0"/>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55" name="Freeform 1132"/>
            <p:cNvSpPr>
              <a:spLocks/>
            </p:cNvSpPr>
            <p:nvPr/>
          </p:nvSpPr>
          <p:spPr bwMode="auto">
            <a:xfrm>
              <a:off x="3713470" y="2507536"/>
              <a:ext cx="725411" cy="798513"/>
            </a:xfrm>
            <a:custGeom>
              <a:avLst/>
              <a:gdLst>
                <a:gd name="T0" fmla="*/ 4 w 711"/>
                <a:gd name="T1" fmla="*/ 146 h 774"/>
                <a:gd name="T2" fmla="*/ 33 w 711"/>
                <a:gd name="T3" fmla="*/ 238 h 774"/>
                <a:gd name="T4" fmla="*/ 36 w 711"/>
                <a:gd name="T5" fmla="*/ 352 h 774"/>
                <a:gd name="T6" fmla="*/ 55 w 711"/>
                <a:gd name="T7" fmla="*/ 445 h 774"/>
                <a:gd name="T8" fmla="*/ 31 w 711"/>
                <a:gd name="T9" fmla="*/ 492 h 774"/>
                <a:gd name="T10" fmla="*/ 67 w 711"/>
                <a:gd name="T11" fmla="*/ 527 h 774"/>
                <a:gd name="T12" fmla="*/ 65 w 711"/>
                <a:gd name="T13" fmla="*/ 774 h 774"/>
                <a:gd name="T14" fmla="*/ 584 w 711"/>
                <a:gd name="T15" fmla="*/ 764 h 774"/>
                <a:gd name="T16" fmla="*/ 576 w 711"/>
                <a:gd name="T17" fmla="*/ 715 h 774"/>
                <a:gd name="T18" fmla="*/ 519 w 711"/>
                <a:gd name="T19" fmla="*/ 673 h 774"/>
                <a:gd name="T20" fmla="*/ 493 w 711"/>
                <a:gd name="T21" fmla="*/ 643 h 774"/>
                <a:gd name="T22" fmla="*/ 422 w 711"/>
                <a:gd name="T23" fmla="*/ 599 h 774"/>
                <a:gd name="T24" fmla="*/ 424 w 711"/>
                <a:gd name="T25" fmla="*/ 529 h 774"/>
                <a:gd name="T26" fmla="*/ 409 w 711"/>
                <a:gd name="T27" fmla="*/ 481 h 774"/>
                <a:gd name="T28" fmla="*/ 466 w 711"/>
                <a:gd name="T29" fmla="*/ 413 h 774"/>
                <a:gd name="T30" fmla="*/ 462 w 711"/>
                <a:gd name="T31" fmla="*/ 344 h 774"/>
                <a:gd name="T32" fmla="*/ 557 w 711"/>
                <a:gd name="T33" fmla="*/ 274 h 774"/>
                <a:gd name="T34" fmla="*/ 580 w 711"/>
                <a:gd name="T35" fmla="*/ 234 h 774"/>
                <a:gd name="T36" fmla="*/ 711 w 711"/>
                <a:gd name="T37" fmla="*/ 165 h 774"/>
                <a:gd name="T38" fmla="*/ 652 w 711"/>
                <a:gd name="T39" fmla="*/ 141 h 774"/>
                <a:gd name="T40" fmla="*/ 601 w 711"/>
                <a:gd name="T41" fmla="*/ 146 h 774"/>
                <a:gd name="T42" fmla="*/ 590 w 711"/>
                <a:gd name="T43" fmla="*/ 127 h 774"/>
                <a:gd name="T44" fmla="*/ 495 w 711"/>
                <a:gd name="T45" fmla="*/ 126 h 774"/>
                <a:gd name="T46" fmla="*/ 432 w 711"/>
                <a:gd name="T47" fmla="*/ 107 h 774"/>
                <a:gd name="T48" fmla="*/ 301 w 711"/>
                <a:gd name="T49" fmla="*/ 93 h 774"/>
                <a:gd name="T50" fmla="*/ 282 w 711"/>
                <a:gd name="T51" fmla="*/ 70 h 774"/>
                <a:gd name="T52" fmla="*/ 228 w 711"/>
                <a:gd name="T53" fmla="*/ 50 h 774"/>
                <a:gd name="T54" fmla="*/ 219 w 711"/>
                <a:gd name="T55" fmla="*/ 0 h 774"/>
                <a:gd name="T56" fmla="*/ 187 w 711"/>
                <a:gd name="T57" fmla="*/ 0 h 774"/>
                <a:gd name="T58" fmla="*/ 187 w 711"/>
                <a:gd name="T59" fmla="*/ 36 h 774"/>
                <a:gd name="T60" fmla="*/ 0 w 711"/>
                <a:gd name="T61" fmla="*/ 36 h 774"/>
                <a:gd name="T62" fmla="*/ 4 w 711"/>
                <a:gd name="T63" fmla="*/ 146 h 774"/>
                <a:gd name="T64" fmla="*/ 4 w 711"/>
                <a:gd name="T65" fmla="*/ 146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11" h="774">
                  <a:moveTo>
                    <a:pt x="4" y="146"/>
                  </a:moveTo>
                  <a:lnTo>
                    <a:pt x="33" y="238"/>
                  </a:lnTo>
                  <a:lnTo>
                    <a:pt x="36" y="352"/>
                  </a:lnTo>
                  <a:lnTo>
                    <a:pt x="55" y="445"/>
                  </a:lnTo>
                  <a:lnTo>
                    <a:pt x="31" y="492"/>
                  </a:lnTo>
                  <a:lnTo>
                    <a:pt x="67" y="527"/>
                  </a:lnTo>
                  <a:lnTo>
                    <a:pt x="65" y="774"/>
                  </a:lnTo>
                  <a:lnTo>
                    <a:pt x="584" y="764"/>
                  </a:lnTo>
                  <a:lnTo>
                    <a:pt x="576" y="715"/>
                  </a:lnTo>
                  <a:lnTo>
                    <a:pt x="519" y="673"/>
                  </a:lnTo>
                  <a:lnTo>
                    <a:pt x="493" y="643"/>
                  </a:lnTo>
                  <a:lnTo>
                    <a:pt x="422" y="599"/>
                  </a:lnTo>
                  <a:lnTo>
                    <a:pt x="424" y="529"/>
                  </a:lnTo>
                  <a:lnTo>
                    <a:pt x="409" y="481"/>
                  </a:lnTo>
                  <a:lnTo>
                    <a:pt x="466" y="413"/>
                  </a:lnTo>
                  <a:lnTo>
                    <a:pt x="462" y="344"/>
                  </a:lnTo>
                  <a:lnTo>
                    <a:pt x="557" y="274"/>
                  </a:lnTo>
                  <a:lnTo>
                    <a:pt x="580" y="234"/>
                  </a:lnTo>
                  <a:lnTo>
                    <a:pt x="711" y="165"/>
                  </a:lnTo>
                  <a:lnTo>
                    <a:pt x="652" y="141"/>
                  </a:lnTo>
                  <a:lnTo>
                    <a:pt x="601" y="146"/>
                  </a:lnTo>
                  <a:lnTo>
                    <a:pt x="590" y="127"/>
                  </a:lnTo>
                  <a:lnTo>
                    <a:pt x="495" y="126"/>
                  </a:lnTo>
                  <a:lnTo>
                    <a:pt x="432" y="107"/>
                  </a:lnTo>
                  <a:lnTo>
                    <a:pt x="301" y="93"/>
                  </a:lnTo>
                  <a:lnTo>
                    <a:pt x="282" y="70"/>
                  </a:lnTo>
                  <a:lnTo>
                    <a:pt x="228" y="50"/>
                  </a:lnTo>
                  <a:lnTo>
                    <a:pt x="219" y="0"/>
                  </a:lnTo>
                  <a:lnTo>
                    <a:pt x="187" y="0"/>
                  </a:lnTo>
                  <a:lnTo>
                    <a:pt x="187" y="36"/>
                  </a:lnTo>
                  <a:lnTo>
                    <a:pt x="0" y="36"/>
                  </a:lnTo>
                  <a:lnTo>
                    <a:pt x="4" y="146"/>
                  </a:lnTo>
                  <a:lnTo>
                    <a:pt x="4" y="146"/>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56" name="Freeform 1133"/>
            <p:cNvSpPr>
              <a:spLocks/>
            </p:cNvSpPr>
            <p:nvPr/>
          </p:nvSpPr>
          <p:spPr bwMode="auto">
            <a:xfrm>
              <a:off x="3767441" y="3293349"/>
              <a:ext cx="660331" cy="431800"/>
            </a:xfrm>
            <a:custGeom>
              <a:avLst/>
              <a:gdLst>
                <a:gd name="T0" fmla="*/ 2 w 652"/>
                <a:gd name="T1" fmla="*/ 40 h 420"/>
                <a:gd name="T2" fmla="*/ 13 w 652"/>
                <a:gd name="T3" fmla="*/ 65 h 420"/>
                <a:gd name="T4" fmla="*/ 5 w 652"/>
                <a:gd name="T5" fmla="*/ 88 h 420"/>
                <a:gd name="T6" fmla="*/ 13 w 652"/>
                <a:gd name="T7" fmla="*/ 147 h 420"/>
                <a:gd name="T8" fmla="*/ 43 w 652"/>
                <a:gd name="T9" fmla="*/ 230 h 420"/>
                <a:gd name="T10" fmla="*/ 43 w 652"/>
                <a:gd name="T11" fmla="*/ 255 h 420"/>
                <a:gd name="T12" fmla="*/ 64 w 652"/>
                <a:gd name="T13" fmla="*/ 295 h 420"/>
                <a:gd name="T14" fmla="*/ 74 w 652"/>
                <a:gd name="T15" fmla="*/ 358 h 420"/>
                <a:gd name="T16" fmla="*/ 68 w 652"/>
                <a:gd name="T17" fmla="*/ 377 h 420"/>
                <a:gd name="T18" fmla="*/ 81 w 652"/>
                <a:gd name="T19" fmla="*/ 397 h 420"/>
                <a:gd name="T20" fmla="*/ 504 w 652"/>
                <a:gd name="T21" fmla="*/ 388 h 420"/>
                <a:gd name="T22" fmla="*/ 534 w 652"/>
                <a:gd name="T23" fmla="*/ 420 h 420"/>
                <a:gd name="T24" fmla="*/ 578 w 652"/>
                <a:gd name="T25" fmla="*/ 325 h 420"/>
                <a:gd name="T26" fmla="*/ 564 w 652"/>
                <a:gd name="T27" fmla="*/ 289 h 420"/>
                <a:gd name="T28" fmla="*/ 639 w 652"/>
                <a:gd name="T29" fmla="*/ 232 h 420"/>
                <a:gd name="T30" fmla="*/ 652 w 652"/>
                <a:gd name="T31" fmla="*/ 190 h 420"/>
                <a:gd name="T32" fmla="*/ 599 w 652"/>
                <a:gd name="T33" fmla="*/ 129 h 420"/>
                <a:gd name="T34" fmla="*/ 545 w 652"/>
                <a:gd name="T35" fmla="*/ 67 h 420"/>
                <a:gd name="T36" fmla="*/ 534 w 652"/>
                <a:gd name="T37" fmla="*/ 0 h 420"/>
                <a:gd name="T38" fmla="*/ 15 w 652"/>
                <a:gd name="T39" fmla="*/ 10 h 420"/>
                <a:gd name="T40" fmla="*/ 0 w 652"/>
                <a:gd name="T41" fmla="*/ 8 h 420"/>
                <a:gd name="T42" fmla="*/ 2 w 652"/>
                <a:gd name="T43" fmla="*/ 40 h 420"/>
                <a:gd name="T44" fmla="*/ 2 w 652"/>
                <a:gd name="T45" fmla="*/ 40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52" h="420">
                  <a:moveTo>
                    <a:pt x="2" y="40"/>
                  </a:moveTo>
                  <a:lnTo>
                    <a:pt x="13" y="65"/>
                  </a:lnTo>
                  <a:lnTo>
                    <a:pt x="5" y="88"/>
                  </a:lnTo>
                  <a:lnTo>
                    <a:pt x="13" y="147"/>
                  </a:lnTo>
                  <a:lnTo>
                    <a:pt x="43" y="230"/>
                  </a:lnTo>
                  <a:lnTo>
                    <a:pt x="43" y="255"/>
                  </a:lnTo>
                  <a:lnTo>
                    <a:pt x="64" y="295"/>
                  </a:lnTo>
                  <a:lnTo>
                    <a:pt x="74" y="358"/>
                  </a:lnTo>
                  <a:lnTo>
                    <a:pt x="68" y="377"/>
                  </a:lnTo>
                  <a:lnTo>
                    <a:pt x="81" y="397"/>
                  </a:lnTo>
                  <a:lnTo>
                    <a:pt x="504" y="388"/>
                  </a:lnTo>
                  <a:lnTo>
                    <a:pt x="534" y="420"/>
                  </a:lnTo>
                  <a:lnTo>
                    <a:pt x="578" y="325"/>
                  </a:lnTo>
                  <a:lnTo>
                    <a:pt x="564" y="289"/>
                  </a:lnTo>
                  <a:lnTo>
                    <a:pt x="639" y="232"/>
                  </a:lnTo>
                  <a:lnTo>
                    <a:pt x="652" y="190"/>
                  </a:lnTo>
                  <a:lnTo>
                    <a:pt x="599" y="129"/>
                  </a:lnTo>
                  <a:lnTo>
                    <a:pt x="545" y="67"/>
                  </a:lnTo>
                  <a:lnTo>
                    <a:pt x="534" y="0"/>
                  </a:lnTo>
                  <a:lnTo>
                    <a:pt x="15" y="10"/>
                  </a:lnTo>
                  <a:lnTo>
                    <a:pt x="0" y="8"/>
                  </a:lnTo>
                  <a:lnTo>
                    <a:pt x="2" y="40"/>
                  </a:lnTo>
                  <a:lnTo>
                    <a:pt x="2" y="40"/>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57" name="Freeform 1134"/>
            <p:cNvSpPr>
              <a:spLocks/>
            </p:cNvSpPr>
            <p:nvPr/>
          </p:nvSpPr>
          <p:spPr bwMode="auto">
            <a:xfrm>
              <a:off x="3849982" y="3690224"/>
              <a:ext cx="738110" cy="636587"/>
            </a:xfrm>
            <a:custGeom>
              <a:avLst/>
              <a:gdLst>
                <a:gd name="T0" fmla="*/ 44 w 727"/>
                <a:gd name="T1" fmla="*/ 89 h 616"/>
                <a:gd name="T2" fmla="*/ 67 w 727"/>
                <a:gd name="T3" fmla="*/ 108 h 616"/>
                <a:gd name="T4" fmla="*/ 78 w 727"/>
                <a:gd name="T5" fmla="*/ 104 h 616"/>
                <a:gd name="T6" fmla="*/ 94 w 727"/>
                <a:gd name="T7" fmla="*/ 125 h 616"/>
                <a:gd name="T8" fmla="*/ 80 w 727"/>
                <a:gd name="T9" fmla="*/ 125 h 616"/>
                <a:gd name="T10" fmla="*/ 67 w 727"/>
                <a:gd name="T11" fmla="*/ 154 h 616"/>
                <a:gd name="T12" fmla="*/ 99 w 727"/>
                <a:gd name="T13" fmla="*/ 200 h 616"/>
                <a:gd name="T14" fmla="*/ 124 w 727"/>
                <a:gd name="T15" fmla="*/ 205 h 616"/>
                <a:gd name="T16" fmla="*/ 120 w 727"/>
                <a:gd name="T17" fmla="*/ 492 h 616"/>
                <a:gd name="T18" fmla="*/ 124 w 727"/>
                <a:gd name="T19" fmla="*/ 563 h 616"/>
                <a:gd name="T20" fmla="*/ 607 w 727"/>
                <a:gd name="T21" fmla="*/ 547 h 616"/>
                <a:gd name="T22" fmla="*/ 613 w 727"/>
                <a:gd name="T23" fmla="*/ 589 h 616"/>
                <a:gd name="T24" fmla="*/ 592 w 727"/>
                <a:gd name="T25" fmla="*/ 616 h 616"/>
                <a:gd name="T26" fmla="*/ 666 w 727"/>
                <a:gd name="T27" fmla="*/ 612 h 616"/>
                <a:gd name="T28" fmla="*/ 679 w 727"/>
                <a:gd name="T29" fmla="*/ 589 h 616"/>
                <a:gd name="T30" fmla="*/ 679 w 727"/>
                <a:gd name="T31" fmla="*/ 563 h 616"/>
                <a:gd name="T32" fmla="*/ 698 w 727"/>
                <a:gd name="T33" fmla="*/ 544 h 616"/>
                <a:gd name="T34" fmla="*/ 702 w 727"/>
                <a:gd name="T35" fmla="*/ 523 h 616"/>
                <a:gd name="T36" fmla="*/ 721 w 727"/>
                <a:gd name="T37" fmla="*/ 521 h 616"/>
                <a:gd name="T38" fmla="*/ 727 w 727"/>
                <a:gd name="T39" fmla="*/ 479 h 616"/>
                <a:gd name="T40" fmla="*/ 700 w 727"/>
                <a:gd name="T41" fmla="*/ 473 h 616"/>
                <a:gd name="T42" fmla="*/ 683 w 727"/>
                <a:gd name="T43" fmla="*/ 443 h 616"/>
                <a:gd name="T44" fmla="*/ 656 w 727"/>
                <a:gd name="T45" fmla="*/ 369 h 616"/>
                <a:gd name="T46" fmla="*/ 626 w 727"/>
                <a:gd name="T47" fmla="*/ 359 h 616"/>
                <a:gd name="T48" fmla="*/ 592 w 727"/>
                <a:gd name="T49" fmla="*/ 331 h 616"/>
                <a:gd name="T50" fmla="*/ 578 w 727"/>
                <a:gd name="T51" fmla="*/ 293 h 616"/>
                <a:gd name="T52" fmla="*/ 599 w 727"/>
                <a:gd name="T53" fmla="*/ 234 h 616"/>
                <a:gd name="T54" fmla="*/ 582 w 727"/>
                <a:gd name="T55" fmla="*/ 222 h 616"/>
                <a:gd name="T56" fmla="*/ 540 w 727"/>
                <a:gd name="T57" fmla="*/ 222 h 616"/>
                <a:gd name="T58" fmla="*/ 531 w 727"/>
                <a:gd name="T59" fmla="*/ 186 h 616"/>
                <a:gd name="T60" fmla="*/ 462 w 727"/>
                <a:gd name="T61" fmla="*/ 114 h 616"/>
                <a:gd name="T62" fmla="*/ 445 w 727"/>
                <a:gd name="T63" fmla="*/ 55 h 616"/>
                <a:gd name="T64" fmla="*/ 453 w 727"/>
                <a:gd name="T65" fmla="*/ 32 h 616"/>
                <a:gd name="T66" fmla="*/ 423 w 727"/>
                <a:gd name="T67" fmla="*/ 0 h 616"/>
                <a:gd name="T68" fmla="*/ 0 w 727"/>
                <a:gd name="T69" fmla="*/ 9 h 616"/>
                <a:gd name="T70" fmla="*/ 44 w 727"/>
                <a:gd name="T71" fmla="*/ 89 h 616"/>
                <a:gd name="T72" fmla="*/ 44 w 727"/>
                <a:gd name="T73" fmla="*/ 89 h 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27" h="616">
                  <a:moveTo>
                    <a:pt x="44" y="89"/>
                  </a:moveTo>
                  <a:lnTo>
                    <a:pt x="67" y="108"/>
                  </a:lnTo>
                  <a:lnTo>
                    <a:pt x="78" y="104"/>
                  </a:lnTo>
                  <a:lnTo>
                    <a:pt x="94" y="125"/>
                  </a:lnTo>
                  <a:lnTo>
                    <a:pt x="80" y="125"/>
                  </a:lnTo>
                  <a:lnTo>
                    <a:pt x="67" y="154"/>
                  </a:lnTo>
                  <a:lnTo>
                    <a:pt x="99" y="200"/>
                  </a:lnTo>
                  <a:lnTo>
                    <a:pt x="124" y="205"/>
                  </a:lnTo>
                  <a:lnTo>
                    <a:pt x="120" y="492"/>
                  </a:lnTo>
                  <a:lnTo>
                    <a:pt x="124" y="563"/>
                  </a:lnTo>
                  <a:lnTo>
                    <a:pt x="607" y="547"/>
                  </a:lnTo>
                  <a:lnTo>
                    <a:pt x="613" y="589"/>
                  </a:lnTo>
                  <a:lnTo>
                    <a:pt x="592" y="616"/>
                  </a:lnTo>
                  <a:lnTo>
                    <a:pt x="666" y="612"/>
                  </a:lnTo>
                  <a:lnTo>
                    <a:pt x="679" y="589"/>
                  </a:lnTo>
                  <a:lnTo>
                    <a:pt x="679" y="563"/>
                  </a:lnTo>
                  <a:lnTo>
                    <a:pt x="698" y="544"/>
                  </a:lnTo>
                  <a:lnTo>
                    <a:pt x="702" y="523"/>
                  </a:lnTo>
                  <a:lnTo>
                    <a:pt x="721" y="521"/>
                  </a:lnTo>
                  <a:lnTo>
                    <a:pt x="727" y="479"/>
                  </a:lnTo>
                  <a:lnTo>
                    <a:pt x="700" y="473"/>
                  </a:lnTo>
                  <a:lnTo>
                    <a:pt x="683" y="443"/>
                  </a:lnTo>
                  <a:lnTo>
                    <a:pt x="656" y="369"/>
                  </a:lnTo>
                  <a:lnTo>
                    <a:pt x="626" y="359"/>
                  </a:lnTo>
                  <a:lnTo>
                    <a:pt x="592" y="331"/>
                  </a:lnTo>
                  <a:lnTo>
                    <a:pt x="578" y="293"/>
                  </a:lnTo>
                  <a:lnTo>
                    <a:pt x="599" y="234"/>
                  </a:lnTo>
                  <a:lnTo>
                    <a:pt x="582" y="222"/>
                  </a:lnTo>
                  <a:lnTo>
                    <a:pt x="540" y="222"/>
                  </a:lnTo>
                  <a:lnTo>
                    <a:pt x="531" y="186"/>
                  </a:lnTo>
                  <a:lnTo>
                    <a:pt x="462" y="114"/>
                  </a:lnTo>
                  <a:lnTo>
                    <a:pt x="445" y="55"/>
                  </a:lnTo>
                  <a:lnTo>
                    <a:pt x="453" y="32"/>
                  </a:lnTo>
                  <a:lnTo>
                    <a:pt x="423" y="0"/>
                  </a:lnTo>
                  <a:lnTo>
                    <a:pt x="0" y="9"/>
                  </a:lnTo>
                  <a:lnTo>
                    <a:pt x="44" y="89"/>
                  </a:lnTo>
                  <a:lnTo>
                    <a:pt x="44" y="89"/>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58" name="Freeform 1135"/>
            <p:cNvSpPr>
              <a:spLocks/>
            </p:cNvSpPr>
            <p:nvPr/>
          </p:nvSpPr>
          <p:spPr bwMode="auto">
            <a:xfrm>
              <a:off x="3973794" y="4258549"/>
              <a:ext cx="558742" cy="495300"/>
            </a:xfrm>
            <a:custGeom>
              <a:avLst/>
              <a:gdLst>
                <a:gd name="T0" fmla="*/ 21 w 551"/>
                <a:gd name="T1" fmla="*/ 166 h 481"/>
                <a:gd name="T2" fmla="*/ 17 w 551"/>
                <a:gd name="T3" fmla="*/ 398 h 481"/>
                <a:gd name="T4" fmla="*/ 29 w 551"/>
                <a:gd name="T5" fmla="*/ 411 h 481"/>
                <a:gd name="T6" fmla="*/ 69 w 551"/>
                <a:gd name="T7" fmla="*/ 411 h 481"/>
                <a:gd name="T8" fmla="*/ 70 w 551"/>
                <a:gd name="T9" fmla="*/ 481 h 481"/>
                <a:gd name="T10" fmla="*/ 397 w 551"/>
                <a:gd name="T11" fmla="*/ 477 h 481"/>
                <a:gd name="T12" fmla="*/ 392 w 551"/>
                <a:gd name="T13" fmla="*/ 405 h 481"/>
                <a:gd name="T14" fmla="*/ 418 w 551"/>
                <a:gd name="T15" fmla="*/ 325 h 481"/>
                <a:gd name="T16" fmla="*/ 460 w 551"/>
                <a:gd name="T17" fmla="*/ 270 h 481"/>
                <a:gd name="T18" fmla="*/ 456 w 551"/>
                <a:gd name="T19" fmla="*/ 255 h 481"/>
                <a:gd name="T20" fmla="*/ 487 w 551"/>
                <a:gd name="T21" fmla="*/ 204 h 481"/>
                <a:gd name="T22" fmla="*/ 504 w 551"/>
                <a:gd name="T23" fmla="*/ 149 h 481"/>
                <a:gd name="T24" fmla="*/ 498 w 551"/>
                <a:gd name="T25" fmla="*/ 145 h 481"/>
                <a:gd name="T26" fmla="*/ 525 w 551"/>
                <a:gd name="T27" fmla="*/ 124 h 481"/>
                <a:gd name="T28" fmla="*/ 551 w 551"/>
                <a:gd name="T29" fmla="*/ 76 h 481"/>
                <a:gd name="T30" fmla="*/ 542 w 551"/>
                <a:gd name="T31" fmla="*/ 65 h 481"/>
                <a:gd name="T32" fmla="*/ 468 w 551"/>
                <a:gd name="T33" fmla="*/ 69 h 481"/>
                <a:gd name="T34" fmla="*/ 489 w 551"/>
                <a:gd name="T35" fmla="*/ 42 h 481"/>
                <a:gd name="T36" fmla="*/ 483 w 551"/>
                <a:gd name="T37" fmla="*/ 0 h 481"/>
                <a:gd name="T38" fmla="*/ 0 w 551"/>
                <a:gd name="T39" fmla="*/ 16 h 481"/>
                <a:gd name="T40" fmla="*/ 21 w 551"/>
                <a:gd name="T41" fmla="*/ 166 h 481"/>
                <a:gd name="T42" fmla="*/ 21 w 551"/>
                <a:gd name="T43" fmla="*/ 166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1" h="481">
                  <a:moveTo>
                    <a:pt x="21" y="166"/>
                  </a:moveTo>
                  <a:lnTo>
                    <a:pt x="17" y="398"/>
                  </a:lnTo>
                  <a:lnTo>
                    <a:pt x="29" y="411"/>
                  </a:lnTo>
                  <a:lnTo>
                    <a:pt x="69" y="411"/>
                  </a:lnTo>
                  <a:lnTo>
                    <a:pt x="70" y="481"/>
                  </a:lnTo>
                  <a:lnTo>
                    <a:pt x="397" y="477"/>
                  </a:lnTo>
                  <a:lnTo>
                    <a:pt x="392" y="405"/>
                  </a:lnTo>
                  <a:lnTo>
                    <a:pt x="418" y="325"/>
                  </a:lnTo>
                  <a:lnTo>
                    <a:pt x="460" y="270"/>
                  </a:lnTo>
                  <a:lnTo>
                    <a:pt x="456" y="255"/>
                  </a:lnTo>
                  <a:lnTo>
                    <a:pt x="487" y="204"/>
                  </a:lnTo>
                  <a:lnTo>
                    <a:pt x="504" y="149"/>
                  </a:lnTo>
                  <a:lnTo>
                    <a:pt x="498" y="145"/>
                  </a:lnTo>
                  <a:lnTo>
                    <a:pt x="525" y="124"/>
                  </a:lnTo>
                  <a:lnTo>
                    <a:pt x="551" y="76"/>
                  </a:lnTo>
                  <a:lnTo>
                    <a:pt x="542" y="65"/>
                  </a:lnTo>
                  <a:lnTo>
                    <a:pt x="468" y="69"/>
                  </a:lnTo>
                  <a:lnTo>
                    <a:pt x="489" y="42"/>
                  </a:lnTo>
                  <a:lnTo>
                    <a:pt x="483" y="0"/>
                  </a:lnTo>
                  <a:lnTo>
                    <a:pt x="0" y="16"/>
                  </a:lnTo>
                  <a:lnTo>
                    <a:pt x="21" y="166"/>
                  </a:lnTo>
                  <a:lnTo>
                    <a:pt x="21" y="166"/>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59" name="Freeform 1136"/>
            <p:cNvSpPr>
              <a:spLocks/>
            </p:cNvSpPr>
            <p:nvPr/>
          </p:nvSpPr>
          <p:spPr bwMode="auto">
            <a:xfrm>
              <a:off x="4046812" y="4749086"/>
              <a:ext cx="634934" cy="544513"/>
            </a:xfrm>
            <a:custGeom>
              <a:avLst/>
              <a:gdLst>
                <a:gd name="T0" fmla="*/ 0 w 624"/>
                <a:gd name="T1" fmla="*/ 4 h 529"/>
                <a:gd name="T2" fmla="*/ 6 w 624"/>
                <a:gd name="T3" fmla="*/ 147 h 529"/>
                <a:gd name="T4" fmla="*/ 63 w 624"/>
                <a:gd name="T5" fmla="*/ 251 h 529"/>
                <a:gd name="T6" fmla="*/ 42 w 624"/>
                <a:gd name="T7" fmla="*/ 333 h 529"/>
                <a:gd name="T8" fmla="*/ 46 w 624"/>
                <a:gd name="T9" fmla="*/ 401 h 529"/>
                <a:gd name="T10" fmla="*/ 21 w 624"/>
                <a:gd name="T11" fmla="*/ 436 h 529"/>
                <a:gd name="T12" fmla="*/ 31 w 624"/>
                <a:gd name="T13" fmla="*/ 447 h 529"/>
                <a:gd name="T14" fmla="*/ 114 w 624"/>
                <a:gd name="T15" fmla="*/ 438 h 529"/>
                <a:gd name="T16" fmla="*/ 217 w 624"/>
                <a:gd name="T17" fmla="*/ 464 h 529"/>
                <a:gd name="T18" fmla="*/ 251 w 624"/>
                <a:gd name="T19" fmla="*/ 438 h 529"/>
                <a:gd name="T20" fmla="*/ 352 w 624"/>
                <a:gd name="T21" fmla="*/ 479 h 529"/>
                <a:gd name="T22" fmla="*/ 360 w 624"/>
                <a:gd name="T23" fmla="*/ 502 h 529"/>
                <a:gd name="T24" fmla="*/ 398 w 624"/>
                <a:gd name="T25" fmla="*/ 519 h 529"/>
                <a:gd name="T26" fmla="*/ 419 w 624"/>
                <a:gd name="T27" fmla="*/ 498 h 529"/>
                <a:gd name="T28" fmla="*/ 466 w 624"/>
                <a:gd name="T29" fmla="*/ 517 h 529"/>
                <a:gd name="T30" fmla="*/ 497 w 624"/>
                <a:gd name="T31" fmla="*/ 502 h 529"/>
                <a:gd name="T32" fmla="*/ 491 w 624"/>
                <a:gd name="T33" fmla="*/ 472 h 529"/>
                <a:gd name="T34" fmla="*/ 573 w 624"/>
                <a:gd name="T35" fmla="*/ 498 h 529"/>
                <a:gd name="T36" fmla="*/ 569 w 624"/>
                <a:gd name="T37" fmla="*/ 529 h 529"/>
                <a:gd name="T38" fmla="*/ 624 w 624"/>
                <a:gd name="T39" fmla="*/ 491 h 529"/>
                <a:gd name="T40" fmla="*/ 575 w 624"/>
                <a:gd name="T41" fmla="*/ 485 h 529"/>
                <a:gd name="T42" fmla="*/ 538 w 624"/>
                <a:gd name="T43" fmla="*/ 445 h 529"/>
                <a:gd name="T44" fmla="*/ 584 w 624"/>
                <a:gd name="T45" fmla="*/ 396 h 529"/>
                <a:gd name="T46" fmla="*/ 584 w 624"/>
                <a:gd name="T47" fmla="*/ 367 h 529"/>
                <a:gd name="T48" fmla="*/ 533 w 624"/>
                <a:gd name="T49" fmla="*/ 409 h 529"/>
                <a:gd name="T50" fmla="*/ 508 w 624"/>
                <a:gd name="T51" fmla="*/ 396 h 529"/>
                <a:gd name="T52" fmla="*/ 529 w 624"/>
                <a:gd name="T53" fmla="*/ 373 h 529"/>
                <a:gd name="T54" fmla="*/ 472 w 624"/>
                <a:gd name="T55" fmla="*/ 390 h 529"/>
                <a:gd name="T56" fmla="*/ 436 w 624"/>
                <a:gd name="T57" fmla="*/ 375 h 529"/>
                <a:gd name="T58" fmla="*/ 445 w 624"/>
                <a:gd name="T59" fmla="*/ 350 h 529"/>
                <a:gd name="T60" fmla="*/ 542 w 624"/>
                <a:gd name="T61" fmla="*/ 367 h 529"/>
                <a:gd name="T62" fmla="*/ 504 w 624"/>
                <a:gd name="T63" fmla="*/ 305 h 529"/>
                <a:gd name="T64" fmla="*/ 510 w 624"/>
                <a:gd name="T65" fmla="*/ 259 h 529"/>
                <a:gd name="T66" fmla="*/ 289 w 624"/>
                <a:gd name="T67" fmla="*/ 268 h 529"/>
                <a:gd name="T68" fmla="*/ 316 w 624"/>
                <a:gd name="T69" fmla="*/ 170 h 529"/>
                <a:gd name="T70" fmla="*/ 354 w 624"/>
                <a:gd name="T71" fmla="*/ 120 h 529"/>
                <a:gd name="T72" fmla="*/ 343 w 624"/>
                <a:gd name="T73" fmla="*/ 107 h 529"/>
                <a:gd name="T74" fmla="*/ 327 w 624"/>
                <a:gd name="T75" fmla="*/ 0 h 529"/>
                <a:gd name="T76" fmla="*/ 0 w 624"/>
                <a:gd name="T77" fmla="*/ 4 h 529"/>
                <a:gd name="T78" fmla="*/ 0 w 624"/>
                <a:gd name="T79" fmla="*/ 4 h 529"/>
                <a:gd name="T80" fmla="*/ 0 w 624"/>
                <a:gd name="T81" fmla="*/ 4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24" h="529">
                  <a:moveTo>
                    <a:pt x="0" y="4"/>
                  </a:moveTo>
                  <a:lnTo>
                    <a:pt x="6" y="147"/>
                  </a:lnTo>
                  <a:lnTo>
                    <a:pt x="63" y="251"/>
                  </a:lnTo>
                  <a:lnTo>
                    <a:pt x="42" y="333"/>
                  </a:lnTo>
                  <a:lnTo>
                    <a:pt x="46" y="401"/>
                  </a:lnTo>
                  <a:lnTo>
                    <a:pt x="21" y="436"/>
                  </a:lnTo>
                  <a:lnTo>
                    <a:pt x="31" y="447"/>
                  </a:lnTo>
                  <a:lnTo>
                    <a:pt x="114" y="438"/>
                  </a:lnTo>
                  <a:lnTo>
                    <a:pt x="217" y="464"/>
                  </a:lnTo>
                  <a:lnTo>
                    <a:pt x="251" y="438"/>
                  </a:lnTo>
                  <a:lnTo>
                    <a:pt x="352" y="479"/>
                  </a:lnTo>
                  <a:lnTo>
                    <a:pt x="360" y="502"/>
                  </a:lnTo>
                  <a:lnTo>
                    <a:pt x="398" y="519"/>
                  </a:lnTo>
                  <a:lnTo>
                    <a:pt x="419" y="498"/>
                  </a:lnTo>
                  <a:lnTo>
                    <a:pt x="466" y="517"/>
                  </a:lnTo>
                  <a:lnTo>
                    <a:pt x="497" y="502"/>
                  </a:lnTo>
                  <a:lnTo>
                    <a:pt x="491" y="472"/>
                  </a:lnTo>
                  <a:lnTo>
                    <a:pt x="573" y="498"/>
                  </a:lnTo>
                  <a:lnTo>
                    <a:pt x="569" y="529"/>
                  </a:lnTo>
                  <a:lnTo>
                    <a:pt x="624" y="491"/>
                  </a:lnTo>
                  <a:lnTo>
                    <a:pt x="575" y="485"/>
                  </a:lnTo>
                  <a:lnTo>
                    <a:pt x="538" y="445"/>
                  </a:lnTo>
                  <a:lnTo>
                    <a:pt x="584" y="396"/>
                  </a:lnTo>
                  <a:lnTo>
                    <a:pt x="584" y="367"/>
                  </a:lnTo>
                  <a:lnTo>
                    <a:pt x="533" y="409"/>
                  </a:lnTo>
                  <a:lnTo>
                    <a:pt x="508" y="396"/>
                  </a:lnTo>
                  <a:lnTo>
                    <a:pt x="529" y="373"/>
                  </a:lnTo>
                  <a:lnTo>
                    <a:pt x="472" y="390"/>
                  </a:lnTo>
                  <a:lnTo>
                    <a:pt x="436" y="375"/>
                  </a:lnTo>
                  <a:lnTo>
                    <a:pt x="445" y="350"/>
                  </a:lnTo>
                  <a:lnTo>
                    <a:pt x="542" y="367"/>
                  </a:lnTo>
                  <a:lnTo>
                    <a:pt x="504" y="305"/>
                  </a:lnTo>
                  <a:lnTo>
                    <a:pt x="510" y="259"/>
                  </a:lnTo>
                  <a:lnTo>
                    <a:pt x="289" y="268"/>
                  </a:lnTo>
                  <a:lnTo>
                    <a:pt x="316" y="170"/>
                  </a:lnTo>
                  <a:lnTo>
                    <a:pt x="354" y="120"/>
                  </a:lnTo>
                  <a:lnTo>
                    <a:pt x="343" y="107"/>
                  </a:lnTo>
                  <a:lnTo>
                    <a:pt x="327" y="0"/>
                  </a:lnTo>
                  <a:lnTo>
                    <a:pt x="0" y="4"/>
                  </a:lnTo>
                  <a:lnTo>
                    <a:pt x="0" y="4"/>
                  </a:lnTo>
                  <a:lnTo>
                    <a:pt x="0" y="4"/>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60" name="Freeform 1137"/>
            <p:cNvSpPr>
              <a:spLocks/>
            </p:cNvSpPr>
            <p:nvPr/>
          </p:nvSpPr>
          <p:spPr bwMode="auto">
            <a:xfrm>
              <a:off x="4367453" y="2728199"/>
              <a:ext cx="631759" cy="317500"/>
            </a:xfrm>
            <a:custGeom>
              <a:avLst/>
              <a:gdLst>
                <a:gd name="T0" fmla="*/ 224 w 622"/>
                <a:gd name="T1" fmla="*/ 203 h 310"/>
                <a:gd name="T2" fmla="*/ 232 w 622"/>
                <a:gd name="T3" fmla="*/ 222 h 310"/>
                <a:gd name="T4" fmla="*/ 253 w 622"/>
                <a:gd name="T5" fmla="*/ 228 h 310"/>
                <a:gd name="T6" fmla="*/ 283 w 622"/>
                <a:gd name="T7" fmla="*/ 310 h 310"/>
                <a:gd name="T8" fmla="*/ 338 w 622"/>
                <a:gd name="T9" fmla="*/ 197 h 310"/>
                <a:gd name="T10" fmla="*/ 367 w 622"/>
                <a:gd name="T11" fmla="*/ 201 h 310"/>
                <a:gd name="T12" fmla="*/ 403 w 622"/>
                <a:gd name="T13" fmla="*/ 184 h 310"/>
                <a:gd name="T14" fmla="*/ 462 w 622"/>
                <a:gd name="T15" fmla="*/ 184 h 310"/>
                <a:gd name="T16" fmla="*/ 483 w 622"/>
                <a:gd name="T17" fmla="*/ 158 h 310"/>
                <a:gd name="T18" fmla="*/ 599 w 622"/>
                <a:gd name="T19" fmla="*/ 161 h 310"/>
                <a:gd name="T20" fmla="*/ 622 w 622"/>
                <a:gd name="T21" fmla="*/ 144 h 310"/>
                <a:gd name="T22" fmla="*/ 584 w 622"/>
                <a:gd name="T23" fmla="*/ 101 h 310"/>
                <a:gd name="T24" fmla="*/ 513 w 622"/>
                <a:gd name="T25" fmla="*/ 102 h 310"/>
                <a:gd name="T26" fmla="*/ 456 w 622"/>
                <a:gd name="T27" fmla="*/ 95 h 310"/>
                <a:gd name="T28" fmla="*/ 384 w 622"/>
                <a:gd name="T29" fmla="*/ 95 h 310"/>
                <a:gd name="T30" fmla="*/ 359 w 622"/>
                <a:gd name="T31" fmla="*/ 131 h 310"/>
                <a:gd name="T32" fmla="*/ 323 w 622"/>
                <a:gd name="T33" fmla="*/ 110 h 310"/>
                <a:gd name="T34" fmla="*/ 285 w 622"/>
                <a:gd name="T35" fmla="*/ 114 h 310"/>
                <a:gd name="T36" fmla="*/ 272 w 622"/>
                <a:gd name="T37" fmla="*/ 76 h 310"/>
                <a:gd name="T38" fmla="*/ 190 w 622"/>
                <a:gd name="T39" fmla="*/ 70 h 310"/>
                <a:gd name="T40" fmla="*/ 181 w 622"/>
                <a:gd name="T41" fmla="*/ 57 h 310"/>
                <a:gd name="T42" fmla="*/ 217 w 622"/>
                <a:gd name="T43" fmla="*/ 17 h 310"/>
                <a:gd name="T44" fmla="*/ 247 w 622"/>
                <a:gd name="T45" fmla="*/ 15 h 310"/>
                <a:gd name="T46" fmla="*/ 217 w 622"/>
                <a:gd name="T47" fmla="*/ 0 h 310"/>
                <a:gd name="T48" fmla="*/ 171 w 622"/>
                <a:gd name="T49" fmla="*/ 11 h 310"/>
                <a:gd name="T50" fmla="*/ 95 w 622"/>
                <a:gd name="T51" fmla="*/ 87 h 310"/>
                <a:gd name="T52" fmla="*/ 57 w 622"/>
                <a:gd name="T53" fmla="*/ 95 h 310"/>
                <a:gd name="T54" fmla="*/ 0 w 622"/>
                <a:gd name="T55" fmla="*/ 133 h 310"/>
                <a:gd name="T56" fmla="*/ 224 w 622"/>
                <a:gd name="T57" fmla="*/ 203 h 310"/>
                <a:gd name="T58" fmla="*/ 224 w 622"/>
                <a:gd name="T59" fmla="*/ 203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22" h="310">
                  <a:moveTo>
                    <a:pt x="224" y="203"/>
                  </a:moveTo>
                  <a:lnTo>
                    <a:pt x="232" y="222"/>
                  </a:lnTo>
                  <a:lnTo>
                    <a:pt x="253" y="228"/>
                  </a:lnTo>
                  <a:lnTo>
                    <a:pt x="283" y="310"/>
                  </a:lnTo>
                  <a:lnTo>
                    <a:pt x="338" y="197"/>
                  </a:lnTo>
                  <a:lnTo>
                    <a:pt x="367" y="201"/>
                  </a:lnTo>
                  <a:lnTo>
                    <a:pt x="403" y="184"/>
                  </a:lnTo>
                  <a:lnTo>
                    <a:pt x="462" y="184"/>
                  </a:lnTo>
                  <a:lnTo>
                    <a:pt x="483" y="158"/>
                  </a:lnTo>
                  <a:lnTo>
                    <a:pt x="599" y="161"/>
                  </a:lnTo>
                  <a:lnTo>
                    <a:pt x="622" y="144"/>
                  </a:lnTo>
                  <a:lnTo>
                    <a:pt x="584" y="101"/>
                  </a:lnTo>
                  <a:lnTo>
                    <a:pt x="513" y="102"/>
                  </a:lnTo>
                  <a:lnTo>
                    <a:pt x="456" y="95"/>
                  </a:lnTo>
                  <a:lnTo>
                    <a:pt x="384" y="95"/>
                  </a:lnTo>
                  <a:lnTo>
                    <a:pt x="359" y="131"/>
                  </a:lnTo>
                  <a:lnTo>
                    <a:pt x="323" y="110"/>
                  </a:lnTo>
                  <a:lnTo>
                    <a:pt x="285" y="114"/>
                  </a:lnTo>
                  <a:lnTo>
                    <a:pt x="272" y="76"/>
                  </a:lnTo>
                  <a:lnTo>
                    <a:pt x="190" y="70"/>
                  </a:lnTo>
                  <a:lnTo>
                    <a:pt x="181" y="57"/>
                  </a:lnTo>
                  <a:lnTo>
                    <a:pt x="217" y="17"/>
                  </a:lnTo>
                  <a:lnTo>
                    <a:pt x="247" y="15"/>
                  </a:lnTo>
                  <a:lnTo>
                    <a:pt x="217" y="0"/>
                  </a:lnTo>
                  <a:lnTo>
                    <a:pt x="171" y="11"/>
                  </a:lnTo>
                  <a:lnTo>
                    <a:pt x="95" y="87"/>
                  </a:lnTo>
                  <a:lnTo>
                    <a:pt x="57" y="95"/>
                  </a:lnTo>
                  <a:lnTo>
                    <a:pt x="0" y="133"/>
                  </a:lnTo>
                  <a:lnTo>
                    <a:pt x="224" y="203"/>
                  </a:lnTo>
                  <a:lnTo>
                    <a:pt x="224" y="203"/>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61" name="Freeform 1138"/>
            <p:cNvSpPr>
              <a:spLocks/>
            </p:cNvSpPr>
            <p:nvPr/>
          </p:nvSpPr>
          <p:spPr bwMode="auto">
            <a:xfrm>
              <a:off x="4773811" y="2925049"/>
              <a:ext cx="426992" cy="577850"/>
            </a:xfrm>
            <a:custGeom>
              <a:avLst/>
              <a:gdLst>
                <a:gd name="T0" fmla="*/ 48 w 422"/>
                <a:gd name="T1" fmla="*/ 464 h 559"/>
                <a:gd name="T2" fmla="*/ 42 w 422"/>
                <a:gd name="T3" fmla="*/ 370 h 559"/>
                <a:gd name="T4" fmla="*/ 6 w 422"/>
                <a:gd name="T5" fmla="*/ 302 h 559"/>
                <a:gd name="T6" fmla="*/ 21 w 422"/>
                <a:gd name="T7" fmla="*/ 159 h 559"/>
                <a:gd name="T8" fmla="*/ 82 w 422"/>
                <a:gd name="T9" fmla="*/ 85 h 559"/>
                <a:gd name="T10" fmla="*/ 78 w 422"/>
                <a:gd name="T11" fmla="*/ 140 h 559"/>
                <a:gd name="T12" fmla="*/ 97 w 422"/>
                <a:gd name="T13" fmla="*/ 129 h 559"/>
                <a:gd name="T14" fmla="*/ 97 w 422"/>
                <a:gd name="T15" fmla="*/ 83 h 559"/>
                <a:gd name="T16" fmla="*/ 120 w 422"/>
                <a:gd name="T17" fmla="*/ 57 h 559"/>
                <a:gd name="T18" fmla="*/ 127 w 422"/>
                <a:gd name="T19" fmla="*/ 7 h 559"/>
                <a:gd name="T20" fmla="*/ 148 w 422"/>
                <a:gd name="T21" fmla="*/ 0 h 559"/>
                <a:gd name="T22" fmla="*/ 276 w 422"/>
                <a:gd name="T23" fmla="*/ 43 h 559"/>
                <a:gd name="T24" fmla="*/ 287 w 422"/>
                <a:gd name="T25" fmla="*/ 80 h 559"/>
                <a:gd name="T26" fmla="*/ 304 w 422"/>
                <a:gd name="T27" fmla="*/ 114 h 559"/>
                <a:gd name="T28" fmla="*/ 308 w 422"/>
                <a:gd name="T29" fmla="*/ 175 h 559"/>
                <a:gd name="T30" fmla="*/ 264 w 422"/>
                <a:gd name="T31" fmla="*/ 228 h 559"/>
                <a:gd name="T32" fmla="*/ 262 w 422"/>
                <a:gd name="T33" fmla="*/ 268 h 559"/>
                <a:gd name="T34" fmla="*/ 287 w 422"/>
                <a:gd name="T35" fmla="*/ 281 h 559"/>
                <a:gd name="T36" fmla="*/ 321 w 422"/>
                <a:gd name="T37" fmla="*/ 226 h 559"/>
                <a:gd name="T38" fmla="*/ 356 w 422"/>
                <a:gd name="T39" fmla="*/ 207 h 559"/>
                <a:gd name="T40" fmla="*/ 378 w 422"/>
                <a:gd name="T41" fmla="*/ 218 h 559"/>
                <a:gd name="T42" fmla="*/ 422 w 422"/>
                <a:gd name="T43" fmla="*/ 342 h 559"/>
                <a:gd name="T44" fmla="*/ 392 w 422"/>
                <a:gd name="T45" fmla="*/ 395 h 559"/>
                <a:gd name="T46" fmla="*/ 384 w 422"/>
                <a:gd name="T47" fmla="*/ 433 h 559"/>
                <a:gd name="T48" fmla="*/ 367 w 422"/>
                <a:gd name="T49" fmla="*/ 445 h 559"/>
                <a:gd name="T50" fmla="*/ 367 w 422"/>
                <a:gd name="T51" fmla="*/ 479 h 559"/>
                <a:gd name="T52" fmla="*/ 344 w 422"/>
                <a:gd name="T53" fmla="*/ 524 h 559"/>
                <a:gd name="T54" fmla="*/ 205 w 422"/>
                <a:gd name="T55" fmla="*/ 543 h 559"/>
                <a:gd name="T56" fmla="*/ 202 w 422"/>
                <a:gd name="T57" fmla="*/ 536 h 559"/>
                <a:gd name="T58" fmla="*/ 0 w 422"/>
                <a:gd name="T59" fmla="*/ 559 h 559"/>
                <a:gd name="T60" fmla="*/ 48 w 422"/>
                <a:gd name="T61" fmla="*/ 464 h 559"/>
                <a:gd name="T62" fmla="*/ 48 w 422"/>
                <a:gd name="T63" fmla="*/ 464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22" h="559">
                  <a:moveTo>
                    <a:pt x="48" y="464"/>
                  </a:moveTo>
                  <a:lnTo>
                    <a:pt x="42" y="370"/>
                  </a:lnTo>
                  <a:lnTo>
                    <a:pt x="6" y="302"/>
                  </a:lnTo>
                  <a:lnTo>
                    <a:pt x="21" y="159"/>
                  </a:lnTo>
                  <a:lnTo>
                    <a:pt x="82" y="85"/>
                  </a:lnTo>
                  <a:lnTo>
                    <a:pt x="78" y="140"/>
                  </a:lnTo>
                  <a:lnTo>
                    <a:pt x="97" y="129"/>
                  </a:lnTo>
                  <a:lnTo>
                    <a:pt x="97" y="83"/>
                  </a:lnTo>
                  <a:lnTo>
                    <a:pt x="120" y="57"/>
                  </a:lnTo>
                  <a:lnTo>
                    <a:pt x="127" y="7"/>
                  </a:lnTo>
                  <a:lnTo>
                    <a:pt x="148" y="0"/>
                  </a:lnTo>
                  <a:lnTo>
                    <a:pt x="276" y="43"/>
                  </a:lnTo>
                  <a:lnTo>
                    <a:pt x="287" y="80"/>
                  </a:lnTo>
                  <a:lnTo>
                    <a:pt x="304" y="114"/>
                  </a:lnTo>
                  <a:lnTo>
                    <a:pt x="308" y="175"/>
                  </a:lnTo>
                  <a:lnTo>
                    <a:pt x="264" y="228"/>
                  </a:lnTo>
                  <a:lnTo>
                    <a:pt x="262" y="268"/>
                  </a:lnTo>
                  <a:lnTo>
                    <a:pt x="287" y="281"/>
                  </a:lnTo>
                  <a:lnTo>
                    <a:pt x="321" y="226"/>
                  </a:lnTo>
                  <a:lnTo>
                    <a:pt x="356" y="207"/>
                  </a:lnTo>
                  <a:lnTo>
                    <a:pt x="378" y="218"/>
                  </a:lnTo>
                  <a:lnTo>
                    <a:pt x="422" y="342"/>
                  </a:lnTo>
                  <a:lnTo>
                    <a:pt x="392" y="395"/>
                  </a:lnTo>
                  <a:lnTo>
                    <a:pt x="384" y="433"/>
                  </a:lnTo>
                  <a:lnTo>
                    <a:pt x="367" y="445"/>
                  </a:lnTo>
                  <a:lnTo>
                    <a:pt x="367" y="479"/>
                  </a:lnTo>
                  <a:lnTo>
                    <a:pt x="344" y="524"/>
                  </a:lnTo>
                  <a:lnTo>
                    <a:pt x="205" y="543"/>
                  </a:lnTo>
                  <a:lnTo>
                    <a:pt x="202" y="536"/>
                  </a:lnTo>
                  <a:lnTo>
                    <a:pt x="0" y="559"/>
                  </a:lnTo>
                  <a:lnTo>
                    <a:pt x="48" y="464"/>
                  </a:lnTo>
                  <a:lnTo>
                    <a:pt x="48" y="464"/>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62" name="Freeform 1139"/>
            <p:cNvSpPr>
              <a:spLocks/>
            </p:cNvSpPr>
            <p:nvPr/>
          </p:nvSpPr>
          <p:spPr bwMode="auto">
            <a:xfrm>
              <a:off x="4127765" y="2817099"/>
              <a:ext cx="590488" cy="609600"/>
            </a:xfrm>
            <a:custGeom>
              <a:avLst/>
              <a:gdLst>
                <a:gd name="T0" fmla="*/ 15 w 578"/>
                <a:gd name="T1" fmla="*/ 227 h 591"/>
                <a:gd name="T2" fmla="*/ 13 w 578"/>
                <a:gd name="T3" fmla="*/ 297 h 591"/>
                <a:gd name="T4" fmla="*/ 84 w 578"/>
                <a:gd name="T5" fmla="*/ 341 h 591"/>
                <a:gd name="T6" fmla="*/ 110 w 578"/>
                <a:gd name="T7" fmla="*/ 371 h 591"/>
                <a:gd name="T8" fmla="*/ 167 w 578"/>
                <a:gd name="T9" fmla="*/ 413 h 591"/>
                <a:gd name="T10" fmla="*/ 175 w 578"/>
                <a:gd name="T11" fmla="*/ 462 h 591"/>
                <a:gd name="T12" fmla="*/ 186 w 578"/>
                <a:gd name="T13" fmla="*/ 529 h 591"/>
                <a:gd name="T14" fmla="*/ 240 w 578"/>
                <a:gd name="T15" fmla="*/ 591 h 591"/>
                <a:gd name="T16" fmla="*/ 527 w 578"/>
                <a:gd name="T17" fmla="*/ 574 h 591"/>
                <a:gd name="T18" fmla="*/ 511 w 578"/>
                <a:gd name="T19" fmla="*/ 483 h 591"/>
                <a:gd name="T20" fmla="*/ 536 w 578"/>
                <a:gd name="T21" fmla="*/ 344 h 591"/>
                <a:gd name="T22" fmla="*/ 536 w 578"/>
                <a:gd name="T23" fmla="*/ 306 h 591"/>
                <a:gd name="T24" fmla="*/ 578 w 578"/>
                <a:gd name="T25" fmla="*/ 198 h 591"/>
                <a:gd name="T26" fmla="*/ 567 w 578"/>
                <a:gd name="T27" fmla="*/ 194 h 591"/>
                <a:gd name="T28" fmla="*/ 540 w 578"/>
                <a:gd name="T29" fmla="*/ 257 h 591"/>
                <a:gd name="T30" fmla="*/ 517 w 578"/>
                <a:gd name="T31" fmla="*/ 261 h 591"/>
                <a:gd name="T32" fmla="*/ 508 w 578"/>
                <a:gd name="T33" fmla="*/ 287 h 591"/>
                <a:gd name="T34" fmla="*/ 483 w 578"/>
                <a:gd name="T35" fmla="*/ 304 h 591"/>
                <a:gd name="T36" fmla="*/ 500 w 578"/>
                <a:gd name="T37" fmla="*/ 247 h 591"/>
                <a:gd name="T38" fmla="*/ 517 w 578"/>
                <a:gd name="T39" fmla="*/ 225 h 591"/>
                <a:gd name="T40" fmla="*/ 487 w 578"/>
                <a:gd name="T41" fmla="*/ 143 h 591"/>
                <a:gd name="T42" fmla="*/ 466 w 578"/>
                <a:gd name="T43" fmla="*/ 137 h 591"/>
                <a:gd name="T44" fmla="*/ 458 w 578"/>
                <a:gd name="T45" fmla="*/ 118 h 591"/>
                <a:gd name="T46" fmla="*/ 234 w 578"/>
                <a:gd name="T47" fmla="*/ 48 h 591"/>
                <a:gd name="T48" fmla="*/ 205 w 578"/>
                <a:gd name="T49" fmla="*/ 35 h 591"/>
                <a:gd name="T50" fmla="*/ 190 w 578"/>
                <a:gd name="T51" fmla="*/ 48 h 591"/>
                <a:gd name="T52" fmla="*/ 184 w 578"/>
                <a:gd name="T53" fmla="*/ 44 h 591"/>
                <a:gd name="T54" fmla="*/ 192 w 578"/>
                <a:gd name="T55" fmla="*/ 19 h 591"/>
                <a:gd name="T56" fmla="*/ 198 w 578"/>
                <a:gd name="T57" fmla="*/ 4 h 591"/>
                <a:gd name="T58" fmla="*/ 190 w 578"/>
                <a:gd name="T59" fmla="*/ 0 h 591"/>
                <a:gd name="T60" fmla="*/ 99 w 578"/>
                <a:gd name="T61" fmla="*/ 38 h 591"/>
                <a:gd name="T62" fmla="*/ 89 w 578"/>
                <a:gd name="T63" fmla="*/ 40 h 591"/>
                <a:gd name="T64" fmla="*/ 70 w 578"/>
                <a:gd name="T65" fmla="*/ 31 h 591"/>
                <a:gd name="T66" fmla="*/ 53 w 578"/>
                <a:gd name="T67" fmla="*/ 42 h 591"/>
                <a:gd name="T68" fmla="*/ 57 w 578"/>
                <a:gd name="T69" fmla="*/ 111 h 591"/>
                <a:gd name="T70" fmla="*/ 0 w 578"/>
                <a:gd name="T71" fmla="*/ 179 h 591"/>
                <a:gd name="T72" fmla="*/ 15 w 578"/>
                <a:gd name="T73" fmla="*/ 227 h 591"/>
                <a:gd name="T74" fmla="*/ 15 w 578"/>
                <a:gd name="T75" fmla="*/ 227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8" h="591">
                  <a:moveTo>
                    <a:pt x="15" y="227"/>
                  </a:moveTo>
                  <a:lnTo>
                    <a:pt x="13" y="297"/>
                  </a:lnTo>
                  <a:lnTo>
                    <a:pt x="84" y="341"/>
                  </a:lnTo>
                  <a:lnTo>
                    <a:pt x="110" y="371"/>
                  </a:lnTo>
                  <a:lnTo>
                    <a:pt x="167" y="413"/>
                  </a:lnTo>
                  <a:lnTo>
                    <a:pt x="175" y="462"/>
                  </a:lnTo>
                  <a:lnTo>
                    <a:pt x="186" y="529"/>
                  </a:lnTo>
                  <a:lnTo>
                    <a:pt x="240" y="591"/>
                  </a:lnTo>
                  <a:lnTo>
                    <a:pt x="527" y="574"/>
                  </a:lnTo>
                  <a:lnTo>
                    <a:pt x="511" y="483"/>
                  </a:lnTo>
                  <a:lnTo>
                    <a:pt x="536" y="344"/>
                  </a:lnTo>
                  <a:lnTo>
                    <a:pt x="536" y="306"/>
                  </a:lnTo>
                  <a:lnTo>
                    <a:pt x="578" y="198"/>
                  </a:lnTo>
                  <a:lnTo>
                    <a:pt x="567" y="194"/>
                  </a:lnTo>
                  <a:lnTo>
                    <a:pt x="540" y="257"/>
                  </a:lnTo>
                  <a:lnTo>
                    <a:pt x="517" y="261"/>
                  </a:lnTo>
                  <a:lnTo>
                    <a:pt x="508" y="287"/>
                  </a:lnTo>
                  <a:lnTo>
                    <a:pt x="483" y="304"/>
                  </a:lnTo>
                  <a:lnTo>
                    <a:pt x="500" y="247"/>
                  </a:lnTo>
                  <a:lnTo>
                    <a:pt x="517" y="225"/>
                  </a:lnTo>
                  <a:lnTo>
                    <a:pt x="487" y="143"/>
                  </a:lnTo>
                  <a:lnTo>
                    <a:pt x="466" y="137"/>
                  </a:lnTo>
                  <a:lnTo>
                    <a:pt x="458" y="118"/>
                  </a:lnTo>
                  <a:lnTo>
                    <a:pt x="234" y="48"/>
                  </a:lnTo>
                  <a:lnTo>
                    <a:pt x="205" y="35"/>
                  </a:lnTo>
                  <a:lnTo>
                    <a:pt x="190" y="48"/>
                  </a:lnTo>
                  <a:lnTo>
                    <a:pt x="184" y="44"/>
                  </a:lnTo>
                  <a:lnTo>
                    <a:pt x="192" y="19"/>
                  </a:lnTo>
                  <a:lnTo>
                    <a:pt x="198" y="4"/>
                  </a:lnTo>
                  <a:lnTo>
                    <a:pt x="190" y="0"/>
                  </a:lnTo>
                  <a:lnTo>
                    <a:pt x="99" y="38"/>
                  </a:lnTo>
                  <a:lnTo>
                    <a:pt x="89" y="40"/>
                  </a:lnTo>
                  <a:lnTo>
                    <a:pt x="70" y="31"/>
                  </a:lnTo>
                  <a:lnTo>
                    <a:pt x="53" y="42"/>
                  </a:lnTo>
                  <a:lnTo>
                    <a:pt x="57" y="111"/>
                  </a:lnTo>
                  <a:lnTo>
                    <a:pt x="0" y="179"/>
                  </a:lnTo>
                  <a:lnTo>
                    <a:pt x="15" y="227"/>
                  </a:lnTo>
                  <a:lnTo>
                    <a:pt x="15" y="227"/>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63" name="Freeform 1140"/>
            <p:cNvSpPr>
              <a:spLocks/>
            </p:cNvSpPr>
            <p:nvPr/>
          </p:nvSpPr>
          <p:spPr bwMode="auto">
            <a:xfrm>
              <a:off x="4299197" y="3407649"/>
              <a:ext cx="438104" cy="779462"/>
            </a:xfrm>
            <a:custGeom>
              <a:avLst/>
              <a:gdLst>
                <a:gd name="T0" fmla="*/ 8 w 430"/>
                <a:gd name="T1" fmla="*/ 308 h 753"/>
                <a:gd name="T2" fmla="*/ 52 w 430"/>
                <a:gd name="T3" fmla="*/ 213 h 753"/>
                <a:gd name="T4" fmla="*/ 38 w 430"/>
                <a:gd name="T5" fmla="*/ 177 h 753"/>
                <a:gd name="T6" fmla="*/ 113 w 430"/>
                <a:gd name="T7" fmla="*/ 120 h 753"/>
                <a:gd name="T8" fmla="*/ 126 w 430"/>
                <a:gd name="T9" fmla="*/ 78 h 753"/>
                <a:gd name="T10" fmla="*/ 73 w 430"/>
                <a:gd name="T11" fmla="*/ 17 h 753"/>
                <a:gd name="T12" fmla="*/ 360 w 430"/>
                <a:gd name="T13" fmla="*/ 0 h 753"/>
                <a:gd name="T14" fmla="*/ 367 w 430"/>
                <a:gd name="T15" fmla="*/ 44 h 753"/>
                <a:gd name="T16" fmla="*/ 396 w 430"/>
                <a:gd name="T17" fmla="*/ 101 h 753"/>
                <a:gd name="T18" fmla="*/ 421 w 430"/>
                <a:gd name="T19" fmla="*/ 388 h 753"/>
                <a:gd name="T20" fmla="*/ 415 w 430"/>
                <a:gd name="T21" fmla="*/ 447 h 753"/>
                <a:gd name="T22" fmla="*/ 430 w 430"/>
                <a:gd name="T23" fmla="*/ 481 h 753"/>
                <a:gd name="T24" fmla="*/ 413 w 430"/>
                <a:gd name="T25" fmla="*/ 546 h 753"/>
                <a:gd name="T26" fmla="*/ 390 w 430"/>
                <a:gd name="T27" fmla="*/ 574 h 753"/>
                <a:gd name="T28" fmla="*/ 379 w 430"/>
                <a:gd name="T29" fmla="*/ 622 h 753"/>
                <a:gd name="T30" fmla="*/ 392 w 430"/>
                <a:gd name="T31" fmla="*/ 637 h 753"/>
                <a:gd name="T32" fmla="*/ 381 w 430"/>
                <a:gd name="T33" fmla="*/ 664 h 753"/>
                <a:gd name="T34" fmla="*/ 386 w 430"/>
                <a:gd name="T35" fmla="*/ 673 h 753"/>
                <a:gd name="T36" fmla="*/ 352 w 430"/>
                <a:gd name="T37" fmla="*/ 686 h 753"/>
                <a:gd name="T38" fmla="*/ 344 w 430"/>
                <a:gd name="T39" fmla="*/ 734 h 753"/>
                <a:gd name="T40" fmla="*/ 295 w 430"/>
                <a:gd name="T41" fmla="*/ 719 h 753"/>
                <a:gd name="T42" fmla="*/ 270 w 430"/>
                <a:gd name="T43" fmla="*/ 753 h 753"/>
                <a:gd name="T44" fmla="*/ 255 w 430"/>
                <a:gd name="T45" fmla="*/ 749 h 753"/>
                <a:gd name="T46" fmla="*/ 238 w 430"/>
                <a:gd name="T47" fmla="*/ 719 h 753"/>
                <a:gd name="T48" fmla="*/ 211 w 430"/>
                <a:gd name="T49" fmla="*/ 645 h 753"/>
                <a:gd name="T50" fmla="*/ 147 w 430"/>
                <a:gd name="T51" fmla="*/ 607 h 753"/>
                <a:gd name="T52" fmla="*/ 133 w 430"/>
                <a:gd name="T53" fmla="*/ 569 h 753"/>
                <a:gd name="T54" fmla="*/ 154 w 430"/>
                <a:gd name="T55" fmla="*/ 510 h 753"/>
                <a:gd name="T56" fmla="*/ 137 w 430"/>
                <a:gd name="T57" fmla="*/ 498 h 753"/>
                <a:gd name="T58" fmla="*/ 95 w 430"/>
                <a:gd name="T59" fmla="*/ 498 h 753"/>
                <a:gd name="T60" fmla="*/ 86 w 430"/>
                <a:gd name="T61" fmla="*/ 462 h 753"/>
                <a:gd name="T62" fmla="*/ 17 w 430"/>
                <a:gd name="T63" fmla="*/ 390 h 753"/>
                <a:gd name="T64" fmla="*/ 0 w 430"/>
                <a:gd name="T65" fmla="*/ 331 h 753"/>
                <a:gd name="T66" fmla="*/ 8 w 430"/>
                <a:gd name="T67" fmla="*/ 308 h 753"/>
                <a:gd name="T68" fmla="*/ 8 w 430"/>
                <a:gd name="T69" fmla="*/ 308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30" h="753">
                  <a:moveTo>
                    <a:pt x="8" y="308"/>
                  </a:moveTo>
                  <a:lnTo>
                    <a:pt x="52" y="213"/>
                  </a:lnTo>
                  <a:lnTo>
                    <a:pt x="38" y="177"/>
                  </a:lnTo>
                  <a:lnTo>
                    <a:pt x="113" y="120"/>
                  </a:lnTo>
                  <a:lnTo>
                    <a:pt x="126" y="78"/>
                  </a:lnTo>
                  <a:lnTo>
                    <a:pt x="73" y="17"/>
                  </a:lnTo>
                  <a:lnTo>
                    <a:pt x="360" y="0"/>
                  </a:lnTo>
                  <a:lnTo>
                    <a:pt x="367" y="44"/>
                  </a:lnTo>
                  <a:lnTo>
                    <a:pt x="396" y="101"/>
                  </a:lnTo>
                  <a:lnTo>
                    <a:pt x="421" y="388"/>
                  </a:lnTo>
                  <a:lnTo>
                    <a:pt x="415" y="447"/>
                  </a:lnTo>
                  <a:lnTo>
                    <a:pt x="430" y="481"/>
                  </a:lnTo>
                  <a:lnTo>
                    <a:pt x="413" y="546"/>
                  </a:lnTo>
                  <a:lnTo>
                    <a:pt x="390" y="574"/>
                  </a:lnTo>
                  <a:lnTo>
                    <a:pt x="379" y="622"/>
                  </a:lnTo>
                  <a:lnTo>
                    <a:pt x="392" y="637"/>
                  </a:lnTo>
                  <a:lnTo>
                    <a:pt x="381" y="664"/>
                  </a:lnTo>
                  <a:lnTo>
                    <a:pt x="386" y="673"/>
                  </a:lnTo>
                  <a:lnTo>
                    <a:pt x="352" y="686"/>
                  </a:lnTo>
                  <a:lnTo>
                    <a:pt x="344" y="734"/>
                  </a:lnTo>
                  <a:lnTo>
                    <a:pt x="295" y="719"/>
                  </a:lnTo>
                  <a:lnTo>
                    <a:pt x="270" y="753"/>
                  </a:lnTo>
                  <a:lnTo>
                    <a:pt x="255" y="749"/>
                  </a:lnTo>
                  <a:lnTo>
                    <a:pt x="238" y="719"/>
                  </a:lnTo>
                  <a:lnTo>
                    <a:pt x="211" y="645"/>
                  </a:lnTo>
                  <a:lnTo>
                    <a:pt x="147" y="607"/>
                  </a:lnTo>
                  <a:lnTo>
                    <a:pt x="133" y="569"/>
                  </a:lnTo>
                  <a:lnTo>
                    <a:pt x="154" y="510"/>
                  </a:lnTo>
                  <a:lnTo>
                    <a:pt x="137" y="498"/>
                  </a:lnTo>
                  <a:lnTo>
                    <a:pt x="95" y="498"/>
                  </a:lnTo>
                  <a:lnTo>
                    <a:pt x="86" y="462"/>
                  </a:lnTo>
                  <a:lnTo>
                    <a:pt x="17" y="390"/>
                  </a:lnTo>
                  <a:lnTo>
                    <a:pt x="0" y="331"/>
                  </a:lnTo>
                  <a:lnTo>
                    <a:pt x="8" y="308"/>
                  </a:lnTo>
                  <a:lnTo>
                    <a:pt x="8" y="308"/>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64" name="Freeform 1141"/>
            <p:cNvSpPr>
              <a:spLocks/>
            </p:cNvSpPr>
            <p:nvPr/>
          </p:nvSpPr>
          <p:spPr bwMode="auto">
            <a:xfrm>
              <a:off x="4684920" y="3475911"/>
              <a:ext cx="342864" cy="587375"/>
            </a:xfrm>
            <a:custGeom>
              <a:avLst/>
              <a:gdLst>
                <a:gd name="T0" fmla="*/ 11 w 338"/>
                <a:gd name="T1" fmla="*/ 566 h 566"/>
                <a:gd name="T2" fmla="*/ 21 w 338"/>
                <a:gd name="T3" fmla="*/ 549 h 566"/>
                <a:gd name="T4" fmla="*/ 85 w 338"/>
                <a:gd name="T5" fmla="*/ 545 h 566"/>
                <a:gd name="T6" fmla="*/ 138 w 338"/>
                <a:gd name="T7" fmla="*/ 528 h 566"/>
                <a:gd name="T8" fmla="*/ 192 w 338"/>
                <a:gd name="T9" fmla="*/ 496 h 566"/>
                <a:gd name="T10" fmla="*/ 235 w 338"/>
                <a:gd name="T11" fmla="*/ 494 h 566"/>
                <a:gd name="T12" fmla="*/ 285 w 338"/>
                <a:gd name="T13" fmla="*/ 412 h 566"/>
                <a:gd name="T14" fmla="*/ 300 w 338"/>
                <a:gd name="T15" fmla="*/ 418 h 566"/>
                <a:gd name="T16" fmla="*/ 338 w 338"/>
                <a:gd name="T17" fmla="*/ 389 h 566"/>
                <a:gd name="T18" fmla="*/ 329 w 338"/>
                <a:gd name="T19" fmla="*/ 368 h 566"/>
                <a:gd name="T20" fmla="*/ 332 w 338"/>
                <a:gd name="T21" fmla="*/ 357 h 566"/>
                <a:gd name="T22" fmla="*/ 294 w 338"/>
                <a:gd name="T23" fmla="*/ 7 h 566"/>
                <a:gd name="T24" fmla="*/ 291 w 338"/>
                <a:gd name="T25" fmla="*/ 0 h 566"/>
                <a:gd name="T26" fmla="*/ 89 w 338"/>
                <a:gd name="T27" fmla="*/ 23 h 566"/>
                <a:gd name="T28" fmla="*/ 51 w 338"/>
                <a:gd name="T29" fmla="*/ 42 h 566"/>
                <a:gd name="T30" fmla="*/ 17 w 338"/>
                <a:gd name="T31" fmla="*/ 32 h 566"/>
                <a:gd name="T32" fmla="*/ 42 w 338"/>
                <a:gd name="T33" fmla="*/ 319 h 566"/>
                <a:gd name="T34" fmla="*/ 36 w 338"/>
                <a:gd name="T35" fmla="*/ 378 h 566"/>
                <a:gd name="T36" fmla="*/ 51 w 338"/>
                <a:gd name="T37" fmla="*/ 412 h 566"/>
                <a:gd name="T38" fmla="*/ 34 w 338"/>
                <a:gd name="T39" fmla="*/ 477 h 566"/>
                <a:gd name="T40" fmla="*/ 11 w 338"/>
                <a:gd name="T41" fmla="*/ 505 h 566"/>
                <a:gd name="T42" fmla="*/ 0 w 338"/>
                <a:gd name="T43" fmla="*/ 553 h 566"/>
                <a:gd name="T44" fmla="*/ 11 w 338"/>
                <a:gd name="T45" fmla="*/ 566 h 566"/>
                <a:gd name="T46" fmla="*/ 11 w 338"/>
                <a:gd name="T47" fmla="*/ 566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38" h="566">
                  <a:moveTo>
                    <a:pt x="11" y="566"/>
                  </a:moveTo>
                  <a:lnTo>
                    <a:pt x="21" y="549"/>
                  </a:lnTo>
                  <a:lnTo>
                    <a:pt x="85" y="545"/>
                  </a:lnTo>
                  <a:lnTo>
                    <a:pt x="138" y="528"/>
                  </a:lnTo>
                  <a:lnTo>
                    <a:pt x="192" y="496"/>
                  </a:lnTo>
                  <a:lnTo>
                    <a:pt x="235" y="494"/>
                  </a:lnTo>
                  <a:lnTo>
                    <a:pt x="285" y="412"/>
                  </a:lnTo>
                  <a:lnTo>
                    <a:pt x="300" y="418"/>
                  </a:lnTo>
                  <a:lnTo>
                    <a:pt x="338" y="389"/>
                  </a:lnTo>
                  <a:lnTo>
                    <a:pt x="329" y="368"/>
                  </a:lnTo>
                  <a:lnTo>
                    <a:pt x="332" y="357"/>
                  </a:lnTo>
                  <a:lnTo>
                    <a:pt x="294" y="7"/>
                  </a:lnTo>
                  <a:lnTo>
                    <a:pt x="291" y="0"/>
                  </a:lnTo>
                  <a:lnTo>
                    <a:pt x="89" y="23"/>
                  </a:lnTo>
                  <a:lnTo>
                    <a:pt x="51" y="42"/>
                  </a:lnTo>
                  <a:lnTo>
                    <a:pt x="17" y="32"/>
                  </a:lnTo>
                  <a:lnTo>
                    <a:pt x="42" y="319"/>
                  </a:lnTo>
                  <a:lnTo>
                    <a:pt x="36" y="378"/>
                  </a:lnTo>
                  <a:lnTo>
                    <a:pt x="51" y="412"/>
                  </a:lnTo>
                  <a:lnTo>
                    <a:pt x="34" y="477"/>
                  </a:lnTo>
                  <a:lnTo>
                    <a:pt x="11" y="505"/>
                  </a:lnTo>
                  <a:lnTo>
                    <a:pt x="0" y="553"/>
                  </a:lnTo>
                  <a:lnTo>
                    <a:pt x="11" y="566"/>
                  </a:lnTo>
                  <a:lnTo>
                    <a:pt x="11" y="566"/>
                  </a:lnTo>
                  <a:close/>
                </a:path>
              </a:pathLst>
            </a:custGeom>
            <a:solidFill>
              <a:srgbClr val="CEAFC1"/>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65" name="Freeform 1142"/>
            <p:cNvSpPr>
              <a:spLocks/>
            </p:cNvSpPr>
            <p:nvPr/>
          </p:nvSpPr>
          <p:spPr bwMode="auto">
            <a:xfrm>
              <a:off x="4567457" y="3839449"/>
              <a:ext cx="804778" cy="409575"/>
            </a:xfrm>
            <a:custGeom>
              <a:avLst/>
              <a:gdLst>
                <a:gd name="T0" fmla="*/ 4 w 791"/>
                <a:gd name="T1" fmla="*/ 375 h 396"/>
                <a:gd name="T2" fmla="*/ 23 w 791"/>
                <a:gd name="T3" fmla="*/ 373 h 396"/>
                <a:gd name="T4" fmla="*/ 29 w 791"/>
                <a:gd name="T5" fmla="*/ 331 h 396"/>
                <a:gd name="T6" fmla="*/ 17 w 791"/>
                <a:gd name="T7" fmla="*/ 329 h 396"/>
                <a:gd name="T8" fmla="*/ 42 w 791"/>
                <a:gd name="T9" fmla="*/ 295 h 396"/>
                <a:gd name="T10" fmla="*/ 91 w 791"/>
                <a:gd name="T11" fmla="*/ 310 h 396"/>
                <a:gd name="T12" fmla="*/ 99 w 791"/>
                <a:gd name="T13" fmla="*/ 262 h 396"/>
                <a:gd name="T14" fmla="*/ 133 w 791"/>
                <a:gd name="T15" fmla="*/ 249 h 396"/>
                <a:gd name="T16" fmla="*/ 128 w 791"/>
                <a:gd name="T17" fmla="*/ 240 h 396"/>
                <a:gd name="T18" fmla="*/ 147 w 791"/>
                <a:gd name="T19" fmla="*/ 194 h 396"/>
                <a:gd name="T20" fmla="*/ 211 w 791"/>
                <a:gd name="T21" fmla="*/ 190 h 396"/>
                <a:gd name="T22" fmla="*/ 264 w 791"/>
                <a:gd name="T23" fmla="*/ 173 h 396"/>
                <a:gd name="T24" fmla="*/ 299 w 791"/>
                <a:gd name="T25" fmla="*/ 150 h 396"/>
                <a:gd name="T26" fmla="*/ 318 w 791"/>
                <a:gd name="T27" fmla="*/ 141 h 396"/>
                <a:gd name="T28" fmla="*/ 361 w 791"/>
                <a:gd name="T29" fmla="*/ 139 h 396"/>
                <a:gd name="T30" fmla="*/ 411 w 791"/>
                <a:gd name="T31" fmla="*/ 57 h 396"/>
                <a:gd name="T32" fmla="*/ 426 w 791"/>
                <a:gd name="T33" fmla="*/ 63 h 396"/>
                <a:gd name="T34" fmla="*/ 464 w 791"/>
                <a:gd name="T35" fmla="*/ 34 h 396"/>
                <a:gd name="T36" fmla="*/ 455 w 791"/>
                <a:gd name="T37" fmla="*/ 13 h 396"/>
                <a:gd name="T38" fmla="*/ 458 w 791"/>
                <a:gd name="T39" fmla="*/ 2 h 396"/>
                <a:gd name="T40" fmla="*/ 493 w 791"/>
                <a:gd name="T41" fmla="*/ 0 h 396"/>
                <a:gd name="T42" fmla="*/ 515 w 791"/>
                <a:gd name="T43" fmla="*/ 8 h 396"/>
                <a:gd name="T44" fmla="*/ 584 w 791"/>
                <a:gd name="T45" fmla="*/ 48 h 396"/>
                <a:gd name="T46" fmla="*/ 633 w 791"/>
                <a:gd name="T47" fmla="*/ 46 h 396"/>
                <a:gd name="T48" fmla="*/ 656 w 791"/>
                <a:gd name="T49" fmla="*/ 31 h 396"/>
                <a:gd name="T50" fmla="*/ 711 w 791"/>
                <a:gd name="T51" fmla="*/ 65 h 396"/>
                <a:gd name="T52" fmla="*/ 728 w 791"/>
                <a:gd name="T53" fmla="*/ 129 h 396"/>
                <a:gd name="T54" fmla="*/ 791 w 791"/>
                <a:gd name="T55" fmla="*/ 175 h 396"/>
                <a:gd name="T56" fmla="*/ 761 w 791"/>
                <a:gd name="T57" fmla="*/ 211 h 396"/>
                <a:gd name="T58" fmla="*/ 707 w 791"/>
                <a:gd name="T59" fmla="*/ 262 h 396"/>
                <a:gd name="T60" fmla="*/ 706 w 791"/>
                <a:gd name="T61" fmla="*/ 274 h 396"/>
                <a:gd name="T62" fmla="*/ 628 w 791"/>
                <a:gd name="T63" fmla="*/ 323 h 396"/>
                <a:gd name="T64" fmla="*/ 190 w 791"/>
                <a:gd name="T65" fmla="*/ 365 h 396"/>
                <a:gd name="T66" fmla="*/ 143 w 791"/>
                <a:gd name="T67" fmla="*/ 361 h 396"/>
                <a:gd name="T68" fmla="*/ 145 w 791"/>
                <a:gd name="T69" fmla="*/ 384 h 396"/>
                <a:gd name="T70" fmla="*/ 0 w 791"/>
                <a:gd name="T71" fmla="*/ 396 h 396"/>
                <a:gd name="T72" fmla="*/ 4 w 791"/>
                <a:gd name="T73" fmla="*/ 375 h 396"/>
                <a:gd name="T74" fmla="*/ 4 w 791"/>
                <a:gd name="T75" fmla="*/ 375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91" h="396">
                  <a:moveTo>
                    <a:pt x="4" y="375"/>
                  </a:moveTo>
                  <a:lnTo>
                    <a:pt x="23" y="373"/>
                  </a:lnTo>
                  <a:lnTo>
                    <a:pt x="29" y="331"/>
                  </a:lnTo>
                  <a:lnTo>
                    <a:pt x="17" y="329"/>
                  </a:lnTo>
                  <a:lnTo>
                    <a:pt x="42" y="295"/>
                  </a:lnTo>
                  <a:lnTo>
                    <a:pt x="91" y="310"/>
                  </a:lnTo>
                  <a:lnTo>
                    <a:pt x="99" y="262"/>
                  </a:lnTo>
                  <a:lnTo>
                    <a:pt x="133" y="249"/>
                  </a:lnTo>
                  <a:lnTo>
                    <a:pt x="128" y="240"/>
                  </a:lnTo>
                  <a:lnTo>
                    <a:pt x="147" y="194"/>
                  </a:lnTo>
                  <a:lnTo>
                    <a:pt x="211" y="190"/>
                  </a:lnTo>
                  <a:lnTo>
                    <a:pt x="264" y="173"/>
                  </a:lnTo>
                  <a:lnTo>
                    <a:pt x="299" y="150"/>
                  </a:lnTo>
                  <a:lnTo>
                    <a:pt x="318" y="141"/>
                  </a:lnTo>
                  <a:lnTo>
                    <a:pt x="361" y="139"/>
                  </a:lnTo>
                  <a:lnTo>
                    <a:pt x="411" y="57"/>
                  </a:lnTo>
                  <a:lnTo>
                    <a:pt x="426" y="63"/>
                  </a:lnTo>
                  <a:lnTo>
                    <a:pt x="464" y="34"/>
                  </a:lnTo>
                  <a:lnTo>
                    <a:pt x="455" y="13"/>
                  </a:lnTo>
                  <a:lnTo>
                    <a:pt x="458" y="2"/>
                  </a:lnTo>
                  <a:lnTo>
                    <a:pt x="493" y="0"/>
                  </a:lnTo>
                  <a:lnTo>
                    <a:pt x="515" y="8"/>
                  </a:lnTo>
                  <a:lnTo>
                    <a:pt x="584" y="48"/>
                  </a:lnTo>
                  <a:lnTo>
                    <a:pt x="633" y="46"/>
                  </a:lnTo>
                  <a:lnTo>
                    <a:pt x="656" y="31"/>
                  </a:lnTo>
                  <a:lnTo>
                    <a:pt x="711" y="65"/>
                  </a:lnTo>
                  <a:lnTo>
                    <a:pt x="728" y="129"/>
                  </a:lnTo>
                  <a:lnTo>
                    <a:pt x="791" y="175"/>
                  </a:lnTo>
                  <a:lnTo>
                    <a:pt x="761" y="211"/>
                  </a:lnTo>
                  <a:lnTo>
                    <a:pt x="707" y="262"/>
                  </a:lnTo>
                  <a:lnTo>
                    <a:pt x="706" y="274"/>
                  </a:lnTo>
                  <a:lnTo>
                    <a:pt x="628" y="323"/>
                  </a:lnTo>
                  <a:lnTo>
                    <a:pt x="190" y="365"/>
                  </a:lnTo>
                  <a:lnTo>
                    <a:pt x="143" y="361"/>
                  </a:lnTo>
                  <a:lnTo>
                    <a:pt x="145" y="384"/>
                  </a:lnTo>
                  <a:lnTo>
                    <a:pt x="0" y="396"/>
                  </a:lnTo>
                  <a:lnTo>
                    <a:pt x="4" y="375"/>
                  </a:lnTo>
                  <a:lnTo>
                    <a:pt x="4" y="375"/>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66" name="Freeform 1143"/>
            <p:cNvSpPr>
              <a:spLocks/>
            </p:cNvSpPr>
            <p:nvPr/>
          </p:nvSpPr>
          <p:spPr bwMode="auto">
            <a:xfrm>
              <a:off x="4469042" y="4147424"/>
              <a:ext cx="946051" cy="317500"/>
            </a:xfrm>
            <a:custGeom>
              <a:avLst/>
              <a:gdLst>
                <a:gd name="T0" fmla="*/ 17 w 931"/>
                <a:gd name="T1" fmla="*/ 253 h 308"/>
                <a:gd name="T2" fmla="*/ 11 w 931"/>
                <a:gd name="T3" fmla="*/ 249 h 308"/>
                <a:gd name="T4" fmla="*/ 38 w 931"/>
                <a:gd name="T5" fmla="*/ 228 h 308"/>
                <a:gd name="T6" fmla="*/ 64 w 931"/>
                <a:gd name="T7" fmla="*/ 180 h 308"/>
                <a:gd name="T8" fmla="*/ 55 w 931"/>
                <a:gd name="T9" fmla="*/ 169 h 308"/>
                <a:gd name="T10" fmla="*/ 68 w 931"/>
                <a:gd name="T11" fmla="*/ 146 h 308"/>
                <a:gd name="T12" fmla="*/ 68 w 931"/>
                <a:gd name="T13" fmla="*/ 120 h 308"/>
                <a:gd name="T14" fmla="*/ 87 w 931"/>
                <a:gd name="T15" fmla="*/ 101 h 308"/>
                <a:gd name="T16" fmla="*/ 232 w 931"/>
                <a:gd name="T17" fmla="*/ 89 h 308"/>
                <a:gd name="T18" fmla="*/ 230 w 931"/>
                <a:gd name="T19" fmla="*/ 66 h 308"/>
                <a:gd name="T20" fmla="*/ 277 w 931"/>
                <a:gd name="T21" fmla="*/ 70 h 308"/>
                <a:gd name="T22" fmla="*/ 715 w 931"/>
                <a:gd name="T23" fmla="*/ 28 h 308"/>
                <a:gd name="T24" fmla="*/ 931 w 931"/>
                <a:gd name="T25" fmla="*/ 0 h 308"/>
                <a:gd name="T26" fmla="*/ 893 w 931"/>
                <a:gd name="T27" fmla="*/ 74 h 308"/>
                <a:gd name="T28" fmla="*/ 834 w 931"/>
                <a:gd name="T29" fmla="*/ 87 h 308"/>
                <a:gd name="T30" fmla="*/ 806 w 931"/>
                <a:gd name="T31" fmla="*/ 125 h 308"/>
                <a:gd name="T32" fmla="*/ 699 w 931"/>
                <a:gd name="T33" fmla="*/ 186 h 308"/>
                <a:gd name="T34" fmla="*/ 694 w 931"/>
                <a:gd name="T35" fmla="*/ 209 h 308"/>
                <a:gd name="T36" fmla="*/ 667 w 931"/>
                <a:gd name="T37" fmla="*/ 222 h 308"/>
                <a:gd name="T38" fmla="*/ 667 w 931"/>
                <a:gd name="T39" fmla="*/ 253 h 308"/>
                <a:gd name="T40" fmla="*/ 523 w 931"/>
                <a:gd name="T41" fmla="*/ 270 h 308"/>
                <a:gd name="T42" fmla="*/ 234 w 931"/>
                <a:gd name="T43" fmla="*/ 294 h 308"/>
                <a:gd name="T44" fmla="*/ 0 w 931"/>
                <a:gd name="T45" fmla="*/ 308 h 308"/>
                <a:gd name="T46" fmla="*/ 17 w 931"/>
                <a:gd name="T47" fmla="*/ 253 h 308"/>
                <a:gd name="T48" fmla="*/ 17 w 931"/>
                <a:gd name="T49" fmla="*/ 253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1" h="308">
                  <a:moveTo>
                    <a:pt x="17" y="253"/>
                  </a:moveTo>
                  <a:lnTo>
                    <a:pt x="11" y="249"/>
                  </a:lnTo>
                  <a:lnTo>
                    <a:pt x="38" y="228"/>
                  </a:lnTo>
                  <a:lnTo>
                    <a:pt x="64" y="180"/>
                  </a:lnTo>
                  <a:lnTo>
                    <a:pt x="55" y="169"/>
                  </a:lnTo>
                  <a:lnTo>
                    <a:pt x="68" y="146"/>
                  </a:lnTo>
                  <a:lnTo>
                    <a:pt x="68" y="120"/>
                  </a:lnTo>
                  <a:lnTo>
                    <a:pt x="87" y="101"/>
                  </a:lnTo>
                  <a:lnTo>
                    <a:pt x="232" y="89"/>
                  </a:lnTo>
                  <a:lnTo>
                    <a:pt x="230" y="66"/>
                  </a:lnTo>
                  <a:lnTo>
                    <a:pt x="277" y="70"/>
                  </a:lnTo>
                  <a:lnTo>
                    <a:pt x="715" y="28"/>
                  </a:lnTo>
                  <a:lnTo>
                    <a:pt x="931" y="0"/>
                  </a:lnTo>
                  <a:lnTo>
                    <a:pt x="893" y="74"/>
                  </a:lnTo>
                  <a:lnTo>
                    <a:pt x="834" y="87"/>
                  </a:lnTo>
                  <a:lnTo>
                    <a:pt x="806" y="125"/>
                  </a:lnTo>
                  <a:lnTo>
                    <a:pt x="699" y="186"/>
                  </a:lnTo>
                  <a:lnTo>
                    <a:pt x="694" y="209"/>
                  </a:lnTo>
                  <a:lnTo>
                    <a:pt x="667" y="222"/>
                  </a:lnTo>
                  <a:lnTo>
                    <a:pt x="667" y="253"/>
                  </a:lnTo>
                  <a:lnTo>
                    <a:pt x="523" y="270"/>
                  </a:lnTo>
                  <a:lnTo>
                    <a:pt x="234" y="294"/>
                  </a:lnTo>
                  <a:lnTo>
                    <a:pt x="0" y="308"/>
                  </a:lnTo>
                  <a:lnTo>
                    <a:pt x="17" y="253"/>
                  </a:lnTo>
                  <a:lnTo>
                    <a:pt x="17" y="253"/>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67" name="Freeform 1144"/>
            <p:cNvSpPr>
              <a:spLocks/>
            </p:cNvSpPr>
            <p:nvPr/>
          </p:nvSpPr>
          <p:spPr bwMode="auto">
            <a:xfrm>
              <a:off x="4337293" y="4452224"/>
              <a:ext cx="396834" cy="673100"/>
            </a:xfrm>
            <a:custGeom>
              <a:avLst/>
              <a:gdLst>
                <a:gd name="T0" fmla="*/ 27 w 388"/>
                <a:gd name="T1" fmla="*/ 457 h 654"/>
                <a:gd name="T2" fmla="*/ 65 w 388"/>
                <a:gd name="T3" fmla="*/ 407 h 654"/>
                <a:gd name="T4" fmla="*/ 54 w 388"/>
                <a:gd name="T5" fmla="*/ 394 h 654"/>
                <a:gd name="T6" fmla="*/ 38 w 388"/>
                <a:gd name="T7" fmla="*/ 287 h 654"/>
                <a:gd name="T8" fmla="*/ 33 w 388"/>
                <a:gd name="T9" fmla="*/ 215 h 654"/>
                <a:gd name="T10" fmla="*/ 59 w 388"/>
                <a:gd name="T11" fmla="*/ 135 h 654"/>
                <a:gd name="T12" fmla="*/ 101 w 388"/>
                <a:gd name="T13" fmla="*/ 80 h 654"/>
                <a:gd name="T14" fmla="*/ 97 w 388"/>
                <a:gd name="T15" fmla="*/ 65 h 654"/>
                <a:gd name="T16" fmla="*/ 128 w 388"/>
                <a:gd name="T17" fmla="*/ 14 h 654"/>
                <a:gd name="T18" fmla="*/ 362 w 388"/>
                <a:gd name="T19" fmla="*/ 0 h 654"/>
                <a:gd name="T20" fmla="*/ 373 w 388"/>
                <a:gd name="T21" fmla="*/ 12 h 654"/>
                <a:gd name="T22" fmla="*/ 362 w 388"/>
                <a:gd name="T23" fmla="*/ 419 h 654"/>
                <a:gd name="T24" fmla="*/ 388 w 388"/>
                <a:gd name="T25" fmla="*/ 614 h 654"/>
                <a:gd name="T26" fmla="*/ 379 w 388"/>
                <a:gd name="T27" fmla="*/ 624 h 654"/>
                <a:gd name="T28" fmla="*/ 329 w 388"/>
                <a:gd name="T29" fmla="*/ 612 h 654"/>
                <a:gd name="T30" fmla="*/ 253 w 388"/>
                <a:gd name="T31" fmla="*/ 654 h 654"/>
                <a:gd name="T32" fmla="*/ 215 w 388"/>
                <a:gd name="T33" fmla="*/ 592 h 654"/>
                <a:gd name="T34" fmla="*/ 221 w 388"/>
                <a:gd name="T35" fmla="*/ 546 h 654"/>
                <a:gd name="T36" fmla="*/ 0 w 388"/>
                <a:gd name="T37" fmla="*/ 555 h 654"/>
                <a:gd name="T38" fmla="*/ 27 w 388"/>
                <a:gd name="T39" fmla="*/ 457 h 654"/>
                <a:gd name="T40" fmla="*/ 27 w 388"/>
                <a:gd name="T41" fmla="*/ 457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88" h="654">
                  <a:moveTo>
                    <a:pt x="27" y="457"/>
                  </a:moveTo>
                  <a:lnTo>
                    <a:pt x="65" y="407"/>
                  </a:lnTo>
                  <a:lnTo>
                    <a:pt x="54" y="394"/>
                  </a:lnTo>
                  <a:lnTo>
                    <a:pt x="38" y="287"/>
                  </a:lnTo>
                  <a:lnTo>
                    <a:pt x="33" y="215"/>
                  </a:lnTo>
                  <a:lnTo>
                    <a:pt x="59" y="135"/>
                  </a:lnTo>
                  <a:lnTo>
                    <a:pt x="101" y="80"/>
                  </a:lnTo>
                  <a:lnTo>
                    <a:pt x="97" y="65"/>
                  </a:lnTo>
                  <a:lnTo>
                    <a:pt x="128" y="14"/>
                  </a:lnTo>
                  <a:lnTo>
                    <a:pt x="362" y="0"/>
                  </a:lnTo>
                  <a:lnTo>
                    <a:pt x="373" y="12"/>
                  </a:lnTo>
                  <a:lnTo>
                    <a:pt x="362" y="419"/>
                  </a:lnTo>
                  <a:lnTo>
                    <a:pt x="388" y="614"/>
                  </a:lnTo>
                  <a:lnTo>
                    <a:pt x="379" y="624"/>
                  </a:lnTo>
                  <a:lnTo>
                    <a:pt x="329" y="612"/>
                  </a:lnTo>
                  <a:lnTo>
                    <a:pt x="253" y="654"/>
                  </a:lnTo>
                  <a:lnTo>
                    <a:pt x="215" y="592"/>
                  </a:lnTo>
                  <a:lnTo>
                    <a:pt x="221" y="546"/>
                  </a:lnTo>
                  <a:lnTo>
                    <a:pt x="0" y="555"/>
                  </a:lnTo>
                  <a:lnTo>
                    <a:pt x="27" y="457"/>
                  </a:lnTo>
                  <a:lnTo>
                    <a:pt x="27" y="457"/>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68" name="Freeform 1145"/>
            <p:cNvSpPr>
              <a:spLocks/>
            </p:cNvSpPr>
            <p:nvPr/>
          </p:nvSpPr>
          <p:spPr bwMode="auto">
            <a:xfrm>
              <a:off x="4707143" y="4425236"/>
              <a:ext cx="419056" cy="677863"/>
            </a:xfrm>
            <a:custGeom>
              <a:avLst/>
              <a:gdLst>
                <a:gd name="T0" fmla="*/ 11 w 416"/>
                <a:gd name="T1" fmla="*/ 36 h 659"/>
                <a:gd name="T2" fmla="*/ 0 w 416"/>
                <a:gd name="T3" fmla="*/ 443 h 659"/>
                <a:gd name="T4" fmla="*/ 26 w 416"/>
                <a:gd name="T5" fmla="*/ 638 h 659"/>
                <a:gd name="T6" fmla="*/ 55 w 416"/>
                <a:gd name="T7" fmla="*/ 646 h 659"/>
                <a:gd name="T8" fmla="*/ 81 w 416"/>
                <a:gd name="T9" fmla="*/ 631 h 659"/>
                <a:gd name="T10" fmla="*/ 97 w 416"/>
                <a:gd name="T11" fmla="*/ 646 h 659"/>
                <a:gd name="T12" fmla="*/ 74 w 416"/>
                <a:gd name="T13" fmla="*/ 659 h 659"/>
                <a:gd name="T14" fmla="*/ 131 w 416"/>
                <a:gd name="T15" fmla="*/ 644 h 659"/>
                <a:gd name="T16" fmla="*/ 142 w 416"/>
                <a:gd name="T17" fmla="*/ 627 h 659"/>
                <a:gd name="T18" fmla="*/ 135 w 416"/>
                <a:gd name="T19" fmla="*/ 616 h 659"/>
                <a:gd name="T20" fmla="*/ 138 w 416"/>
                <a:gd name="T21" fmla="*/ 598 h 659"/>
                <a:gd name="T22" fmla="*/ 112 w 416"/>
                <a:gd name="T23" fmla="*/ 574 h 659"/>
                <a:gd name="T24" fmla="*/ 112 w 416"/>
                <a:gd name="T25" fmla="*/ 553 h 659"/>
                <a:gd name="T26" fmla="*/ 416 w 416"/>
                <a:gd name="T27" fmla="*/ 526 h 659"/>
                <a:gd name="T28" fmla="*/ 391 w 416"/>
                <a:gd name="T29" fmla="*/ 422 h 659"/>
                <a:gd name="T30" fmla="*/ 406 w 416"/>
                <a:gd name="T31" fmla="*/ 359 h 659"/>
                <a:gd name="T32" fmla="*/ 368 w 416"/>
                <a:gd name="T33" fmla="*/ 277 h 659"/>
                <a:gd name="T34" fmla="*/ 289 w 416"/>
                <a:gd name="T35" fmla="*/ 0 h 659"/>
                <a:gd name="T36" fmla="*/ 0 w 416"/>
                <a:gd name="T37" fmla="*/ 24 h 659"/>
                <a:gd name="T38" fmla="*/ 11 w 416"/>
                <a:gd name="T39" fmla="*/ 36 h 659"/>
                <a:gd name="T40" fmla="*/ 11 w 416"/>
                <a:gd name="T41" fmla="*/ 36 h 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6" h="659">
                  <a:moveTo>
                    <a:pt x="11" y="36"/>
                  </a:moveTo>
                  <a:lnTo>
                    <a:pt x="0" y="443"/>
                  </a:lnTo>
                  <a:lnTo>
                    <a:pt x="26" y="638"/>
                  </a:lnTo>
                  <a:lnTo>
                    <a:pt x="55" y="646"/>
                  </a:lnTo>
                  <a:lnTo>
                    <a:pt x="81" y="631"/>
                  </a:lnTo>
                  <a:lnTo>
                    <a:pt x="97" y="646"/>
                  </a:lnTo>
                  <a:lnTo>
                    <a:pt x="74" y="659"/>
                  </a:lnTo>
                  <a:lnTo>
                    <a:pt x="131" y="644"/>
                  </a:lnTo>
                  <a:lnTo>
                    <a:pt x="142" y="627"/>
                  </a:lnTo>
                  <a:lnTo>
                    <a:pt x="135" y="616"/>
                  </a:lnTo>
                  <a:lnTo>
                    <a:pt x="138" y="598"/>
                  </a:lnTo>
                  <a:lnTo>
                    <a:pt x="112" y="574"/>
                  </a:lnTo>
                  <a:lnTo>
                    <a:pt x="112" y="553"/>
                  </a:lnTo>
                  <a:lnTo>
                    <a:pt x="416" y="526"/>
                  </a:lnTo>
                  <a:lnTo>
                    <a:pt x="391" y="422"/>
                  </a:lnTo>
                  <a:lnTo>
                    <a:pt x="406" y="359"/>
                  </a:lnTo>
                  <a:lnTo>
                    <a:pt x="368" y="277"/>
                  </a:lnTo>
                  <a:lnTo>
                    <a:pt x="289" y="0"/>
                  </a:lnTo>
                  <a:lnTo>
                    <a:pt x="0" y="24"/>
                  </a:lnTo>
                  <a:lnTo>
                    <a:pt x="11" y="36"/>
                  </a:lnTo>
                  <a:lnTo>
                    <a:pt x="11" y="36"/>
                  </a:lnTo>
                  <a:close/>
                </a:path>
              </a:pathLst>
            </a:custGeom>
            <a:solidFill>
              <a:srgbClr val="CEAFC1"/>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69" name="Freeform 1146"/>
            <p:cNvSpPr>
              <a:spLocks/>
            </p:cNvSpPr>
            <p:nvPr/>
          </p:nvSpPr>
          <p:spPr bwMode="auto">
            <a:xfrm>
              <a:off x="4997624" y="4393486"/>
              <a:ext cx="596838" cy="619125"/>
            </a:xfrm>
            <a:custGeom>
              <a:avLst/>
              <a:gdLst>
                <a:gd name="T0" fmla="*/ 79 w 587"/>
                <a:gd name="T1" fmla="*/ 312 h 603"/>
                <a:gd name="T2" fmla="*/ 117 w 587"/>
                <a:gd name="T3" fmla="*/ 394 h 603"/>
                <a:gd name="T4" fmla="*/ 102 w 587"/>
                <a:gd name="T5" fmla="*/ 457 h 603"/>
                <a:gd name="T6" fmla="*/ 127 w 587"/>
                <a:gd name="T7" fmla="*/ 561 h 603"/>
                <a:gd name="T8" fmla="*/ 150 w 587"/>
                <a:gd name="T9" fmla="*/ 595 h 603"/>
                <a:gd name="T10" fmla="*/ 464 w 587"/>
                <a:gd name="T11" fmla="*/ 578 h 603"/>
                <a:gd name="T12" fmla="*/ 467 w 587"/>
                <a:gd name="T13" fmla="*/ 599 h 603"/>
                <a:gd name="T14" fmla="*/ 486 w 587"/>
                <a:gd name="T15" fmla="*/ 603 h 603"/>
                <a:gd name="T16" fmla="*/ 479 w 587"/>
                <a:gd name="T17" fmla="*/ 552 h 603"/>
                <a:gd name="T18" fmla="*/ 492 w 587"/>
                <a:gd name="T19" fmla="*/ 538 h 603"/>
                <a:gd name="T20" fmla="*/ 538 w 587"/>
                <a:gd name="T21" fmla="*/ 548 h 603"/>
                <a:gd name="T22" fmla="*/ 545 w 587"/>
                <a:gd name="T23" fmla="*/ 512 h 603"/>
                <a:gd name="T24" fmla="*/ 540 w 587"/>
                <a:gd name="T25" fmla="*/ 464 h 603"/>
                <a:gd name="T26" fmla="*/ 559 w 587"/>
                <a:gd name="T27" fmla="*/ 451 h 603"/>
                <a:gd name="T28" fmla="*/ 587 w 587"/>
                <a:gd name="T29" fmla="*/ 360 h 603"/>
                <a:gd name="T30" fmla="*/ 568 w 587"/>
                <a:gd name="T31" fmla="*/ 356 h 603"/>
                <a:gd name="T32" fmla="*/ 492 w 587"/>
                <a:gd name="T33" fmla="*/ 238 h 603"/>
                <a:gd name="T34" fmla="*/ 327 w 587"/>
                <a:gd name="T35" fmla="*/ 90 h 603"/>
                <a:gd name="T36" fmla="*/ 254 w 587"/>
                <a:gd name="T37" fmla="*/ 44 h 603"/>
                <a:gd name="T38" fmla="*/ 279 w 587"/>
                <a:gd name="T39" fmla="*/ 0 h 603"/>
                <a:gd name="T40" fmla="*/ 144 w 587"/>
                <a:gd name="T41" fmla="*/ 18 h 603"/>
                <a:gd name="T42" fmla="*/ 0 w 587"/>
                <a:gd name="T43" fmla="*/ 35 h 603"/>
                <a:gd name="T44" fmla="*/ 79 w 587"/>
                <a:gd name="T45" fmla="*/ 312 h 603"/>
                <a:gd name="T46" fmla="*/ 79 w 587"/>
                <a:gd name="T47" fmla="*/ 312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87" h="603">
                  <a:moveTo>
                    <a:pt x="79" y="312"/>
                  </a:moveTo>
                  <a:lnTo>
                    <a:pt x="117" y="394"/>
                  </a:lnTo>
                  <a:lnTo>
                    <a:pt x="102" y="457"/>
                  </a:lnTo>
                  <a:lnTo>
                    <a:pt x="127" y="561"/>
                  </a:lnTo>
                  <a:lnTo>
                    <a:pt x="150" y="595"/>
                  </a:lnTo>
                  <a:lnTo>
                    <a:pt x="464" y="578"/>
                  </a:lnTo>
                  <a:lnTo>
                    <a:pt x="467" y="599"/>
                  </a:lnTo>
                  <a:lnTo>
                    <a:pt x="486" y="603"/>
                  </a:lnTo>
                  <a:lnTo>
                    <a:pt x="479" y="552"/>
                  </a:lnTo>
                  <a:lnTo>
                    <a:pt x="492" y="538"/>
                  </a:lnTo>
                  <a:lnTo>
                    <a:pt x="538" y="548"/>
                  </a:lnTo>
                  <a:lnTo>
                    <a:pt x="545" y="512"/>
                  </a:lnTo>
                  <a:lnTo>
                    <a:pt x="540" y="464"/>
                  </a:lnTo>
                  <a:lnTo>
                    <a:pt x="559" y="451"/>
                  </a:lnTo>
                  <a:lnTo>
                    <a:pt x="587" y="360"/>
                  </a:lnTo>
                  <a:lnTo>
                    <a:pt x="568" y="356"/>
                  </a:lnTo>
                  <a:lnTo>
                    <a:pt x="492" y="238"/>
                  </a:lnTo>
                  <a:lnTo>
                    <a:pt x="327" y="90"/>
                  </a:lnTo>
                  <a:lnTo>
                    <a:pt x="254" y="44"/>
                  </a:lnTo>
                  <a:lnTo>
                    <a:pt x="279" y="0"/>
                  </a:lnTo>
                  <a:lnTo>
                    <a:pt x="144" y="18"/>
                  </a:lnTo>
                  <a:lnTo>
                    <a:pt x="0" y="35"/>
                  </a:lnTo>
                  <a:lnTo>
                    <a:pt x="79" y="312"/>
                  </a:lnTo>
                  <a:lnTo>
                    <a:pt x="79" y="312"/>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70" name="Freeform 1147"/>
            <p:cNvSpPr>
              <a:spLocks/>
            </p:cNvSpPr>
            <p:nvPr/>
          </p:nvSpPr>
          <p:spPr bwMode="auto">
            <a:xfrm>
              <a:off x="4821431" y="4944349"/>
              <a:ext cx="1004782" cy="754062"/>
            </a:xfrm>
            <a:custGeom>
              <a:avLst/>
              <a:gdLst>
                <a:gd name="T0" fmla="*/ 0 w 990"/>
                <a:gd name="T1" fmla="*/ 71 h 732"/>
                <a:gd name="T2" fmla="*/ 26 w 990"/>
                <a:gd name="T3" fmla="*/ 95 h 732"/>
                <a:gd name="T4" fmla="*/ 23 w 990"/>
                <a:gd name="T5" fmla="*/ 113 h 732"/>
                <a:gd name="T6" fmla="*/ 30 w 990"/>
                <a:gd name="T7" fmla="*/ 124 h 732"/>
                <a:gd name="T8" fmla="*/ 19 w 990"/>
                <a:gd name="T9" fmla="*/ 141 h 732"/>
                <a:gd name="T10" fmla="*/ 135 w 990"/>
                <a:gd name="T11" fmla="*/ 101 h 732"/>
                <a:gd name="T12" fmla="*/ 283 w 990"/>
                <a:gd name="T13" fmla="*/ 194 h 732"/>
                <a:gd name="T14" fmla="*/ 405 w 990"/>
                <a:gd name="T15" fmla="*/ 130 h 732"/>
                <a:gd name="T16" fmla="*/ 475 w 990"/>
                <a:gd name="T17" fmla="*/ 145 h 732"/>
                <a:gd name="T18" fmla="*/ 564 w 990"/>
                <a:gd name="T19" fmla="*/ 232 h 732"/>
                <a:gd name="T20" fmla="*/ 597 w 990"/>
                <a:gd name="T21" fmla="*/ 232 h 732"/>
                <a:gd name="T22" fmla="*/ 625 w 990"/>
                <a:gd name="T23" fmla="*/ 293 h 732"/>
                <a:gd name="T24" fmla="*/ 618 w 990"/>
                <a:gd name="T25" fmla="*/ 409 h 732"/>
                <a:gd name="T26" fmla="*/ 639 w 990"/>
                <a:gd name="T27" fmla="*/ 422 h 732"/>
                <a:gd name="T28" fmla="*/ 642 w 990"/>
                <a:gd name="T29" fmla="*/ 401 h 732"/>
                <a:gd name="T30" fmla="*/ 671 w 990"/>
                <a:gd name="T31" fmla="*/ 401 h 732"/>
                <a:gd name="T32" fmla="*/ 642 w 990"/>
                <a:gd name="T33" fmla="*/ 457 h 732"/>
                <a:gd name="T34" fmla="*/ 718 w 990"/>
                <a:gd name="T35" fmla="*/ 533 h 732"/>
                <a:gd name="T36" fmla="*/ 730 w 990"/>
                <a:gd name="T37" fmla="*/ 512 h 732"/>
                <a:gd name="T38" fmla="*/ 736 w 990"/>
                <a:gd name="T39" fmla="*/ 565 h 732"/>
                <a:gd name="T40" fmla="*/ 760 w 990"/>
                <a:gd name="T41" fmla="*/ 576 h 732"/>
                <a:gd name="T42" fmla="*/ 787 w 990"/>
                <a:gd name="T43" fmla="*/ 641 h 732"/>
                <a:gd name="T44" fmla="*/ 814 w 990"/>
                <a:gd name="T45" fmla="*/ 641 h 732"/>
                <a:gd name="T46" fmla="*/ 871 w 990"/>
                <a:gd name="T47" fmla="*/ 702 h 732"/>
                <a:gd name="T48" fmla="*/ 903 w 990"/>
                <a:gd name="T49" fmla="*/ 706 h 732"/>
                <a:gd name="T50" fmla="*/ 903 w 990"/>
                <a:gd name="T51" fmla="*/ 715 h 732"/>
                <a:gd name="T52" fmla="*/ 880 w 990"/>
                <a:gd name="T53" fmla="*/ 732 h 732"/>
                <a:gd name="T54" fmla="*/ 931 w 990"/>
                <a:gd name="T55" fmla="*/ 725 h 732"/>
                <a:gd name="T56" fmla="*/ 964 w 990"/>
                <a:gd name="T57" fmla="*/ 711 h 732"/>
                <a:gd name="T58" fmla="*/ 981 w 990"/>
                <a:gd name="T59" fmla="*/ 626 h 732"/>
                <a:gd name="T60" fmla="*/ 990 w 990"/>
                <a:gd name="T61" fmla="*/ 630 h 732"/>
                <a:gd name="T62" fmla="*/ 983 w 990"/>
                <a:gd name="T63" fmla="*/ 512 h 732"/>
                <a:gd name="T64" fmla="*/ 969 w 990"/>
                <a:gd name="T65" fmla="*/ 477 h 732"/>
                <a:gd name="T66" fmla="*/ 863 w 990"/>
                <a:gd name="T67" fmla="*/ 306 h 732"/>
                <a:gd name="T68" fmla="*/ 779 w 990"/>
                <a:gd name="T69" fmla="*/ 145 h 732"/>
                <a:gd name="T70" fmla="*/ 728 w 990"/>
                <a:gd name="T71" fmla="*/ 12 h 732"/>
                <a:gd name="T72" fmla="*/ 715 w 990"/>
                <a:gd name="T73" fmla="*/ 10 h 732"/>
                <a:gd name="T74" fmla="*/ 669 w 990"/>
                <a:gd name="T75" fmla="*/ 0 h 732"/>
                <a:gd name="T76" fmla="*/ 656 w 990"/>
                <a:gd name="T77" fmla="*/ 14 h 732"/>
                <a:gd name="T78" fmla="*/ 663 w 990"/>
                <a:gd name="T79" fmla="*/ 65 h 732"/>
                <a:gd name="T80" fmla="*/ 644 w 990"/>
                <a:gd name="T81" fmla="*/ 61 h 732"/>
                <a:gd name="T82" fmla="*/ 641 w 990"/>
                <a:gd name="T83" fmla="*/ 40 h 732"/>
                <a:gd name="T84" fmla="*/ 327 w 990"/>
                <a:gd name="T85" fmla="*/ 57 h 732"/>
                <a:gd name="T86" fmla="*/ 304 w 990"/>
                <a:gd name="T87" fmla="*/ 23 h 732"/>
                <a:gd name="T88" fmla="*/ 0 w 990"/>
                <a:gd name="T89" fmla="*/ 50 h 732"/>
                <a:gd name="T90" fmla="*/ 0 w 990"/>
                <a:gd name="T91" fmla="*/ 71 h 732"/>
                <a:gd name="T92" fmla="*/ 0 w 990"/>
                <a:gd name="T93" fmla="*/ 71 h 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90" h="732">
                  <a:moveTo>
                    <a:pt x="0" y="71"/>
                  </a:moveTo>
                  <a:lnTo>
                    <a:pt x="26" y="95"/>
                  </a:lnTo>
                  <a:lnTo>
                    <a:pt x="23" y="113"/>
                  </a:lnTo>
                  <a:lnTo>
                    <a:pt x="30" y="124"/>
                  </a:lnTo>
                  <a:lnTo>
                    <a:pt x="19" y="141"/>
                  </a:lnTo>
                  <a:lnTo>
                    <a:pt x="135" y="101"/>
                  </a:lnTo>
                  <a:lnTo>
                    <a:pt x="283" y="194"/>
                  </a:lnTo>
                  <a:lnTo>
                    <a:pt x="405" y="130"/>
                  </a:lnTo>
                  <a:lnTo>
                    <a:pt x="475" y="145"/>
                  </a:lnTo>
                  <a:lnTo>
                    <a:pt x="564" y="232"/>
                  </a:lnTo>
                  <a:lnTo>
                    <a:pt x="597" y="232"/>
                  </a:lnTo>
                  <a:lnTo>
                    <a:pt x="625" y="293"/>
                  </a:lnTo>
                  <a:lnTo>
                    <a:pt x="618" y="409"/>
                  </a:lnTo>
                  <a:lnTo>
                    <a:pt x="639" y="422"/>
                  </a:lnTo>
                  <a:lnTo>
                    <a:pt x="642" y="401"/>
                  </a:lnTo>
                  <a:lnTo>
                    <a:pt x="671" y="401"/>
                  </a:lnTo>
                  <a:lnTo>
                    <a:pt x="642" y="457"/>
                  </a:lnTo>
                  <a:lnTo>
                    <a:pt x="718" y="533"/>
                  </a:lnTo>
                  <a:lnTo>
                    <a:pt x="730" y="512"/>
                  </a:lnTo>
                  <a:lnTo>
                    <a:pt x="736" y="565"/>
                  </a:lnTo>
                  <a:lnTo>
                    <a:pt x="760" y="576"/>
                  </a:lnTo>
                  <a:lnTo>
                    <a:pt x="787" y="641"/>
                  </a:lnTo>
                  <a:lnTo>
                    <a:pt x="814" y="641"/>
                  </a:lnTo>
                  <a:lnTo>
                    <a:pt x="871" y="702"/>
                  </a:lnTo>
                  <a:lnTo>
                    <a:pt x="903" y="706"/>
                  </a:lnTo>
                  <a:lnTo>
                    <a:pt x="903" y="715"/>
                  </a:lnTo>
                  <a:lnTo>
                    <a:pt x="880" y="732"/>
                  </a:lnTo>
                  <a:lnTo>
                    <a:pt x="931" y="725"/>
                  </a:lnTo>
                  <a:lnTo>
                    <a:pt x="964" y="711"/>
                  </a:lnTo>
                  <a:lnTo>
                    <a:pt x="981" y="626"/>
                  </a:lnTo>
                  <a:lnTo>
                    <a:pt x="990" y="630"/>
                  </a:lnTo>
                  <a:lnTo>
                    <a:pt x="983" y="512"/>
                  </a:lnTo>
                  <a:lnTo>
                    <a:pt x="969" y="477"/>
                  </a:lnTo>
                  <a:lnTo>
                    <a:pt x="863" y="306"/>
                  </a:lnTo>
                  <a:lnTo>
                    <a:pt x="779" y="145"/>
                  </a:lnTo>
                  <a:lnTo>
                    <a:pt x="728" y="12"/>
                  </a:lnTo>
                  <a:lnTo>
                    <a:pt x="715" y="10"/>
                  </a:lnTo>
                  <a:lnTo>
                    <a:pt x="669" y="0"/>
                  </a:lnTo>
                  <a:lnTo>
                    <a:pt x="656" y="14"/>
                  </a:lnTo>
                  <a:lnTo>
                    <a:pt x="663" y="65"/>
                  </a:lnTo>
                  <a:lnTo>
                    <a:pt x="644" y="61"/>
                  </a:lnTo>
                  <a:lnTo>
                    <a:pt x="641" y="40"/>
                  </a:lnTo>
                  <a:lnTo>
                    <a:pt x="327" y="57"/>
                  </a:lnTo>
                  <a:lnTo>
                    <a:pt x="304" y="23"/>
                  </a:lnTo>
                  <a:lnTo>
                    <a:pt x="0" y="50"/>
                  </a:lnTo>
                  <a:lnTo>
                    <a:pt x="0" y="71"/>
                  </a:lnTo>
                  <a:lnTo>
                    <a:pt x="0" y="71"/>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71" name="Freeform 1151"/>
            <p:cNvSpPr>
              <a:spLocks/>
            </p:cNvSpPr>
            <p:nvPr/>
          </p:nvSpPr>
          <p:spPr bwMode="auto">
            <a:xfrm>
              <a:off x="4983339" y="3391774"/>
              <a:ext cx="465088" cy="517525"/>
            </a:xfrm>
            <a:custGeom>
              <a:avLst/>
              <a:gdLst>
                <a:gd name="T0" fmla="*/ 0 w 459"/>
                <a:gd name="T1" fmla="*/ 91 h 504"/>
                <a:gd name="T2" fmla="*/ 38 w 459"/>
                <a:gd name="T3" fmla="*/ 441 h 504"/>
                <a:gd name="T4" fmla="*/ 95 w 459"/>
                <a:gd name="T5" fmla="*/ 447 h 504"/>
                <a:gd name="T6" fmla="*/ 164 w 459"/>
                <a:gd name="T7" fmla="*/ 487 h 504"/>
                <a:gd name="T8" fmla="*/ 213 w 459"/>
                <a:gd name="T9" fmla="*/ 485 h 504"/>
                <a:gd name="T10" fmla="*/ 236 w 459"/>
                <a:gd name="T11" fmla="*/ 470 h 504"/>
                <a:gd name="T12" fmla="*/ 291 w 459"/>
                <a:gd name="T13" fmla="*/ 504 h 504"/>
                <a:gd name="T14" fmla="*/ 324 w 459"/>
                <a:gd name="T15" fmla="*/ 475 h 504"/>
                <a:gd name="T16" fmla="*/ 331 w 459"/>
                <a:gd name="T17" fmla="*/ 420 h 504"/>
                <a:gd name="T18" fmla="*/ 352 w 459"/>
                <a:gd name="T19" fmla="*/ 432 h 504"/>
                <a:gd name="T20" fmla="*/ 364 w 459"/>
                <a:gd name="T21" fmla="*/ 386 h 504"/>
                <a:gd name="T22" fmla="*/ 440 w 459"/>
                <a:gd name="T23" fmla="*/ 319 h 504"/>
                <a:gd name="T24" fmla="*/ 453 w 459"/>
                <a:gd name="T25" fmla="*/ 211 h 504"/>
                <a:gd name="T26" fmla="*/ 443 w 459"/>
                <a:gd name="T27" fmla="*/ 188 h 504"/>
                <a:gd name="T28" fmla="*/ 459 w 459"/>
                <a:gd name="T29" fmla="*/ 177 h 504"/>
                <a:gd name="T30" fmla="*/ 430 w 459"/>
                <a:gd name="T31" fmla="*/ 0 h 504"/>
                <a:gd name="T32" fmla="*/ 352 w 459"/>
                <a:gd name="T33" fmla="*/ 40 h 504"/>
                <a:gd name="T34" fmla="*/ 312 w 459"/>
                <a:gd name="T35" fmla="*/ 82 h 504"/>
                <a:gd name="T36" fmla="*/ 284 w 459"/>
                <a:gd name="T37" fmla="*/ 84 h 504"/>
                <a:gd name="T38" fmla="*/ 240 w 459"/>
                <a:gd name="T39" fmla="*/ 107 h 504"/>
                <a:gd name="T40" fmla="*/ 139 w 459"/>
                <a:gd name="T41" fmla="*/ 72 h 504"/>
                <a:gd name="T42" fmla="*/ 0 w 459"/>
                <a:gd name="T43" fmla="*/ 91 h 504"/>
                <a:gd name="T44" fmla="*/ 0 w 459"/>
                <a:gd name="T45" fmla="*/ 91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59" h="504">
                  <a:moveTo>
                    <a:pt x="0" y="91"/>
                  </a:moveTo>
                  <a:lnTo>
                    <a:pt x="38" y="441"/>
                  </a:lnTo>
                  <a:lnTo>
                    <a:pt x="95" y="447"/>
                  </a:lnTo>
                  <a:lnTo>
                    <a:pt x="164" y="487"/>
                  </a:lnTo>
                  <a:lnTo>
                    <a:pt x="213" y="485"/>
                  </a:lnTo>
                  <a:lnTo>
                    <a:pt x="236" y="470"/>
                  </a:lnTo>
                  <a:lnTo>
                    <a:pt x="291" y="504"/>
                  </a:lnTo>
                  <a:lnTo>
                    <a:pt x="324" y="475"/>
                  </a:lnTo>
                  <a:lnTo>
                    <a:pt x="331" y="420"/>
                  </a:lnTo>
                  <a:lnTo>
                    <a:pt x="352" y="432"/>
                  </a:lnTo>
                  <a:lnTo>
                    <a:pt x="364" y="386"/>
                  </a:lnTo>
                  <a:lnTo>
                    <a:pt x="440" y="319"/>
                  </a:lnTo>
                  <a:lnTo>
                    <a:pt x="453" y="211"/>
                  </a:lnTo>
                  <a:lnTo>
                    <a:pt x="443" y="188"/>
                  </a:lnTo>
                  <a:lnTo>
                    <a:pt x="459" y="177"/>
                  </a:lnTo>
                  <a:lnTo>
                    <a:pt x="430" y="0"/>
                  </a:lnTo>
                  <a:lnTo>
                    <a:pt x="352" y="40"/>
                  </a:lnTo>
                  <a:lnTo>
                    <a:pt x="312" y="82"/>
                  </a:lnTo>
                  <a:lnTo>
                    <a:pt x="284" y="84"/>
                  </a:lnTo>
                  <a:lnTo>
                    <a:pt x="240" y="107"/>
                  </a:lnTo>
                  <a:lnTo>
                    <a:pt x="139" y="72"/>
                  </a:lnTo>
                  <a:lnTo>
                    <a:pt x="0" y="91"/>
                  </a:lnTo>
                  <a:lnTo>
                    <a:pt x="0" y="91"/>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72" name="Freeform 1152"/>
            <p:cNvSpPr>
              <a:spLocks/>
            </p:cNvSpPr>
            <p:nvPr/>
          </p:nvSpPr>
          <p:spPr bwMode="auto">
            <a:xfrm>
              <a:off x="5278583" y="3575924"/>
              <a:ext cx="495248" cy="485775"/>
            </a:xfrm>
            <a:custGeom>
              <a:avLst/>
              <a:gdLst>
                <a:gd name="T0" fmla="*/ 0 w 489"/>
                <a:gd name="T1" fmla="*/ 327 h 473"/>
                <a:gd name="T2" fmla="*/ 17 w 489"/>
                <a:gd name="T3" fmla="*/ 391 h 473"/>
                <a:gd name="T4" fmla="*/ 80 w 489"/>
                <a:gd name="T5" fmla="*/ 437 h 473"/>
                <a:gd name="T6" fmla="*/ 111 w 489"/>
                <a:gd name="T7" fmla="*/ 473 h 473"/>
                <a:gd name="T8" fmla="*/ 204 w 489"/>
                <a:gd name="T9" fmla="*/ 435 h 473"/>
                <a:gd name="T10" fmla="*/ 246 w 489"/>
                <a:gd name="T11" fmla="*/ 429 h 473"/>
                <a:gd name="T12" fmla="*/ 268 w 489"/>
                <a:gd name="T13" fmla="*/ 401 h 473"/>
                <a:gd name="T14" fmla="*/ 304 w 489"/>
                <a:gd name="T15" fmla="*/ 258 h 473"/>
                <a:gd name="T16" fmla="*/ 344 w 489"/>
                <a:gd name="T17" fmla="*/ 275 h 473"/>
                <a:gd name="T18" fmla="*/ 420 w 489"/>
                <a:gd name="T19" fmla="*/ 122 h 473"/>
                <a:gd name="T20" fmla="*/ 479 w 489"/>
                <a:gd name="T21" fmla="*/ 154 h 473"/>
                <a:gd name="T22" fmla="*/ 489 w 489"/>
                <a:gd name="T23" fmla="*/ 127 h 473"/>
                <a:gd name="T24" fmla="*/ 447 w 489"/>
                <a:gd name="T25" fmla="*/ 93 h 473"/>
                <a:gd name="T26" fmla="*/ 415 w 489"/>
                <a:gd name="T27" fmla="*/ 97 h 473"/>
                <a:gd name="T28" fmla="*/ 403 w 489"/>
                <a:gd name="T29" fmla="*/ 114 h 473"/>
                <a:gd name="T30" fmla="*/ 344 w 489"/>
                <a:gd name="T31" fmla="*/ 131 h 473"/>
                <a:gd name="T32" fmla="*/ 306 w 489"/>
                <a:gd name="T33" fmla="*/ 173 h 473"/>
                <a:gd name="T34" fmla="*/ 295 w 489"/>
                <a:gd name="T35" fmla="*/ 106 h 473"/>
                <a:gd name="T36" fmla="*/ 189 w 489"/>
                <a:gd name="T37" fmla="*/ 123 h 473"/>
                <a:gd name="T38" fmla="*/ 168 w 489"/>
                <a:gd name="T39" fmla="*/ 0 h 473"/>
                <a:gd name="T40" fmla="*/ 152 w 489"/>
                <a:gd name="T41" fmla="*/ 11 h 473"/>
                <a:gd name="T42" fmla="*/ 162 w 489"/>
                <a:gd name="T43" fmla="*/ 34 h 473"/>
                <a:gd name="T44" fmla="*/ 149 w 489"/>
                <a:gd name="T45" fmla="*/ 142 h 473"/>
                <a:gd name="T46" fmla="*/ 73 w 489"/>
                <a:gd name="T47" fmla="*/ 209 h 473"/>
                <a:gd name="T48" fmla="*/ 61 w 489"/>
                <a:gd name="T49" fmla="*/ 255 h 473"/>
                <a:gd name="T50" fmla="*/ 40 w 489"/>
                <a:gd name="T51" fmla="*/ 243 h 473"/>
                <a:gd name="T52" fmla="*/ 33 w 489"/>
                <a:gd name="T53" fmla="*/ 298 h 473"/>
                <a:gd name="T54" fmla="*/ 0 w 489"/>
                <a:gd name="T55" fmla="*/ 327 h 473"/>
                <a:gd name="T56" fmla="*/ 0 w 489"/>
                <a:gd name="T57" fmla="*/ 327 h 473"/>
                <a:gd name="T58" fmla="*/ 0 w 489"/>
                <a:gd name="T59" fmla="*/ 327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473">
                  <a:moveTo>
                    <a:pt x="0" y="327"/>
                  </a:moveTo>
                  <a:lnTo>
                    <a:pt x="17" y="391"/>
                  </a:lnTo>
                  <a:lnTo>
                    <a:pt x="80" y="437"/>
                  </a:lnTo>
                  <a:lnTo>
                    <a:pt x="111" y="473"/>
                  </a:lnTo>
                  <a:lnTo>
                    <a:pt x="204" y="435"/>
                  </a:lnTo>
                  <a:lnTo>
                    <a:pt x="246" y="429"/>
                  </a:lnTo>
                  <a:lnTo>
                    <a:pt x="268" y="401"/>
                  </a:lnTo>
                  <a:lnTo>
                    <a:pt x="304" y="258"/>
                  </a:lnTo>
                  <a:lnTo>
                    <a:pt x="344" y="275"/>
                  </a:lnTo>
                  <a:lnTo>
                    <a:pt x="420" y="122"/>
                  </a:lnTo>
                  <a:lnTo>
                    <a:pt x="479" y="154"/>
                  </a:lnTo>
                  <a:lnTo>
                    <a:pt x="489" y="127"/>
                  </a:lnTo>
                  <a:lnTo>
                    <a:pt x="447" y="93"/>
                  </a:lnTo>
                  <a:lnTo>
                    <a:pt x="415" y="97"/>
                  </a:lnTo>
                  <a:lnTo>
                    <a:pt x="403" y="114"/>
                  </a:lnTo>
                  <a:lnTo>
                    <a:pt x="344" y="131"/>
                  </a:lnTo>
                  <a:lnTo>
                    <a:pt x="306" y="173"/>
                  </a:lnTo>
                  <a:lnTo>
                    <a:pt x="295" y="106"/>
                  </a:lnTo>
                  <a:lnTo>
                    <a:pt x="189" y="123"/>
                  </a:lnTo>
                  <a:lnTo>
                    <a:pt x="168" y="0"/>
                  </a:lnTo>
                  <a:lnTo>
                    <a:pt x="152" y="11"/>
                  </a:lnTo>
                  <a:lnTo>
                    <a:pt x="162" y="34"/>
                  </a:lnTo>
                  <a:lnTo>
                    <a:pt x="149" y="142"/>
                  </a:lnTo>
                  <a:lnTo>
                    <a:pt x="73" y="209"/>
                  </a:lnTo>
                  <a:lnTo>
                    <a:pt x="61" y="255"/>
                  </a:lnTo>
                  <a:lnTo>
                    <a:pt x="40" y="243"/>
                  </a:lnTo>
                  <a:lnTo>
                    <a:pt x="33" y="298"/>
                  </a:lnTo>
                  <a:lnTo>
                    <a:pt x="0" y="327"/>
                  </a:lnTo>
                  <a:lnTo>
                    <a:pt x="0" y="327"/>
                  </a:lnTo>
                  <a:lnTo>
                    <a:pt x="0" y="327"/>
                  </a:lnTo>
                  <a:close/>
                </a:path>
              </a:pathLst>
            </a:custGeom>
            <a:solidFill>
              <a:srgbClr val="CEAFC1"/>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73" name="Freeform 1153"/>
            <p:cNvSpPr>
              <a:spLocks/>
            </p:cNvSpPr>
            <p:nvPr/>
          </p:nvSpPr>
          <p:spPr bwMode="auto">
            <a:xfrm>
              <a:off x="5577002" y="3610849"/>
              <a:ext cx="506359" cy="244475"/>
            </a:xfrm>
            <a:custGeom>
              <a:avLst/>
              <a:gdLst>
                <a:gd name="T0" fmla="*/ 0 w 496"/>
                <a:gd name="T1" fmla="*/ 72 h 240"/>
                <a:gd name="T2" fmla="*/ 11 w 496"/>
                <a:gd name="T3" fmla="*/ 139 h 240"/>
                <a:gd name="T4" fmla="*/ 49 w 496"/>
                <a:gd name="T5" fmla="*/ 97 h 240"/>
                <a:gd name="T6" fmla="*/ 108 w 496"/>
                <a:gd name="T7" fmla="*/ 80 h 240"/>
                <a:gd name="T8" fmla="*/ 120 w 496"/>
                <a:gd name="T9" fmla="*/ 63 h 240"/>
                <a:gd name="T10" fmla="*/ 152 w 496"/>
                <a:gd name="T11" fmla="*/ 59 h 240"/>
                <a:gd name="T12" fmla="*/ 194 w 496"/>
                <a:gd name="T13" fmla="*/ 93 h 240"/>
                <a:gd name="T14" fmla="*/ 222 w 496"/>
                <a:gd name="T15" fmla="*/ 101 h 240"/>
                <a:gd name="T16" fmla="*/ 276 w 496"/>
                <a:gd name="T17" fmla="*/ 148 h 240"/>
                <a:gd name="T18" fmla="*/ 257 w 496"/>
                <a:gd name="T19" fmla="*/ 194 h 240"/>
                <a:gd name="T20" fmla="*/ 264 w 496"/>
                <a:gd name="T21" fmla="*/ 215 h 240"/>
                <a:gd name="T22" fmla="*/ 287 w 496"/>
                <a:gd name="T23" fmla="*/ 205 h 240"/>
                <a:gd name="T24" fmla="*/ 308 w 496"/>
                <a:gd name="T25" fmla="*/ 205 h 240"/>
                <a:gd name="T26" fmla="*/ 319 w 496"/>
                <a:gd name="T27" fmla="*/ 221 h 240"/>
                <a:gd name="T28" fmla="*/ 344 w 496"/>
                <a:gd name="T29" fmla="*/ 221 h 240"/>
                <a:gd name="T30" fmla="*/ 354 w 496"/>
                <a:gd name="T31" fmla="*/ 215 h 240"/>
                <a:gd name="T32" fmla="*/ 338 w 496"/>
                <a:gd name="T33" fmla="*/ 173 h 240"/>
                <a:gd name="T34" fmla="*/ 335 w 496"/>
                <a:gd name="T35" fmla="*/ 97 h 240"/>
                <a:gd name="T36" fmla="*/ 316 w 496"/>
                <a:gd name="T37" fmla="*/ 86 h 240"/>
                <a:gd name="T38" fmla="*/ 354 w 496"/>
                <a:gd name="T39" fmla="*/ 51 h 240"/>
                <a:gd name="T40" fmla="*/ 356 w 496"/>
                <a:gd name="T41" fmla="*/ 29 h 240"/>
                <a:gd name="T42" fmla="*/ 380 w 496"/>
                <a:gd name="T43" fmla="*/ 31 h 240"/>
                <a:gd name="T44" fmla="*/ 350 w 496"/>
                <a:gd name="T45" fmla="*/ 78 h 240"/>
                <a:gd name="T46" fmla="*/ 367 w 496"/>
                <a:gd name="T47" fmla="*/ 135 h 240"/>
                <a:gd name="T48" fmla="*/ 375 w 496"/>
                <a:gd name="T49" fmla="*/ 150 h 240"/>
                <a:gd name="T50" fmla="*/ 386 w 496"/>
                <a:gd name="T51" fmla="*/ 158 h 240"/>
                <a:gd name="T52" fmla="*/ 363 w 496"/>
                <a:gd name="T53" fmla="*/ 156 h 240"/>
                <a:gd name="T54" fmla="*/ 371 w 496"/>
                <a:gd name="T55" fmla="*/ 192 h 240"/>
                <a:gd name="T56" fmla="*/ 411 w 496"/>
                <a:gd name="T57" fmla="*/ 215 h 240"/>
                <a:gd name="T58" fmla="*/ 420 w 496"/>
                <a:gd name="T59" fmla="*/ 221 h 240"/>
                <a:gd name="T60" fmla="*/ 432 w 496"/>
                <a:gd name="T61" fmla="*/ 221 h 240"/>
                <a:gd name="T62" fmla="*/ 426 w 496"/>
                <a:gd name="T63" fmla="*/ 240 h 240"/>
                <a:gd name="T64" fmla="*/ 475 w 496"/>
                <a:gd name="T65" fmla="*/ 215 h 240"/>
                <a:gd name="T66" fmla="*/ 485 w 496"/>
                <a:gd name="T67" fmla="*/ 184 h 240"/>
                <a:gd name="T68" fmla="*/ 496 w 496"/>
                <a:gd name="T69" fmla="*/ 152 h 240"/>
                <a:gd name="T70" fmla="*/ 426 w 496"/>
                <a:gd name="T71" fmla="*/ 167 h 240"/>
                <a:gd name="T72" fmla="*/ 380 w 496"/>
                <a:gd name="T73" fmla="*/ 0 h 240"/>
                <a:gd name="T74" fmla="*/ 0 w 496"/>
                <a:gd name="T75" fmla="*/ 72 h 240"/>
                <a:gd name="T76" fmla="*/ 0 w 496"/>
                <a:gd name="T77" fmla="*/ 72 h 240"/>
                <a:gd name="T78" fmla="*/ 0 w 496"/>
                <a:gd name="T79" fmla="*/ 72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96" h="240">
                  <a:moveTo>
                    <a:pt x="0" y="72"/>
                  </a:moveTo>
                  <a:lnTo>
                    <a:pt x="11" y="139"/>
                  </a:lnTo>
                  <a:lnTo>
                    <a:pt x="49" y="97"/>
                  </a:lnTo>
                  <a:lnTo>
                    <a:pt x="108" y="80"/>
                  </a:lnTo>
                  <a:lnTo>
                    <a:pt x="120" y="63"/>
                  </a:lnTo>
                  <a:lnTo>
                    <a:pt x="152" y="59"/>
                  </a:lnTo>
                  <a:lnTo>
                    <a:pt x="194" y="93"/>
                  </a:lnTo>
                  <a:lnTo>
                    <a:pt x="222" y="101"/>
                  </a:lnTo>
                  <a:lnTo>
                    <a:pt x="276" y="148"/>
                  </a:lnTo>
                  <a:lnTo>
                    <a:pt x="257" y="194"/>
                  </a:lnTo>
                  <a:lnTo>
                    <a:pt x="264" y="215"/>
                  </a:lnTo>
                  <a:lnTo>
                    <a:pt x="287" y="205"/>
                  </a:lnTo>
                  <a:lnTo>
                    <a:pt x="308" y="205"/>
                  </a:lnTo>
                  <a:lnTo>
                    <a:pt x="319" y="221"/>
                  </a:lnTo>
                  <a:lnTo>
                    <a:pt x="344" y="221"/>
                  </a:lnTo>
                  <a:lnTo>
                    <a:pt x="354" y="215"/>
                  </a:lnTo>
                  <a:lnTo>
                    <a:pt x="338" y="173"/>
                  </a:lnTo>
                  <a:lnTo>
                    <a:pt x="335" y="97"/>
                  </a:lnTo>
                  <a:lnTo>
                    <a:pt x="316" y="86"/>
                  </a:lnTo>
                  <a:lnTo>
                    <a:pt x="354" y="51"/>
                  </a:lnTo>
                  <a:lnTo>
                    <a:pt x="356" y="29"/>
                  </a:lnTo>
                  <a:lnTo>
                    <a:pt x="380" y="31"/>
                  </a:lnTo>
                  <a:lnTo>
                    <a:pt x="350" y="78"/>
                  </a:lnTo>
                  <a:lnTo>
                    <a:pt x="367" y="135"/>
                  </a:lnTo>
                  <a:lnTo>
                    <a:pt x="375" y="150"/>
                  </a:lnTo>
                  <a:lnTo>
                    <a:pt x="386" y="158"/>
                  </a:lnTo>
                  <a:lnTo>
                    <a:pt x="363" y="156"/>
                  </a:lnTo>
                  <a:lnTo>
                    <a:pt x="371" y="192"/>
                  </a:lnTo>
                  <a:lnTo>
                    <a:pt x="411" y="215"/>
                  </a:lnTo>
                  <a:lnTo>
                    <a:pt x="420" y="221"/>
                  </a:lnTo>
                  <a:lnTo>
                    <a:pt x="432" y="221"/>
                  </a:lnTo>
                  <a:lnTo>
                    <a:pt x="426" y="240"/>
                  </a:lnTo>
                  <a:lnTo>
                    <a:pt x="475" y="215"/>
                  </a:lnTo>
                  <a:lnTo>
                    <a:pt x="485" y="184"/>
                  </a:lnTo>
                  <a:lnTo>
                    <a:pt x="496" y="152"/>
                  </a:lnTo>
                  <a:lnTo>
                    <a:pt x="426" y="167"/>
                  </a:lnTo>
                  <a:lnTo>
                    <a:pt x="380" y="0"/>
                  </a:lnTo>
                  <a:lnTo>
                    <a:pt x="0" y="72"/>
                  </a:lnTo>
                  <a:lnTo>
                    <a:pt x="0" y="72"/>
                  </a:lnTo>
                  <a:lnTo>
                    <a:pt x="0" y="72"/>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74" name="Freeform 1154"/>
            <p:cNvSpPr>
              <a:spLocks/>
            </p:cNvSpPr>
            <p:nvPr/>
          </p:nvSpPr>
          <p:spPr bwMode="auto">
            <a:xfrm>
              <a:off x="5194454" y="3702924"/>
              <a:ext cx="857160" cy="476250"/>
            </a:xfrm>
            <a:custGeom>
              <a:avLst/>
              <a:gdLst>
                <a:gd name="T0" fmla="*/ 78 w 844"/>
                <a:gd name="T1" fmla="*/ 414 h 463"/>
                <a:gd name="T2" fmla="*/ 79 w 844"/>
                <a:gd name="T3" fmla="*/ 402 h 463"/>
                <a:gd name="T4" fmla="*/ 133 w 844"/>
                <a:gd name="T5" fmla="*/ 351 h 463"/>
                <a:gd name="T6" fmla="*/ 163 w 844"/>
                <a:gd name="T7" fmla="*/ 315 h 463"/>
                <a:gd name="T8" fmla="*/ 194 w 844"/>
                <a:gd name="T9" fmla="*/ 351 h 463"/>
                <a:gd name="T10" fmla="*/ 287 w 844"/>
                <a:gd name="T11" fmla="*/ 313 h 463"/>
                <a:gd name="T12" fmla="*/ 329 w 844"/>
                <a:gd name="T13" fmla="*/ 307 h 463"/>
                <a:gd name="T14" fmla="*/ 351 w 844"/>
                <a:gd name="T15" fmla="*/ 279 h 463"/>
                <a:gd name="T16" fmla="*/ 387 w 844"/>
                <a:gd name="T17" fmla="*/ 136 h 463"/>
                <a:gd name="T18" fmla="*/ 427 w 844"/>
                <a:gd name="T19" fmla="*/ 153 h 463"/>
                <a:gd name="T20" fmla="*/ 503 w 844"/>
                <a:gd name="T21" fmla="*/ 0 h 463"/>
                <a:gd name="T22" fmla="*/ 562 w 844"/>
                <a:gd name="T23" fmla="*/ 32 h 463"/>
                <a:gd name="T24" fmla="*/ 572 w 844"/>
                <a:gd name="T25" fmla="*/ 5 h 463"/>
                <a:gd name="T26" fmla="*/ 600 w 844"/>
                <a:gd name="T27" fmla="*/ 13 h 463"/>
                <a:gd name="T28" fmla="*/ 654 w 844"/>
                <a:gd name="T29" fmla="*/ 60 h 463"/>
                <a:gd name="T30" fmla="*/ 635 w 844"/>
                <a:gd name="T31" fmla="*/ 106 h 463"/>
                <a:gd name="T32" fmla="*/ 642 w 844"/>
                <a:gd name="T33" fmla="*/ 127 h 463"/>
                <a:gd name="T34" fmla="*/ 665 w 844"/>
                <a:gd name="T35" fmla="*/ 117 h 463"/>
                <a:gd name="T36" fmla="*/ 682 w 844"/>
                <a:gd name="T37" fmla="*/ 138 h 463"/>
                <a:gd name="T38" fmla="*/ 764 w 844"/>
                <a:gd name="T39" fmla="*/ 165 h 463"/>
                <a:gd name="T40" fmla="*/ 688 w 844"/>
                <a:gd name="T41" fmla="*/ 161 h 463"/>
                <a:gd name="T42" fmla="*/ 768 w 844"/>
                <a:gd name="T43" fmla="*/ 231 h 463"/>
                <a:gd name="T44" fmla="*/ 718 w 844"/>
                <a:gd name="T45" fmla="*/ 224 h 463"/>
                <a:gd name="T46" fmla="*/ 819 w 844"/>
                <a:gd name="T47" fmla="*/ 288 h 463"/>
                <a:gd name="T48" fmla="*/ 844 w 844"/>
                <a:gd name="T49" fmla="*/ 332 h 463"/>
                <a:gd name="T50" fmla="*/ 827 w 844"/>
                <a:gd name="T51" fmla="*/ 326 h 463"/>
                <a:gd name="T52" fmla="*/ 823 w 844"/>
                <a:gd name="T53" fmla="*/ 338 h 463"/>
                <a:gd name="T54" fmla="*/ 492 w 844"/>
                <a:gd name="T55" fmla="*/ 401 h 463"/>
                <a:gd name="T56" fmla="*/ 216 w 844"/>
                <a:gd name="T57" fmla="*/ 435 h 463"/>
                <a:gd name="T58" fmla="*/ 0 w 844"/>
                <a:gd name="T59" fmla="*/ 463 h 463"/>
                <a:gd name="T60" fmla="*/ 78 w 844"/>
                <a:gd name="T61" fmla="*/ 414 h 463"/>
                <a:gd name="T62" fmla="*/ 78 w 844"/>
                <a:gd name="T63" fmla="*/ 414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44" h="463">
                  <a:moveTo>
                    <a:pt x="78" y="414"/>
                  </a:moveTo>
                  <a:lnTo>
                    <a:pt x="79" y="402"/>
                  </a:lnTo>
                  <a:lnTo>
                    <a:pt x="133" y="351"/>
                  </a:lnTo>
                  <a:lnTo>
                    <a:pt x="163" y="315"/>
                  </a:lnTo>
                  <a:lnTo>
                    <a:pt x="194" y="351"/>
                  </a:lnTo>
                  <a:lnTo>
                    <a:pt x="287" y="313"/>
                  </a:lnTo>
                  <a:lnTo>
                    <a:pt x="329" y="307"/>
                  </a:lnTo>
                  <a:lnTo>
                    <a:pt x="351" y="279"/>
                  </a:lnTo>
                  <a:lnTo>
                    <a:pt x="387" y="136"/>
                  </a:lnTo>
                  <a:lnTo>
                    <a:pt x="427" y="153"/>
                  </a:lnTo>
                  <a:lnTo>
                    <a:pt x="503" y="0"/>
                  </a:lnTo>
                  <a:lnTo>
                    <a:pt x="562" y="32"/>
                  </a:lnTo>
                  <a:lnTo>
                    <a:pt x="572" y="5"/>
                  </a:lnTo>
                  <a:lnTo>
                    <a:pt x="600" y="13"/>
                  </a:lnTo>
                  <a:lnTo>
                    <a:pt x="654" y="60"/>
                  </a:lnTo>
                  <a:lnTo>
                    <a:pt x="635" y="106"/>
                  </a:lnTo>
                  <a:lnTo>
                    <a:pt x="642" y="127"/>
                  </a:lnTo>
                  <a:lnTo>
                    <a:pt x="665" y="117"/>
                  </a:lnTo>
                  <a:lnTo>
                    <a:pt x="682" y="138"/>
                  </a:lnTo>
                  <a:lnTo>
                    <a:pt x="764" y="165"/>
                  </a:lnTo>
                  <a:lnTo>
                    <a:pt x="688" y="161"/>
                  </a:lnTo>
                  <a:lnTo>
                    <a:pt x="768" y="231"/>
                  </a:lnTo>
                  <a:lnTo>
                    <a:pt x="718" y="224"/>
                  </a:lnTo>
                  <a:lnTo>
                    <a:pt x="819" y="288"/>
                  </a:lnTo>
                  <a:lnTo>
                    <a:pt x="844" y="332"/>
                  </a:lnTo>
                  <a:lnTo>
                    <a:pt x="827" y="326"/>
                  </a:lnTo>
                  <a:lnTo>
                    <a:pt x="823" y="338"/>
                  </a:lnTo>
                  <a:lnTo>
                    <a:pt x="492" y="401"/>
                  </a:lnTo>
                  <a:lnTo>
                    <a:pt x="216" y="435"/>
                  </a:lnTo>
                  <a:lnTo>
                    <a:pt x="0" y="463"/>
                  </a:lnTo>
                  <a:lnTo>
                    <a:pt x="78" y="414"/>
                  </a:lnTo>
                  <a:lnTo>
                    <a:pt x="78" y="414"/>
                  </a:lnTo>
                  <a:close/>
                </a:path>
              </a:pathLst>
            </a:custGeom>
            <a:solidFill>
              <a:srgbClr val="CEAFC1"/>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75" name="Freeform 1156"/>
            <p:cNvSpPr>
              <a:spLocks/>
            </p:cNvSpPr>
            <p:nvPr/>
          </p:nvSpPr>
          <p:spPr bwMode="auto">
            <a:xfrm>
              <a:off x="5146834" y="4047411"/>
              <a:ext cx="944464" cy="422275"/>
            </a:xfrm>
            <a:custGeom>
              <a:avLst/>
              <a:gdLst>
                <a:gd name="T0" fmla="*/ 0 w 932"/>
                <a:gd name="T1" fmla="*/ 350 h 407"/>
                <a:gd name="T2" fmla="*/ 135 w 932"/>
                <a:gd name="T3" fmla="*/ 332 h 407"/>
                <a:gd name="T4" fmla="*/ 213 w 932"/>
                <a:gd name="T5" fmla="*/ 294 h 407"/>
                <a:gd name="T6" fmla="*/ 361 w 932"/>
                <a:gd name="T7" fmla="*/ 279 h 407"/>
                <a:gd name="T8" fmla="*/ 422 w 932"/>
                <a:gd name="T9" fmla="*/ 317 h 407"/>
                <a:gd name="T10" fmla="*/ 519 w 932"/>
                <a:gd name="T11" fmla="*/ 304 h 407"/>
                <a:gd name="T12" fmla="*/ 666 w 932"/>
                <a:gd name="T13" fmla="*/ 407 h 407"/>
                <a:gd name="T14" fmla="*/ 723 w 932"/>
                <a:gd name="T15" fmla="*/ 393 h 407"/>
                <a:gd name="T16" fmla="*/ 804 w 932"/>
                <a:gd name="T17" fmla="*/ 275 h 407"/>
                <a:gd name="T18" fmla="*/ 871 w 932"/>
                <a:gd name="T19" fmla="*/ 251 h 407"/>
                <a:gd name="T20" fmla="*/ 892 w 932"/>
                <a:gd name="T21" fmla="*/ 217 h 407"/>
                <a:gd name="T22" fmla="*/ 820 w 932"/>
                <a:gd name="T23" fmla="*/ 230 h 407"/>
                <a:gd name="T24" fmla="*/ 801 w 932"/>
                <a:gd name="T25" fmla="*/ 205 h 407"/>
                <a:gd name="T26" fmla="*/ 844 w 932"/>
                <a:gd name="T27" fmla="*/ 194 h 407"/>
                <a:gd name="T28" fmla="*/ 844 w 932"/>
                <a:gd name="T29" fmla="*/ 179 h 407"/>
                <a:gd name="T30" fmla="*/ 795 w 932"/>
                <a:gd name="T31" fmla="*/ 161 h 407"/>
                <a:gd name="T32" fmla="*/ 858 w 932"/>
                <a:gd name="T33" fmla="*/ 139 h 407"/>
                <a:gd name="T34" fmla="*/ 854 w 932"/>
                <a:gd name="T35" fmla="*/ 163 h 407"/>
                <a:gd name="T36" fmla="*/ 894 w 932"/>
                <a:gd name="T37" fmla="*/ 163 h 407"/>
                <a:gd name="T38" fmla="*/ 916 w 932"/>
                <a:gd name="T39" fmla="*/ 122 h 407"/>
                <a:gd name="T40" fmla="*/ 932 w 932"/>
                <a:gd name="T41" fmla="*/ 120 h 407"/>
                <a:gd name="T42" fmla="*/ 922 w 932"/>
                <a:gd name="T43" fmla="*/ 82 h 407"/>
                <a:gd name="T44" fmla="*/ 894 w 932"/>
                <a:gd name="T45" fmla="*/ 120 h 407"/>
                <a:gd name="T46" fmla="*/ 865 w 932"/>
                <a:gd name="T47" fmla="*/ 36 h 407"/>
                <a:gd name="T48" fmla="*/ 884 w 932"/>
                <a:gd name="T49" fmla="*/ 32 h 407"/>
                <a:gd name="T50" fmla="*/ 911 w 932"/>
                <a:gd name="T51" fmla="*/ 55 h 407"/>
                <a:gd name="T52" fmla="*/ 892 w 932"/>
                <a:gd name="T53" fmla="*/ 17 h 407"/>
                <a:gd name="T54" fmla="*/ 871 w 932"/>
                <a:gd name="T55" fmla="*/ 0 h 407"/>
                <a:gd name="T56" fmla="*/ 540 w 932"/>
                <a:gd name="T57" fmla="*/ 63 h 407"/>
                <a:gd name="T58" fmla="*/ 264 w 932"/>
                <a:gd name="T59" fmla="*/ 97 h 407"/>
                <a:gd name="T60" fmla="*/ 226 w 932"/>
                <a:gd name="T61" fmla="*/ 171 h 407"/>
                <a:gd name="T62" fmla="*/ 167 w 932"/>
                <a:gd name="T63" fmla="*/ 184 h 407"/>
                <a:gd name="T64" fmla="*/ 139 w 932"/>
                <a:gd name="T65" fmla="*/ 222 h 407"/>
                <a:gd name="T66" fmla="*/ 32 w 932"/>
                <a:gd name="T67" fmla="*/ 283 h 407"/>
                <a:gd name="T68" fmla="*/ 27 w 932"/>
                <a:gd name="T69" fmla="*/ 306 h 407"/>
                <a:gd name="T70" fmla="*/ 0 w 932"/>
                <a:gd name="T71" fmla="*/ 319 h 407"/>
                <a:gd name="T72" fmla="*/ 0 w 932"/>
                <a:gd name="T73" fmla="*/ 350 h 407"/>
                <a:gd name="T74" fmla="*/ 0 w 932"/>
                <a:gd name="T75" fmla="*/ 350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32" h="407">
                  <a:moveTo>
                    <a:pt x="0" y="350"/>
                  </a:moveTo>
                  <a:lnTo>
                    <a:pt x="135" y="332"/>
                  </a:lnTo>
                  <a:lnTo>
                    <a:pt x="213" y="294"/>
                  </a:lnTo>
                  <a:lnTo>
                    <a:pt x="361" y="279"/>
                  </a:lnTo>
                  <a:lnTo>
                    <a:pt x="422" y="317"/>
                  </a:lnTo>
                  <a:lnTo>
                    <a:pt x="519" y="304"/>
                  </a:lnTo>
                  <a:lnTo>
                    <a:pt x="666" y="407"/>
                  </a:lnTo>
                  <a:lnTo>
                    <a:pt x="723" y="393"/>
                  </a:lnTo>
                  <a:lnTo>
                    <a:pt x="804" y="275"/>
                  </a:lnTo>
                  <a:lnTo>
                    <a:pt x="871" y="251"/>
                  </a:lnTo>
                  <a:lnTo>
                    <a:pt x="892" y="217"/>
                  </a:lnTo>
                  <a:lnTo>
                    <a:pt x="820" y="230"/>
                  </a:lnTo>
                  <a:lnTo>
                    <a:pt x="801" y="205"/>
                  </a:lnTo>
                  <a:lnTo>
                    <a:pt x="844" y="194"/>
                  </a:lnTo>
                  <a:lnTo>
                    <a:pt x="844" y="179"/>
                  </a:lnTo>
                  <a:lnTo>
                    <a:pt x="795" y="161"/>
                  </a:lnTo>
                  <a:lnTo>
                    <a:pt x="858" y="139"/>
                  </a:lnTo>
                  <a:lnTo>
                    <a:pt x="854" y="163"/>
                  </a:lnTo>
                  <a:lnTo>
                    <a:pt x="894" y="163"/>
                  </a:lnTo>
                  <a:lnTo>
                    <a:pt x="916" y="122"/>
                  </a:lnTo>
                  <a:lnTo>
                    <a:pt x="932" y="120"/>
                  </a:lnTo>
                  <a:lnTo>
                    <a:pt x="922" y="82"/>
                  </a:lnTo>
                  <a:lnTo>
                    <a:pt x="894" y="120"/>
                  </a:lnTo>
                  <a:lnTo>
                    <a:pt x="865" y="36"/>
                  </a:lnTo>
                  <a:lnTo>
                    <a:pt x="884" y="32"/>
                  </a:lnTo>
                  <a:lnTo>
                    <a:pt x="911" y="55"/>
                  </a:lnTo>
                  <a:lnTo>
                    <a:pt x="892" y="17"/>
                  </a:lnTo>
                  <a:lnTo>
                    <a:pt x="871" y="0"/>
                  </a:lnTo>
                  <a:lnTo>
                    <a:pt x="540" y="63"/>
                  </a:lnTo>
                  <a:lnTo>
                    <a:pt x="264" y="97"/>
                  </a:lnTo>
                  <a:lnTo>
                    <a:pt x="226" y="171"/>
                  </a:lnTo>
                  <a:lnTo>
                    <a:pt x="167" y="184"/>
                  </a:lnTo>
                  <a:lnTo>
                    <a:pt x="139" y="222"/>
                  </a:lnTo>
                  <a:lnTo>
                    <a:pt x="32" y="283"/>
                  </a:lnTo>
                  <a:lnTo>
                    <a:pt x="27" y="306"/>
                  </a:lnTo>
                  <a:lnTo>
                    <a:pt x="0" y="319"/>
                  </a:lnTo>
                  <a:lnTo>
                    <a:pt x="0" y="350"/>
                  </a:lnTo>
                  <a:lnTo>
                    <a:pt x="0" y="350"/>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76" name="Freeform 1157"/>
            <p:cNvSpPr>
              <a:spLocks/>
            </p:cNvSpPr>
            <p:nvPr/>
          </p:nvSpPr>
          <p:spPr bwMode="auto">
            <a:xfrm>
              <a:off x="5257947" y="4339511"/>
              <a:ext cx="563504" cy="422275"/>
            </a:xfrm>
            <a:custGeom>
              <a:avLst/>
              <a:gdLst>
                <a:gd name="T0" fmla="*/ 25 w 556"/>
                <a:gd name="T1" fmla="*/ 53 h 413"/>
                <a:gd name="T2" fmla="*/ 103 w 556"/>
                <a:gd name="T3" fmla="*/ 15 h 413"/>
                <a:gd name="T4" fmla="*/ 251 w 556"/>
                <a:gd name="T5" fmla="*/ 0 h 413"/>
                <a:gd name="T6" fmla="*/ 312 w 556"/>
                <a:gd name="T7" fmla="*/ 38 h 413"/>
                <a:gd name="T8" fmla="*/ 409 w 556"/>
                <a:gd name="T9" fmla="*/ 25 h 413"/>
                <a:gd name="T10" fmla="*/ 556 w 556"/>
                <a:gd name="T11" fmla="*/ 128 h 413"/>
                <a:gd name="T12" fmla="*/ 491 w 556"/>
                <a:gd name="T13" fmla="*/ 206 h 413"/>
                <a:gd name="T14" fmla="*/ 495 w 556"/>
                <a:gd name="T15" fmla="*/ 240 h 413"/>
                <a:gd name="T16" fmla="*/ 384 w 556"/>
                <a:gd name="T17" fmla="*/ 340 h 413"/>
                <a:gd name="T18" fmla="*/ 365 w 556"/>
                <a:gd name="T19" fmla="*/ 344 h 413"/>
                <a:gd name="T20" fmla="*/ 358 w 556"/>
                <a:gd name="T21" fmla="*/ 375 h 413"/>
                <a:gd name="T22" fmla="*/ 333 w 556"/>
                <a:gd name="T23" fmla="*/ 358 h 413"/>
                <a:gd name="T24" fmla="*/ 354 w 556"/>
                <a:gd name="T25" fmla="*/ 386 h 413"/>
                <a:gd name="T26" fmla="*/ 333 w 556"/>
                <a:gd name="T27" fmla="*/ 413 h 413"/>
                <a:gd name="T28" fmla="*/ 314 w 556"/>
                <a:gd name="T29" fmla="*/ 409 h 413"/>
                <a:gd name="T30" fmla="*/ 238 w 556"/>
                <a:gd name="T31" fmla="*/ 291 h 413"/>
                <a:gd name="T32" fmla="*/ 73 w 556"/>
                <a:gd name="T33" fmla="*/ 143 h 413"/>
                <a:gd name="T34" fmla="*/ 0 w 556"/>
                <a:gd name="T35" fmla="*/ 97 h 413"/>
                <a:gd name="T36" fmla="*/ 25 w 556"/>
                <a:gd name="T37" fmla="*/ 53 h 413"/>
                <a:gd name="T38" fmla="*/ 25 w 556"/>
                <a:gd name="T39" fmla="*/ 53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56" h="413">
                  <a:moveTo>
                    <a:pt x="25" y="53"/>
                  </a:moveTo>
                  <a:lnTo>
                    <a:pt x="103" y="15"/>
                  </a:lnTo>
                  <a:lnTo>
                    <a:pt x="251" y="0"/>
                  </a:lnTo>
                  <a:lnTo>
                    <a:pt x="312" y="38"/>
                  </a:lnTo>
                  <a:lnTo>
                    <a:pt x="409" y="25"/>
                  </a:lnTo>
                  <a:lnTo>
                    <a:pt x="556" y="128"/>
                  </a:lnTo>
                  <a:lnTo>
                    <a:pt x="491" y="206"/>
                  </a:lnTo>
                  <a:lnTo>
                    <a:pt x="495" y="240"/>
                  </a:lnTo>
                  <a:lnTo>
                    <a:pt x="384" y="340"/>
                  </a:lnTo>
                  <a:lnTo>
                    <a:pt x="365" y="344"/>
                  </a:lnTo>
                  <a:lnTo>
                    <a:pt x="358" y="375"/>
                  </a:lnTo>
                  <a:lnTo>
                    <a:pt x="333" y="358"/>
                  </a:lnTo>
                  <a:lnTo>
                    <a:pt x="354" y="386"/>
                  </a:lnTo>
                  <a:lnTo>
                    <a:pt x="333" y="413"/>
                  </a:lnTo>
                  <a:lnTo>
                    <a:pt x="314" y="409"/>
                  </a:lnTo>
                  <a:lnTo>
                    <a:pt x="238" y="291"/>
                  </a:lnTo>
                  <a:lnTo>
                    <a:pt x="73" y="143"/>
                  </a:lnTo>
                  <a:lnTo>
                    <a:pt x="0" y="97"/>
                  </a:lnTo>
                  <a:lnTo>
                    <a:pt x="25" y="53"/>
                  </a:lnTo>
                  <a:lnTo>
                    <a:pt x="25" y="53"/>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solidFill>
                  <a:srgbClr val="C56870"/>
                </a:solidFill>
                <a:latin typeface="Verdana" panose="020B0604030504040204" pitchFamily="34" charset="0"/>
                <a:ea typeface="Verdana" panose="020B0604030504040204" pitchFamily="34" charset="0"/>
                <a:cs typeface="Tahoma" panose="020B0604030504040204" pitchFamily="34" charset="0"/>
              </a:endParaRPr>
            </a:p>
          </p:txBody>
        </p:sp>
        <p:sp>
          <p:nvSpPr>
            <p:cNvPr id="77" name="Freeform 1159"/>
            <p:cNvSpPr>
              <a:spLocks/>
            </p:cNvSpPr>
            <p:nvPr/>
          </p:nvSpPr>
          <p:spPr bwMode="auto">
            <a:xfrm>
              <a:off x="5419855" y="3293349"/>
              <a:ext cx="642871" cy="409575"/>
            </a:xfrm>
            <a:custGeom>
              <a:avLst/>
              <a:gdLst>
                <a:gd name="T0" fmla="*/ 50 w 635"/>
                <a:gd name="T1" fmla="*/ 397 h 397"/>
                <a:gd name="T2" fmla="*/ 156 w 635"/>
                <a:gd name="T3" fmla="*/ 380 h 397"/>
                <a:gd name="T4" fmla="*/ 536 w 635"/>
                <a:gd name="T5" fmla="*/ 308 h 397"/>
                <a:gd name="T6" fmla="*/ 553 w 635"/>
                <a:gd name="T7" fmla="*/ 291 h 397"/>
                <a:gd name="T8" fmla="*/ 574 w 635"/>
                <a:gd name="T9" fmla="*/ 291 h 397"/>
                <a:gd name="T10" fmla="*/ 599 w 635"/>
                <a:gd name="T11" fmla="*/ 274 h 397"/>
                <a:gd name="T12" fmla="*/ 635 w 635"/>
                <a:gd name="T13" fmla="*/ 228 h 397"/>
                <a:gd name="T14" fmla="*/ 572 w 635"/>
                <a:gd name="T15" fmla="*/ 179 h 397"/>
                <a:gd name="T16" fmla="*/ 570 w 635"/>
                <a:gd name="T17" fmla="*/ 133 h 397"/>
                <a:gd name="T18" fmla="*/ 599 w 635"/>
                <a:gd name="T19" fmla="*/ 69 h 397"/>
                <a:gd name="T20" fmla="*/ 557 w 635"/>
                <a:gd name="T21" fmla="*/ 48 h 397"/>
                <a:gd name="T22" fmla="*/ 512 w 635"/>
                <a:gd name="T23" fmla="*/ 0 h 397"/>
                <a:gd name="T24" fmla="*/ 89 w 635"/>
                <a:gd name="T25" fmla="*/ 78 h 397"/>
                <a:gd name="T26" fmla="*/ 69 w 635"/>
                <a:gd name="T27" fmla="*/ 48 h 397"/>
                <a:gd name="T28" fmla="*/ 0 w 635"/>
                <a:gd name="T29" fmla="*/ 97 h 397"/>
                <a:gd name="T30" fmla="*/ 50 w 635"/>
                <a:gd name="T31" fmla="*/ 397 h 397"/>
                <a:gd name="T32" fmla="*/ 50 w 635"/>
                <a:gd name="T33" fmla="*/ 397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5" h="397">
                  <a:moveTo>
                    <a:pt x="50" y="397"/>
                  </a:moveTo>
                  <a:lnTo>
                    <a:pt x="156" y="380"/>
                  </a:lnTo>
                  <a:lnTo>
                    <a:pt x="536" y="308"/>
                  </a:lnTo>
                  <a:lnTo>
                    <a:pt x="553" y="291"/>
                  </a:lnTo>
                  <a:lnTo>
                    <a:pt x="574" y="291"/>
                  </a:lnTo>
                  <a:lnTo>
                    <a:pt x="599" y="274"/>
                  </a:lnTo>
                  <a:lnTo>
                    <a:pt x="635" y="228"/>
                  </a:lnTo>
                  <a:lnTo>
                    <a:pt x="572" y="179"/>
                  </a:lnTo>
                  <a:lnTo>
                    <a:pt x="570" y="133"/>
                  </a:lnTo>
                  <a:lnTo>
                    <a:pt x="599" y="69"/>
                  </a:lnTo>
                  <a:lnTo>
                    <a:pt x="557" y="48"/>
                  </a:lnTo>
                  <a:lnTo>
                    <a:pt x="512" y="0"/>
                  </a:lnTo>
                  <a:lnTo>
                    <a:pt x="89" y="78"/>
                  </a:lnTo>
                  <a:lnTo>
                    <a:pt x="69" y="48"/>
                  </a:lnTo>
                  <a:lnTo>
                    <a:pt x="0" y="97"/>
                  </a:lnTo>
                  <a:lnTo>
                    <a:pt x="50" y="397"/>
                  </a:lnTo>
                  <a:lnTo>
                    <a:pt x="50" y="397"/>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78" name="Freeform 1160"/>
            <p:cNvSpPr>
              <a:spLocks/>
            </p:cNvSpPr>
            <p:nvPr/>
          </p:nvSpPr>
          <p:spPr bwMode="auto">
            <a:xfrm>
              <a:off x="5996058" y="3361611"/>
              <a:ext cx="139685" cy="336550"/>
            </a:xfrm>
            <a:custGeom>
              <a:avLst/>
              <a:gdLst>
                <a:gd name="T0" fmla="*/ 7 w 137"/>
                <a:gd name="T1" fmla="*/ 222 h 325"/>
                <a:gd name="T2" fmla="*/ 32 w 137"/>
                <a:gd name="T3" fmla="*/ 205 h 325"/>
                <a:gd name="T4" fmla="*/ 68 w 137"/>
                <a:gd name="T5" fmla="*/ 159 h 325"/>
                <a:gd name="T6" fmla="*/ 5 w 137"/>
                <a:gd name="T7" fmla="*/ 110 h 325"/>
                <a:gd name="T8" fmla="*/ 3 w 137"/>
                <a:gd name="T9" fmla="*/ 64 h 325"/>
                <a:gd name="T10" fmla="*/ 32 w 137"/>
                <a:gd name="T11" fmla="*/ 0 h 325"/>
                <a:gd name="T12" fmla="*/ 125 w 137"/>
                <a:gd name="T13" fmla="*/ 32 h 325"/>
                <a:gd name="T14" fmla="*/ 127 w 137"/>
                <a:gd name="T15" fmla="*/ 43 h 325"/>
                <a:gd name="T16" fmla="*/ 116 w 137"/>
                <a:gd name="T17" fmla="*/ 79 h 325"/>
                <a:gd name="T18" fmla="*/ 106 w 137"/>
                <a:gd name="T19" fmla="*/ 87 h 325"/>
                <a:gd name="T20" fmla="*/ 104 w 137"/>
                <a:gd name="T21" fmla="*/ 106 h 325"/>
                <a:gd name="T22" fmla="*/ 114 w 137"/>
                <a:gd name="T23" fmla="*/ 112 h 325"/>
                <a:gd name="T24" fmla="*/ 137 w 137"/>
                <a:gd name="T25" fmla="*/ 106 h 325"/>
                <a:gd name="T26" fmla="*/ 137 w 137"/>
                <a:gd name="T27" fmla="*/ 161 h 325"/>
                <a:gd name="T28" fmla="*/ 137 w 137"/>
                <a:gd name="T29" fmla="*/ 195 h 325"/>
                <a:gd name="T30" fmla="*/ 137 w 137"/>
                <a:gd name="T31" fmla="*/ 214 h 325"/>
                <a:gd name="T32" fmla="*/ 129 w 137"/>
                <a:gd name="T33" fmla="*/ 232 h 325"/>
                <a:gd name="T34" fmla="*/ 119 w 137"/>
                <a:gd name="T35" fmla="*/ 233 h 325"/>
                <a:gd name="T36" fmla="*/ 123 w 137"/>
                <a:gd name="T37" fmla="*/ 249 h 325"/>
                <a:gd name="T38" fmla="*/ 89 w 137"/>
                <a:gd name="T39" fmla="*/ 325 h 325"/>
                <a:gd name="T40" fmla="*/ 81 w 137"/>
                <a:gd name="T41" fmla="*/ 325 h 325"/>
                <a:gd name="T42" fmla="*/ 78 w 137"/>
                <a:gd name="T43" fmla="*/ 296 h 325"/>
                <a:gd name="T44" fmla="*/ 55 w 137"/>
                <a:gd name="T45" fmla="*/ 296 h 325"/>
                <a:gd name="T46" fmla="*/ 7 w 137"/>
                <a:gd name="T47" fmla="*/ 266 h 325"/>
                <a:gd name="T48" fmla="*/ 0 w 137"/>
                <a:gd name="T49" fmla="*/ 241 h 325"/>
                <a:gd name="T50" fmla="*/ 7 w 137"/>
                <a:gd name="T51" fmla="*/ 222 h 325"/>
                <a:gd name="T52" fmla="*/ 7 w 137"/>
                <a:gd name="T53" fmla="*/ 222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7" h="325">
                  <a:moveTo>
                    <a:pt x="7" y="222"/>
                  </a:moveTo>
                  <a:lnTo>
                    <a:pt x="32" y="205"/>
                  </a:lnTo>
                  <a:lnTo>
                    <a:pt x="68" y="159"/>
                  </a:lnTo>
                  <a:lnTo>
                    <a:pt x="5" y="110"/>
                  </a:lnTo>
                  <a:lnTo>
                    <a:pt x="3" y="64"/>
                  </a:lnTo>
                  <a:lnTo>
                    <a:pt x="32" y="0"/>
                  </a:lnTo>
                  <a:lnTo>
                    <a:pt x="125" y="32"/>
                  </a:lnTo>
                  <a:lnTo>
                    <a:pt x="127" y="43"/>
                  </a:lnTo>
                  <a:lnTo>
                    <a:pt x="116" y="79"/>
                  </a:lnTo>
                  <a:lnTo>
                    <a:pt x="106" y="87"/>
                  </a:lnTo>
                  <a:lnTo>
                    <a:pt x="104" y="106"/>
                  </a:lnTo>
                  <a:lnTo>
                    <a:pt x="114" y="112"/>
                  </a:lnTo>
                  <a:lnTo>
                    <a:pt x="137" y="106"/>
                  </a:lnTo>
                  <a:lnTo>
                    <a:pt x="137" y="161"/>
                  </a:lnTo>
                  <a:lnTo>
                    <a:pt x="137" y="195"/>
                  </a:lnTo>
                  <a:lnTo>
                    <a:pt x="137" y="214"/>
                  </a:lnTo>
                  <a:lnTo>
                    <a:pt x="129" y="232"/>
                  </a:lnTo>
                  <a:lnTo>
                    <a:pt x="119" y="233"/>
                  </a:lnTo>
                  <a:lnTo>
                    <a:pt x="123" y="249"/>
                  </a:lnTo>
                  <a:lnTo>
                    <a:pt x="89" y="325"/>
                  </a:lnTo>
                  <a:lnTo>
                    <a:pt x="81" y="325"/>
                  </a:lnTo>
                  <a:lnTo>
                    <a:pt x="78" y="296"/>
                  </a:lnTo>
                  <a:lnTo>
                    <a:pt x="55" y="296"/>
                  </a:lnTo>
                  <a:lnTo>
                    <a:pt x="7" y="266"/>
                  </a:lnTo>
                  <a:lnTo>
                    <a:pt x="0" y="241"/>
                  </a:lnTo>
                  <a:lnTo>
                    <a:pt x="7" y="222"/>
                  </a:lnTo>
                  <a:lnTo>
                    <a:pt x="7" y="222"/>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79" name="Freeform 1161"/>
            <p:cNvSpPr>
              <a:spLocks/>
            </p:cNvSpPr>
            <p:nvPr/>
          </p:nvSpPr>
          <p:spPr bwMode="auto">
            <a:xfrm>
              <a:off x="5489698" y="2839324"/>
              <a:ext cx="658744" cy="584200"/>
            </a:xfrm>
            <a:custGeom>
              <a:avLst/>
              <a:gdLst>
                <a:gd name="T0" fmla="*/ 20 w 648"/>
                <a:gd name="T1" fmla="*/ 517 h 565"/>
                <a:gd name="T2" fmla="*/ 443 w 648"/>
                <a:gd name="T3" fmla="*/ 439 h 565"/>
                <a:gd name="T4" fmla="*/ 488 w 648"/>
                <a:gd name="T5" fmla="*/ 487 h 565"/>
                <a:gd name="T6" fmla="*/ 530 w 648"/>
                <a:gd name="T7" fmla="*/ 508 h 565"/>
                <a:gd name="T8" fmla="*/ 623 w 648"/>
                <a:gd name="T9" fmla="*/ 540 h 565"/>
                <a:gd name="T10" fmla="*/ 631 w 648"/>
                <a:gd name="T11" fmla="*/ 565 h 565"/>
                <a:gd name="T12" fmla="*/ 646 w 648"/>
                <a:gd name="T13" fmla="*/ 530 h 565"/>
                <a:gd name="T14" fmla="*/ 648 w 648"/>
                <a:gd name="T15" fmla="*/ 483 h 565"/>
                <a:gd name="T16" fmla="*/ 631 w 648"/>
                <a:gd name="T17" fmla="*/ 392 h 565"/>
                <a:gd name="T18" fmla="*/ 631 w 648"/>
                <a:gd name="T19" fmla="*/ 297 h 565"/>
                <a:gd name="T20" fmla="*/ 585 w 648"/>
                <a:gd name="T21" fmla="*/ 158 h 565"/>
                <a:gd name="T22" fmla="*/ 577 w 648"/>
                <a:gd name="T23" fmla="*/ 97 h 565"/>
                <a:gd name="T24" fmla="*/ 549 w 648"/>
                <a:gd name="T25" fmla="*/ 0 h 565"/>
                <a:gd name="T26" fmla="*/ 412 w 648"/>
                <a:gd name="T27" fmla="*/ 32 h 565"/>
                <a:gd name="T28" fmla="*/ 336 w 648"/>
                <a:gd name="T29" fmla="*/ 112 h 565"/>
                <a:gd name="T30" fmla="*/ 332 w 648"/>
                <a:gd name="T31" fmla="*/ 133 h 565"/>
                <a:gd name="T32" fmla="*/ 289 w 648"/>
                <a:gd name="T33" fmla="*/ 181 h 565"/>
                <a:gd name="T34" fmla="*/ 300 w 648"/>
                <a:gd name="T35" fmla="*/ 198 h 565"/>
                <a:gd name="T36" fmla="*/ 309 w 648"/>
                <a:gd name="T37" fmla="*/ 211 h 565"/>
                <a:gd name="T38" fmla="*/ 302 w 648"/>
                <a:gd name="T39" fmla="*/ 215 h 565"/>
                <a:gd name="T40" fmla="*/ 315 w 648"/>
                <a:gd name="T41" fmla="*/ 234 h 565"/>
                <a:gd name="T42" fmla="*/ 317 w 648"/>
                <a:gd name="T43" fmla="*/ 251 h 565"/>
                <a:gd name="T44" fmla="*/ 275 w 648"/>
                <a:gd name="T45" fmla="*/ 291 h 565"/>
                <a:gd name="T46" fmla="*/ 212 w 648"/>
                <a:gd name="T47" fmla="*/ 308 h 565"/>
                <a:gd name="T48" fmla="*/ 197 w 648"/>
                <a:gd name="T49" fmla="*/ 319 h 565"/>
                <a:gd name="T50" fmla="*/ 174 w 648"/>
                <a:gd name="T51" fmla="*/ 310 h 565"/>
                <a:gd name="T52" fmla="*/ 104 w 648"/>
                <a:gd name="T53" fmla="*/ 318 h 565"/>
                <a:gd name="T54" fmla="*/ 53 w 648"/>
                <a:gd name="T55" fmla="*/ 338 h 565"/>
                <a:gd name="T56" fmla="*/ 53 w 648"/>
                <a:gd name="T57" fmla="*/ 365 h 565"/>
                <a:gd name="T58" fmla="*/ 62 w 648"/>
                <a:gd name="T59" fmla="*/ 382 h 565"/>
                <a:gd name="T60" fmla="*/ 70 w 648"/>
                <a:gd name="T61" fmla="*/ 382 h 565"/>
                <a:gd name="T62" fmla="*/ 77 w 648"/>
                <a:gd name="T63" fmla="*/ 403 h 565"/>
                <a:gd name="T64" fmla="*/ 64 w 648"/>
                <a:gd name="T65" fmla="*/ 414 h 565"/>
                <a:gd name="T66" fmla="*/ 58 w 648"/>
                <a:gd name="T67" fmla="*/ 433 h 565"/>
                <a:gd name="T68" fmla="*/ 0 w 648"/>
                <a:gd name="T69" fmla="*/ 487 h 565"/>
                <a:gd name="T70" fmla="*/ 20 w 648"/>
                <a:gd name="T71" fmla="*/ 517 h 565"/>
                <a:gd name="T72" fmla="*/ 20 w 648"/>
                <a:gd name="T73" fmla="*/ 517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48" h="565">
                  <a:moveTo>
                    <a:pt x="20" y="517"/>
                  </a:moveTo>
                  <a:lnTo>
                    <a:pt x="443" y="439"/>
                  </a:lnTo>
                  <a:lnTo>
                    <a:pt x="488" y="487"/>
                  </a:lnTo>
                  <a:lnTo>
                    <a:pt x="530" y="508"/>
                  </a:lnTo>
                  <a:lnTo>
                    <a:pt x="623" y="540"/>
                  </a:lnTo>
                  <a:lnTo>
                    <a:pt x="631" y="565"/>
                  </a:lnTo>
                  <a:lnTo>
                    <a:pt x="646" y="530"/>
                  </a:lnTo>
                  <a:lnTo>
                    <a:pt x="648" y="483"/>
                  </a:lnTo>
                  <a:lnTo>
                    <a:pt x="631" y="392"/>
                  </a:lnTo>
                  <a:lnTo>
                    <a:pt x="631" y="297"/>
                  </a:lnTo>
                  <a:lnTo>
                    <a:pt x="585" y="158"/>
                  </a:lnTo>
                  <a:lnTo>
                    <a:pt x="577" y="97"/>
                  </a:lnTo>
                  <a:lnTo>
                    <a:pt x="549" y="0"/>
                  </a:lnTo>
                  <a:lnTo>
                    <a:pt x="412" y="32"/>
                  </a:lnTo>
                  <a:lnTo>
                    <a:pt x="336" y="112"/>
                  </a:lnTo>
                  <a:lnTo>
                    <a:pt x="332" y="133"/>
                  </a:lnTo>
                  <a:lnTo>
                    <a:pt x="289" y="181"/>
                  </a:lnTo>
                  <a:lnTo>
                    <a:pt x="300" y="198"/>
                  </a:lnTo>
                  <a:lnTo>
                    <a:pt x="309" y="211"/>
                  </a:lnTo>
                  <a:lnTo>
                    <a:pt x="302" y="215"/>
                  </a:lnTo>
                  <a:lnTo>
                    <a:pt x="315" y="234"/>
                  </a:lnTo>
                  <a:lnTo>
                    <a:pt x="317" y="251"/>
                  </a:lnTo>
                  <a:lnTo>
                    <a:pt x="275" y="291"/>
                  </a:lnTo>
                  <a:lnTo>
                    <a:pt x="212" y="308"/>
                  </a:lnTo>
                  <a:lnTo>
                    <a:pt x="197" y="319"/>
                  </a:lnTo>
                  <a:lnTo>
                    <a:pt x="174" y="310"/>
                  </a:lnTo>
                  <a:lnTo>
                    <a:pt x="104" y="318"/>
                  </a:lnTo>
                  <a:lnTo>
                    <a:pt x="53" y="338"/>
                  </a:lnTo>
                  <a:lnTo>
                    <a:pt x="53" y="365"/>
                  </a:lnTo>
                  <a:lnTo>
                    <a:pt x="62" y="382"/>
                  </a:lnTo>
                  <a:lnTo>
                    <a:pt x="70" y="382"/>
                  </a:lnTo>
                  <a:lnTo>
                    <a:pt x="77" y="403"/>
                  </a:lnTo>
                  <a:lnTo>
                    <a:pt x="64" y="414"/>
                  </a:lnTo>
                  <a:lnTo>
                    <a:pt x="58" y="433"/>
                  </a:lnTo>
                  <a:lnTo>
                    <a:pt x="0" y="487"/>
                  </a:lnTo>
                  <a:lnTo>
                    <a:pt x="20" y="517"/>
                  </a:lnTo>
                  <a:lnTo>
                    <a:pt x="20" y="517"/>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80" name="Freeform 1163"/>
            <p:cNvSpPr>
              <a:spLocks/>
            </p:cNvSpPr>
            <p:nvPr/>
          </p:nvSpPr>
          <p:spPr bwMode="auto">
            <a:xfrm>
              <a:off x="6119870" y="3334624"/>
              <a:ext cx="203179" cy="123825"/>
            </a:xfrm>
            <a:custGeom>
              <a:avLst/>
              <a:gdLst>
                <a:gd name="T0" fmla="*/ 15 w 202"/>
                <a:gd name="T1" fmla="*/ 116 h 116"/>
                <a:gd name="T2" fmla="*/ 86 w 202"/>
                <a:gd name="T3" fmla="*/ 76 h 116"/>
                <a:gd name="T4" fmla="*/ 135 w 202"/>
                <a:gd name="T5" fmla="*/ 53 h 116"/>
                <a:gd name="T6" fmla="*/ 84 w 202"/>
                <a:gd name="T7" fmla="*/ 89 h 116"/>
                <a:gd name="T8" fmla="*/ 88 w 202"/>
                <a:gd name="T9" fmla="*/ 91 h 116"/>
                <a:gd name="T10" fmla="*/ 164 w 202"/>
                <a:gd name="T11" fmla="*/ 40 h 116"/>
                <a:gd name="T12" fmla="*/ 202 w 202"/>
                <a:gd name="T13" fmla="*/ 6 h 116"/>
                <a:gd name="T14" fmla="*/ 198 w 202"/>
                <a:gd name="T15" fmla="*/ 0 h 116"/>
                <a:gd name="T16" fmla="*/ 164 w 202"/>
                <a:gd name="T17" fmla="*/ 19 h 116"/>
                <a:gd name="T18" fmla="*/ 160 w 202"/>
                <a:gd name="T19" fmla="*/ 17 h 116"/>
                <a:gd name="T20" fmla="*/ 143 w 202"/>
                <a:gd name="T21" fmla="*/ 40 h 116"/>
                <a:gd name="T22" fmla="*/ 133 w 202"/>
                <a:gd name="T23" fmla="*/ 40 h 116"/>
                <a:gd name="T24" fmla="*/ 158 w 202"/>
                <a:gd name="T25" fmla="*/ 0 h 116"/>
                <a:gd name="T26" fmla="*/ 131 w 202"/>
                <a:gd name="T27" fmla="*/ 30 h 116"/>
                <a:gd name="T28" fmla="*/ 40 w 202"/>
                <a:gd name="T29" fmla="*/ 61 h 116"/>
                <a:gd name="T30" fmla="*/ 23 w 202"/>
                <a:gd name="T31" fmla="*/ 84 h 116"/>
                <a:gd name="T32" fmla="*/ 10 w 202"/>
                <a:gd name="T33" fmla="*/ 87 h 116"/>
                <a:gd name="T34" fmla="*/ 0 w 202"/>
                <a:gd name="T35" fmla="*/ 105 h 116"/>
                <a:gd name="T36" fmla="*/ 15 w 202"/>
                <a:gd name="T37" fmla="*/ 116 h 116"/>
                <a:gd name="T38" fmla="*/ 15 w 202"/>
                <a:gd name="T39" fmla="*/ 1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2" h="116">
                  <a:moveTo>
                    <a:pt x="15" y="116"/>
                  </a:moveTo>
                  <a:lnTo>
                    <a:pt x="86" y="76"/>
                  </a:lnTo>
                  <a:lnTo>
                    <a:pt x="135" y="53"/>
                  </a:lnTo>
                  <a:lnTo>
                    <a:pt x="84" y="89"/>
                  </a:lnTo>
                  <a:lnTo>
                    <a:pt x="88" y="91"/>
                  </a:lnTo>
                  <a:lnTo>
                    <a:pt x="164" y="40"/>
                  </a:lnTo>
                  <a:lnTo>
                    <a:pt x="202" y="6"/>
                  </a:lnTo>
                  <a:lnTo>
                    <a:pt x="198" y="0"/>
                  </a:lnTo>
                  <a:lnTo>
                    <a:pt x="164" y="19"/>
                  </a:lnTo>
                  <a:lnTo>
                    <a:pt x="160" y="17"/>
                  </a:lnTo>
                  <a:lnTo>
                    <a:pt x="143" y="40"/>
                  </a:lnTo>
                  <a:lnTo>
                    <a:pt x="133" y="40"/>
                  </a:lnTo>
                  <a:lnTo>
                    <a:pt x="158" y="0"/>
                  </a:lnTo>
                  <a:lnTo>
                    <a:pt x="131" y="30"/>
                  </a:lnTo>
                  <a:lnTo>
                    <a:pt x="40" y="61"/>
                  </a:lnTo>
                  <a:lnTo>
                    <a:pt x="23" y="84"/>
                  </a:lnTo>
                  <a:lnTo>
                    <a:pt x="10" y="87"/>
                  </a:lnTo>
                  <a:lnTo>
                    <a:pt x="0" y="105"/>
                  </a:lnTo>
                  <a:lnTo>
                    <a:pt x="15" y="116"/>
                  </a:lnTo>
                  <a:lnTo>
                    <a:pt x="15" y="116"/>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81" name="Freeform 1164"/>
            <p:cNvSpPr>
              <a:spLocks/>
            </p:cNvSpPr>
            <p:nvPr/>
          </p:nvSpPr>
          <p:spPr bwMode="auto">
            <a:xfrm>
              <a:off x="6130981" y="3209211"/>
              <a:ext cx="188893" cy="177800"/>
            </a:xfrm>
            <a:custGeom>
              <a:avLst/>
              <a:gdLst>
                <a:gd name="T0" fmla="*/ 17 w 188"/>
                <a:gd name="T1" fmla="*/ 127 h 174"/>
                <a:gd name="T2" fmla="*/ 15 w 188"/>
                <a:gd name="T3" fmla="*/ 174 h 174"/>
                <a:gd name="T4" fmla="*/ 30 w 188"/>
                <a:gd name="T5" fmla="*/ 171 h 174"/>
                <a:gd name="T6" fmla="*/ 66 w 188"/>
                <a:gd name="T7" fmla="*/ 144 h 174"/>
                <a:gd name="T8" fmla="*/ 78 w 188"/>
                <a:gd name="T9" fmla="*/ 121 h 174"/>
                <a:gd name="T10" fmla="*/ 85 w 188"/>
                <a:gd name="T11" fmla="*/ 127 h 174"/>
                <a:gd name="T12" fmla="*/ 135 w 188"/>
                <a:gd name="T13" fmla="*/ 114 h 174"/>
                <a:gd name="T14" fmla="*/ 137 w 188"/>
                <a:gd name="T15" fmla="*/ 104 h 174"/>
                <a:gd name="T16" fmla="*/ 144 w 188"/>
                <a:gd name="T17" fmla="*/ 108 h 174"/>
                <a:gd name="T18" fmla="*/ 154 w 188"/>
                <a:gd name="T19" fmla="*/ 100 h 174"/>
                <a:gd name="T20" fmla="*/ 169 w 188"/>
                <a:gd name="T21" fmla="*/ 98 h 174"/>
                <a:gd name="T22" fmla="*/ 188 w 188"/>
                <a:gd name="T23" fmla="*/ 89 h 174"/>
                <a:gd name="T24" fmla="*/ 169 w 188"/>
                <a:gd name="T25" fmla="*/ 0 h 174"/>
                <a:gd name="T26" fmla="*/ 0 w 188"/>
                <a:gd name="T27" fmla="*/ 36 h 174"/>
                <a:gd name="T28" fmla="*/ 17 w 188"/>
                <a:gd name="T29" fmla="*/ 127 h 174"/>
                <a:gd name="T30" fmla="*/ 17 w 188"/>
                <a:gd name="T31" fmla="*/ 12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8" h="174">
                  <a:moveTo>
                    <a:pt x="17" y="127"/>
                  </a:moveTo>
                  <a:lnTo>
                    <a:pt x="15" y="174"/>
                  </a:lnTo>
                  <a:lnTo>
                    <a:pt x="30" y="171"/>
                  </a:lnTo>
                  <a:lnTo>
                    <a:pt x="66" y="144"/>
                  </a:lnTo>
                  <a:lnTo>
                    <a:pt x="78" y="121"/>
                  </a:lnTo>
                  <a:lnTo>
                    <a:pt x="85" y="127"/>
                  </a:lnTo>
                  <a:lnTo>
                    <a:pt x="135" y="114"/>
                  </a:lnTo>
                  <a:lnTo>
                    <a:pt x="137" y="104"/>
                  </a:lnTo>
                  <a:lnTo>
                    <a:pt x="144" y="108"/>
                  </a:lnTo>
                  <a:lnTo>
                    <a:pt x="154" y="100"/>
                  </a:lnTo>
                  <a:lnTo>
                    <a:pt x="169" y="98"/>
                  </a:lnTo>
                  <a:lnTo>
                    <a:pt x="188" y="89"/>
                  </a:lnTo>
                  <a:lnTo>
                    <a:pt x="169" y="0"/>
                  </a:lnTo>
                  <a:lnTo>
                    <a:pt x="0" y="36"/>
                  </a:lnTo>
                  <a:lnTo>
                    <a:pt x="17" y="127"/>
                  </a:lnTo>
                  <a:lnTo>
                    <a:pt x="17" y="127"/>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82" name="Freeform 1165"/>
            <p:cNvSpPr>
              <a:spLocks/>
            </p:cNvSpPr>
            <p:nvPr/>
          </p:nvSpPr>
          <p:spPr bwMode="auto">
            <a:xfrm>
              <a:off x="6302413" y="3196511"/>
              <a:ext cx="87304" cy="103188"/>
            </a:xfrm>
            <a:custGeom>
              <a:avLst/>
              <a:gdLst>
                <a:gd name="T0" fmla="*/ 19 w 85"/>
                <a:gd name="T1" fmla="*/ 99 h 99"/>
                <a:gd name="T2" fmla="*/ 55 w 85"/>
                <a:gd name="T3" fmla="*/ 86 h 99"/>
                <a:gd name="T4" fmla="*/ 55 w 85"/>
                <a:gd name="T5" fmla="*/ 46 h 99"/>
                <a:gd name="T6" fmla="*/ 65 w 85"/>
                <a:gd name="T7" fmla="*/ 55 h 99"/>
                <a:gd name="T8" fmla="*/ 66 w 85"/>
                <a:gd name="T9" fmla="*/ 74 h 99"/>
                <a:gd name="T10" fmla="*/ 74 w 85"/>
                <a:gd name="T11" fmla="*/ 74 h 99"/>
                <a:gd name="T12" fmla="*/ 85 w 85"/>
                <a:gd name="T13" fmla="*/ 55 h 99"/>
                <a:gd name="T14" fmla="*/ 74 w 85"/>
                <a:gd name="T15" fmla="*/ 34 h 99"/>
                <a:gd name="T16" fmla="*/ 55 w 85"/>
                <a:gd name="T17" fmla="*/ 30 h 99"/>
                <a:gd name="T18" fmla="*/ 42 w 85"/>
                <a:gd name="T19" fmla="*/ 4 h 99"/>
                <a:gd name="T20" fmla="*/ 30 w 85"/>
                <a:gd name="T21" fmla="*/ 0 h 99"/>
                <a:gd name="T22" fmla="*/ 0 w 85"/>
                <a:gd name="T23" fmla="*/ 10 h 99"/>
                <a:gd name="T24" fmla="*/ 19 w 85"/>
                <a:gd name="T25" fmla="*/ 99 h 99"/>
                <a:gd name="T26" fmla="*/ 19 w 85"/>
                <a:gd name="T27" fmla="*/ 9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 h="99">
                  <a:moveTo>
                    <a:pt x="19" y="99"/>
                  </a:moveTo>
                  <a:lnTo>
                    <a:pt x="55" y="86"/>
                  </a:lnTo>
                  <a:lnTo>
                    <a:pt x="55" y="46"/>
                  </a:lnTo>
                  <a:lnTo>
                    <a:pt x="65" y="55"/>
                  </a:lnTo>
                  <a:lnTo>
                    <a:pt x="66" y="74"/>
                  </a:lnTo>
                  <a:lnTo>
                    <a:pt x="74" y="74"/>
                  </a:lnTo>
                  <a:lnTo>
                    <a:pt x="85" y="55"/>
                  </a:lnTo>
                  <a:lnTo>
                    <a:pt x="74" y="34"/>
                  </a:lnTo>
                  <a:lnTo>
                    <a:pt x="55" y="30"/>
                  </a:lnTo>
                  <a:lnTo>
                    <a:pt x="42" y="4"/>
                  </a:lnTo>
                  <a:lnTo>
                    <a:pt x="30" y="0"/>
                  </a:lnTo>
                  <a:lnTo>
                    <a:pt x="0" y="10"/>
                  </a:lnTo>
                  <a:lnTo>
                    <a:pt x="19" y="99"/>
                  </a:lnTo>
                  <a:lnTo>
                    <a:pt x="19" y="99"/>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83" name="Freeform 1166"/>
            <p:cNvSpPr>
              <a:spLocks/>
            </p:cNvSpPr>
            <p:nvPr/>
          </p:nvSpPr>
          <p:spPr bwMode="auto">
            <a:xfrm>
              <a:off x="6135743" y="3074274"/>
              <a:ext cx="373023" cy="184150"/>
            </a:xfrm>
            <a:custGeom>
              <a:avLst/>
              <a:gdLst>
                <a:gd name="T0" fmla="*/ 0 w 365"/>
                <a:gd name="T1" fmla="*/ 169 h 180"/>
                <a:gd name="T2" fmla="*/ 169 w 365"/>
                <a:gd name="T3" fmla="*/ 133 h 180"/>
                <a:gd name="T4" fmla="*/ 199 w 365"/>
                <a:gd name="T5" fmla="*/ 123 h 180"/>
                <a:gd name="T6" fmla="*/ 211 w 365"/>
                <a:gd name="T7" fmla="*/ 127 h 180"/>
                <a:gd name="T8" fmla="*/ 224 w 365"/>
                <a:gd name="T9" fmla="*/ 153 h 180"/>
                <a:gd name="T10" fmla="*/ 243 w 365"/>
                <a:gd name="T11" fmla="*/ 157 h 180"/>
                <a:gd name="T12" fmla="*/ 254 w 365"/>
                <a:gd name="T13" fmla="*/ 178 h 180"/>
                <a:gd name="T14" fmla="*/ 266 w 365"/>
                <a:gd name="T15" fmla="*/ 180 h 180"/>
                <a:gd name="T16" fmla="*/ 279 w 365"/>
                <a:gd name="T17" fmla="*/ 159 h 180"/>
                <a:gd name="T18" fmla="*/ 285 w 365"/>
                <a:gd name="T19" fmla="*/ 142 h 180"/>
                <a:gd name="T20" fmla="*/ 298 w 365"/>
                <a:gd name="T21" fmla="*/ 165 h 180"/>
                <a:gd name="T22" fmla="*/ 365 w 365"/>
                <a:gd name="T23" fmla="*/ 144 h 180"/>
                <a:gd name="T24" fmla="*/ 361 w 365"/>
                <a:gd name="T25" fmla="*/ 119 h 180"/>
                <a:gd name="T26" fmla="*/ 342 w 365"/>
                <a:gd name="T27" fmla="*/ 87 h 180"/>
                <a:gd name="T28" fmla="*/ 332 w 365"/>
                <a:gd name="T29" fmla="*/ 83 h 180"/>
                <a:gd name="T30" fmla="*/ 321 w 365"/>
                <a:gd name="T31" fmla="*/ 85 h 180"/>
                <a:gd name="T32" fmla="*/ 323 w 365"/>
                <a:gd name="T33" fmla="*/ 91 h 180"/>
                <a:gd name="T34" fmla="*/ 338 w 365"/>
                <a:gd name="T35" fmla="*/ 93 h 180"/>
                <a:gd name="T36" fmla="*/ 344 w 365"/>
                <a:gd name="T37" fmla="*/ 123 h 180"/>
                <a:gd name="T38" fmla="*/ 317 w 365"/>
                <a:gd name="T39" fmla="*/ 134 h 180"/>
                <a:gd name="T40" fmla="*/ 279 w 365"/>
                <a:gd name="T41" fmla="*/ 110 h 180"/>
                <a:gd name="T42" fmla="*/ 266 w 365"/>
                <a:gd name="T43" fmla="*/ 83 h 180"/>
                <a:gd name="T44" fmla="*/ 249 w 365"/>
                <a:gd name="T45" fmla="*/ 76 h 180"/>
                <a:gd name="T46" fmla="*/ 249 w 365"/>
                <a:gd name="T47" fmla="*/ 83 h 180"/>
                <a:gd name="T48" fmla="*/ 232 w 365"/>
                <a:gd name="T49" fmla="*/ 68 h 180"/>
                <a:gd name="T50" fmla="*/ 245 w 365"/>
                <a:gd name="T51" fmla="*/ 49 h 180"/>
                <a:gd name="T52" fmla="*/ 256 w 365"/>
                <a:gd name="T53" fmla="*/ 32 h 180"/>
                <a:gd name="T54" fmla="*/ 235 w 365"/>
                <a:gd name="T55" fmla="*/ 0 h 180"/>
                <a:gd name="T56" fmla="*/ 199 w 365"/>
                <a:gd name="T57" fmla="*/ 26 h 180"/>
                <a:gd name="T58" fmla="*/ 78 w 365"/>
                <a:gd name="T59" fmla="*/ 57 h 180"/>
                <a:gd name="T60" fmla="*/ 0 w 365"/>
                <a:gd name="T61" fmla="*/ 74 h 180"/>
                <a:gd name="T62" fmla="*/ 0 w 365"/>
                <a:gd name="T63" fmla="*/ 169 h 180"/>
                <a:gd name="T64" fmla="*/ 0 w 365"/>
                <a:gd name="T65" fmla="*/ 16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5" h="180">
                  <a:moveTo>
                    <a:pt x="0" y="169"/>
                  </a:moveTo>
                  <a:lnTo>
                    <a:pt x="169" y="133"/>
                  </a:lnTo>
                  <a:lnTo>
                    <a:pt x="199" y="123"/>
                  </a:lnTo>
                  <a:lnTo>
                    <a:pt x="211" y="127"/>
                  </a:lnTo>
                  <a:lnTo>
                    <a:pt x="224" y="153"/>
                  </a:lnTo>
                  <a:lnTo>
                    <a:pt x="243" y="157"/>
                  </a:lnTo>
                  <a:lnTo>
                    <a:pt x="254" y="178"/>
                  </a:lnTo>
                  <a:lnTo>
                    <a:pt x="266" y="180"/>
                  </a:lnTo>
                  <a:lnTo>
                    <a:pt x="279" y="159"/>
                  </a:lnTo>
                  <a:lnTo>
                    <a:pt x="285" y="142"/>
                  </a:lnTo>
                  <a:lnTo>
                    <a:pt x="298" y="165"/>
                  </a:lnTo>
                  <a:lnTo>
                    <a:pt x="365" y="144"/>
                  </a:lnTo>
                  <a:lnTo>
                    <a:pt x="361" y="119"/>
                  </a:lnTo>
                  <a:lnTo>
                    <a:pt x="342" y="87"/>
                  </a:lnTo>
                  <a:lnTo>
                    <a:pt x="332" y="83"/>
                  </a:lnTo>
                  <a:lnTo>
                    <a:pt x="321" y="85"/>
                  </a:lnTo>
                  <a:lnTo>
                    <a:pt x="323" y="91"/>
                  </a:lnTo>
                  <a:lnTo>
                    <a:pt x="338" y="93"/>
                  </a:lnTo>
                  <a:lnTo>
                    <a:pt x="344" y="123"/>
                  </a:lnTo>
                  <a:lnTo>
                    <a:pt x="317" y="134"/>
                  </a:lnTo>
                  <a:lnTo>
                    <a:pt x="279" y="110"/>
                  </a:lnTo>
                  <a:lnTo>
                    <a:pt x="266" y="83"/>
                  </a:lnTo>
                  <a:lnTo>
                    <a:pt x="249" y="76"/>
                  </a:lnTo>
                  <a:lnTo>
                    <a:pt x="249" y="83"/>
                  </a:lnTo>
                  <a:lnTo>
                    <a:pt x="232" y="68"/>
                  </a:lnTo>
                  <a:lnTo>
                    <a:pt x="245" y="49"/>
                  </a:lnTo>
                  <a:lnTo>
                    <a:pt x="256" y="32"/>
                  </a:lnTo>
                  <a:lnTo>
                    <a:pt x="235" y="0"/>
                  </a:lnTo>
                  <a:lnTo>
                    <a:pt x="199" y="26"/>
                  </a:lnTo>
                  <a:lnTo>
                    <a:pt x="78" y="57"/>
                  </a:lnTo>
                  <a:lnTo>
                    <a:pt x="0" y="74"/>
                  </a:lnTo>
                  <a:lnTo>
                    <a:pt x="0" y="169"/>
                  </a:lnTo>
                  <a:lnTo>
                    <a:pt x="0" y="169"/>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84" name="Freeform 1169"/>
            <p:cNvSpPr>
              <a:spLocks/>
            </p:cNvSpPr>
            <p:nvPr/>
          </p:nvSpPr>
          <p:spPr bwMode="auto">
            <a:xfrm>
              <a:off x="6043678" y="2798049"/>
              <a:ext cx="180956" cy="349250"/>
            </a:xfrm>
            <a:custGeom>
              <a:avLst/>
              <a:gdLst>
                <a:gd name="T0" fmla="*/ 28 w 177"/>
                <a:gd name="T1" fmla="*/ 139 h 339"/>
                <a:gd name="T2" fmla="*/ 36 w 177"/>
                <a:gd name="T3" fmla="*/ 200 h 339"/>
                <a:gd name="T4" fmla="*/ 82 w 177"/>
                <a:gd name="T5" fmla="*/ 339 h 339"/>
                <a:gd name="T6" fmla="*/ 160 w 177"/>
                <a:gd name="T7" fmla="*/ 322 h 339"/>
                <a:gd name="T8" fmla="*/ 154 w 177"/>
                <a:gd name="T9" fmla="*/ 124 h 339"/>
                <a:gd name="T10" fmla="*/ 175 w 177"/>
                <a:gd name="T11" fmla="*/ 86 h 339"/>
                <a:gd name="T12" fmla="*/ 177 w 177"/>
                <a:gd name="T13" fmla="*/ 0 h 339"/>
                <a:gd name="T14" fmla="*/ 0 w 177"/>
                <a:gd name="T15" fmla="*/ 42 h 339"/>
                <a:gd name="T16" fmla="*/ 28 w 177"/>
                <a:gd name="T17" fmla="*/ 139 h 339"/>
                <a:gd name="T18" fmla="*/ 28 w 177"/>
                <a:gd name="T19" fmla="*/ 13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339">
                  <a:moveTo>
                    <a:pt x="28" y="139"/>
                  </a:moveTo>
                  <a:lnTo>
                    <a:pt x="36" y="200"/>
                  </a:lnTo>
                  <a:lnTo>
                    <a:pt x="82" y="339"/>
                  </a:lnTo>
                  <a:lnTo>
                    <a:pt x="160" y="322"/>
                  </a:lnTo>
                  <a:lnTo>
                    <a:pt x="154" y="124"/>
                  </a:lnTo>
                  <a:lnTo>
                    <a:pt x="175" y="86"/>
                  </a:lnTo>
                  <a:lnTo>
                    <a:pt x="177" y="0"/>
                  </a:lnTo>
                  <a:lnTo>
                    <a:pt x="0" y="42"/>
                  </a:lnTo>
                  <a:lnTo>
                    <a:pt x="28" y="139"/>
                  </a:lnTo>
                  <a:lnTo>
                    <a:pt x="28" y="139"/>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85" name="Freeform 1170"/>
            <p:cNvSpPr>
              <a:spLocks/>
            </p:cNvSpPr>
            <p:nvPr/>
          </p:nvSpPr>
          <p:spPr bwMode="auto">
            <a:xfrm>
              <a:off x="6202411" y="2748836"/>
              <a:ext cx="166670" cy="379413"/>
            </a:xfrm>
            <a:custGeom>
              <a:avLst/>
              <a:gdLst>
                <a:gd name="T0" fmla="*/ 0 w 163"/>
                <a:gd name="T1" fmla="*/ 173 h 371"/>
                <a:gd name="T2" fmla="*/ 21 w 163"/>
                <a:gd name="T3" fmla="*/ 135 h 371"/>
                <a:gd name="T4" fmla="*/ 23 w 163"/>
                <a:gd name="T5" fmla="*/ 49 h 371"/>
                <a:gd name="T6" fmla="*/ 21 w 163"/>
                <a:gd name="T7" fmla="*/ 17 h 371"/>
                <a:gd name="T8" fmla="*/ 53 w 163"/>
                <a:gd name="T9" fmla="*/ 0 h 371"/>
                <a:gd name="T10" fmla="*/ 127 w 163"/>
                <a:gd name="T11" fmla="*/ 232 h 371"/>
                <a:gd name="T12" fmla="*/ 163 w 163"/>
                <a:gd name="T13" fmla="*/ 281 h 371"/>
                <a:gd name="T14" fmla="*/ 163 w 163"/>
                <a:gd name="T15" fmla="*/ 314 h 371"/>
                <a:gd name="T16" fmla="*/ 127 w 163"/>
                <a:gd name="T17" fmla="*/ 340 h 371"/>
                <a:gd name="T18" fmla="*/ 6 w 163"/>
                <a:gd name="T19" fmla="*/ 371 h 371"/>
                <a:gd name="T20" fmla="*/ 0 w 163"/>
                <a:gd name="T21" fmla="*/ 173 h 371"/>
                <a:gd name="T22" fmla="*/ 0 w 163"/>
                <a:gd name="T23" fmla="*/ 173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371">
                  <a:moveTo>
                    <a:pt x="0" y="173"/>
                  </a:moveTo>
                  <a:lnTo>
                    <a:pt x="21" y="135"/>
                  </a:lnTo>
                  <a:lnTo>
                    <a:pt x="23" y="49"/>
                  </a:lnTo>
                  <a:lnTo>
                    <a:pt x="21" y="17"/>
                  </a:lnTo>
                  <a:lnTo>
                    <a:pt x="53" y="0"/>
                  </a:lnTo>
                  <a:lnTo>
                    <a:pt x="127" y="232"/>
                  </a:lnTo>
                  <a:lnTo>
                    <a:pt x="163" y="281"/>
                  </a:lnTo>
                  <a:lnTo>
                    <a:pt x="163" y="314"/>
                  </a:lnTo>
                  <a:lnTo>
                    <a:pt x="127" y="340"/>
                  </a:lnTo>
                  <a:lnTo>
                    <a:pt x="6" y="371"/>
                  </a:lnTo>
                  <a:lnTo>
                    <a:pt x="0" y="173"/>
                  </a:lnTo>
                  <a:lnTo>
                    <a:pt x="0" y="173"/>
                  </a:lnTo>
                  <a:close/>
                </a:path>
              </a:pathLst>
            </a:custGeom>
            <a:solidFill>
              <a:srgbClr val="769DA3"/>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86" name="Freeform 1171"/>
            <p:cNvSpPr>
              <a:spLocks/>
            </p:cNvSpPr>
            <p:nvPr/>
          </p:nvSpPr>
          <p:spPr bwMode="auto">
            <a:xfrm>
              <a:off x="6254793" y="2407524"/>
              <a:ext cx="409532" cy="628650"/>
            </a:xfrm>
            <a:custGeom>
              <a:avLst/>
              <a:gdLst>
                <a:gd name="T0" fmla="*/ 0 w 399"/>
                <a:gd name="T1" fmla="*/ 329 h 610"/>
                <a:gd name="T2" fmla="*/ 23 w 399"/>
                <a:gd name="T3" fmla="*/ 331 h 610"/>
                <a:gd name="T4" fmla="*/ 25 w 399"/>
                <a:gd name="T5" fmla="*/ 291 h 610"/>
                <a:gd name="T6" fmla="*/ 53 w 399"/>
                <a:gd name="T7" fmla="*/ 236 h 610"/>
                <a:gd name="T8" fmla="*/ 40 w 399"/>
                <a:gd name="T9" fmla="*/ 196 h 610"/>
                <a:gd name="T10" fmla="*/ 97 w 399"/>
                <a:gd name="T11" fmla="*/ 4 h 610"/>
                <a:gd name="T12" fmla="*/ 110 w 399"/>
                <a:gd name="T13" fmla="*/ 4 h 610"/>
                <a:gd name="T14" fmla="*/ 114 w 399"/>
                <a:gd name="T15" fmla="*/ 29 h 610"/>
                <a:gd name="T16" fmla="*/ 171 w 399"/>
                <a:gd name="T17" fmla="*/ 8 h 610"/>
                <a:gd name="T18" fmla="*/ 173 w 399"/>
                <a:gd name="T19" fmla="*/ 0 h 610"/>
                <a:gd name="T20" fmla="*/ 219 w 399"/>
                <a:gd name="T21" fmla="*/ 10 h 610"/>
                <a:gd name="T22" fmla="*/ 293 w 399"/>
                <a:gd name="T23" fmla="*/ 198 h 610"/>
                <a:gd name="T24" fmla="*/ 327 w 399"/>
                <a:gd name="T25" fmla="*/ 200 h 610"/>
                <a:gd name="T26" fmla="*/ 390 w 399"/>
                <a:gd name="T27" fmla="*/ 270 h 610"/>
                <a:gd name="T28" fmla="*/ 380 w 399"/>
                <a:gd name="T29" fmla="*/ 283 h 610"/>
                <a:gd name="T30" fmla="*/ 399 w 399"/>
                <a:gd name="T31" fmla="*/ 283 h 610"/>
                <a:gd name="T32" fmla="*/ 386 w 399"/>
                <a:gd name="T33" fmla="*/ 318 h 610"/>
                <a:gd name="T34" fmla="*/ 356 w 399"/>
                <a:gd name="T35" fmla="*/ 340 h 610"/>
                <a:gd name="T36" fmla="*/ 322 w 399"/>
                <a:gd name="T37" fmla="*/ 357 h 610"/>
                <a:gd name="T38" fmla="*/ 318 w 399"/>
                <a:gd name="T39" fmla="*/ 380 h 610"/>
                <a:gd name="T40" fmla="*/ 299 w 399"/>
                <a:gd name="T41" fmla="*/ 359 h 610"/>
                <a:gd name="T42" fmla="*/ 268 w 399"/>
                <a:gd name="T43" fmla="*/ 384 h 610"/>
                <a:gd name="T44" fmla="*/ 253 w 399"/>
                <a:gd name="T45" fmla="*/ 384 h 610"/>
                <a:gd name="T46" fmla="*/ 240 w 399"/>
                <a:gd name="T47" fmla="*/ 369 h 610"/>
                <a:gd name="T48" fmla="*/ 232 w 399"/>
                <a:gd name="T49" fmla="*/ 443 h 610"/>
                <a:gd name="T50" fmla="*/ 204 w 399"/>
                <a:gd name="T51" fmla="*/ 454 h 610"/>
                <a:gd name="T52" fmla="*/ 190 w 399"/>
                <a:gd name="T53" fmla="*/ 483 h 610"/>
                <a:gd name="T54" fmla="*/ 173 w 399"/>
                <a:gd name="T55" fmla="*/ 483 h 610"/>
                <a:gd name="T56" fmla="*/ 133 w 399"/>
                <a:gd name="T57" fmla="*/ 527 h 610"/>
                <a:gd name="T58" fmla="*/ 131 w 399"/>
                <a:gd name="T59" fmla="*/ 561 h 610"/>
                <a:gd name="T60" fmla="*/ 122 w 399"/>
                <a:gd name="T61" fmla="*/ 574 h 610"/>
                <a:gd name="T62" fmla="*/ 110 w 399"/>
                <a:gd name="T63" fmla="*/ 610 h 610"/>
                <a:gd name="T64" fmla="*/ 74 w 399"/>
                <a:gd name="T65" fmla="*/ 561 h 610"/>
                <a:gd name="T66" fmla="*/ 0 w 399"/>
                <a:gd name="T67" fmla="*/ 329 h 610"/>
                <a:gd name="T68" fmla="*/ 0 w 399"/>
                <a:gd name="T69" fmla="*/ 329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99" h="610">
                  <a:moveTo>
                    <a:pt x="0" y="329"/>
                  </a:moveTo>
                  <a:lnTo>
                    <a:pt x="23" y="331"/>
                  </a:lnTo>
                  <a:lnTo>
                    <a:pt x="25" y="291"/>
                  </a:lnTo>
                  <a:lnTo>
                    <a:pt x="53" y="236"/>
                  </a:lnTo>
                  <a:lnTo>
                    <a:pt x="40" y="196"/>
                  </a:lnTo>
                  <a:lnTo>
                    <a:pt x="97" y="4"/>
                  </a:lnTo>
                  <a:lnTo>
                    <a:pt x="110" y="4"/>
                  </a:lnTo>
                  <a:lnTo>
                    <a:pt x="114" y="29"/>
                  </a:lnTo>
                  <a:lnTo>
                    <a:pt x="171" y="8"/>
                  </a:lnTo>
                  <a:lnTo>
                    <a:pt x="173" y="0"/>
                  </a:lnTo>
                  <a:lnTo>
                    <a:pt x="219" y="10"/>
                  </a:lnTo>
                  <a:lnTo>
                    <a:pt x="293" y="198"/>
                  </a:lnTo>
                  <a:lnTo>
                    <a:pt x="327" y="200"/>
                  </a:lnTo>
                  <a:lnTo>
                    <a:pt x="390" y="270"/>
                  </a:lnTo>
                  <a:lnTo>
                    <a:pt x="380" y="283"/>
                  </a:lnTo>
                  <a:lnTo>
                    <a:pt x="399" y="283"/>
                  </a:lnTo>
                  <a:lnTo>
                    <a:pt x="386" y="318"/>
                  </a:lnTo>
                  <a:lnTo>
                    <a:pt x="356" y="340"/>
                  </a:lnTo>
                  <a:lnTo>
                    <a:pt x="322" y="357"/>
                  </a:lnTo>
                  <a:lnTo>
                    <a:pt x="318" y="380"/>
                  </a:lnTo>
                  <a:lnTo>
                    <a:pt x="299" y="359"/>
                  </a:lnTo>
                  <a:lnTo>
                    <a:pt x="268" y="384"/>
                  </a:lnTo>
                  <a:lnTo>
                    <a:pt x="253" y="384"/>
                  </a:lnTo>
                  <a:lnTo>
                    <a:pt x="240" y="369"/>
                  </a:lnTo>
                  <a:lnTo>
                    <a:pt x="232" y="443"/>
                  </a:lnTo>
                  <a:lnTo>
                    <a:pt x="204" y="454"/>
                  </a:lnTo>
                  <a:lnTo>
                    <a:pt x="190" y="483"/>
                  </a:lnTo>
                  <a:lnTo>
                    <a:pt x="173" y="483"/>
                  </a:lnTo>
                  <a:lnTo>
                    <a:pt x="133" y="527"/>
                  </a:lnTo>
                  <a:lnTo>
                    <a:pt x="131" y="561"/>
                  </a:lnTo>
                  <a:lnTo>
                    <a:pt x="122" y="574"/>
                  </a:lnTo>
                  <a:lnTo>
                    <a:pt x="110" y="610"/>
                  </a:lnTo>
                  <a:lnTo>
                    <a:pt x="74" y="561"/>
                  </a:lnTo>
                  <a:lnTo>
                    <a:pt x="0" y="329"/>
                  </a:lnTo>
                  <a:lnTo>
                    <a:pt x="0" y="329"/>
                  </a:lnTo>
                  <a:close/>
                </a:path>
              </a:pathLst>
            </a:custGeom>
            <a:solidFill>
              <a:srgbClr val="C8D8DA"/>
            </a:solidFill>
            <a:ln w="9525">
              <a:solidFill>
                <a:schemeClr val="bg1"/>
              </a:solidFill>
              <a:round/>
              <a:headEnd/>
              <a:tailEnd/>
            </a:ln>
            <a:effectLst/>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87" name="Freeform 58"/>
            <p:cNvSpPr>
              <a:spLocks/>
            </p:cNvSpPr>
            <p:nvPr/>
          </p:nvSpPr>
          <p:spPr bwMode="auto">
            <a:xfrm>
              <a:off x="5962723" y="3588624"/>
              <a:ext cx="114288" cy="192087"/>
            </a:xfrm>
            <a:custGeom>
              <a:avLst/>
              <a:gdLst>
                <a:gd name="T0" fmla="*/ 0 w 64"/>
                <a:gd name="T1" fmla="*/ 2147483646 h 107"/>
                <a:gd name="T2" fmla="*/ 2147483646 w 64"/>
                <a:gd name="T3" fmla="*/ 2147483646 h 107"/>
                <a:gd name="T4" fmla="*/ 2147483646 w 64"/>
                <a:gd name="T5" fmla="*/ 2147483646 h 107"/>
                <a:gd name="T6" fmla="*/ 2147483646 w 64"/>
                <a:gd name="T7" fmla="*/ 2147483646 h 107"/>
                <a:gd name="T8" fmla="*/ 2147483646 w 64"/>
                <a:gd name="T9" fmla="*/ 0 h 107"/>
                <a:gd name="T10" fmla="*/ 2147483646 w 64"/>
                <a:gd name="T11" fmla="*/ 0 h 107"/>
                <a:gd name="T12" fmla="*/ 2147483646 w 64"/>
                <a:gd name="T13" fmla="*/ 2147483646 h 107"/>
                <a:gd name="T14" fmla="*/ 2147483646 w 64"/>
                <a:gd name="T15" fmla="*/ 2147483646 h 107"/>
                <a:gd name="T16" fmla="*/ 2147483646 w 64"/>
                <a:gd name="T17" fmla="*/ 2147483646 h 107"/>
                <a:gd name="T18" fmla="*/ 2147483646 w 64"/>
                <a:gd name="T19" fmla="*/ 2147483646 h 107"/>
                <a:gd name="T20" fmla="*/ 2147483646 w 64"/>
                <a:gd name="T21" fmla="*/ 2147483646 h 107"/>
                <a:gd name="T22" fmla="*/ 2147483646 w 64"/>
                <a:gd name="T23" fmla="*/ 2147483646 h 107"/>
                <a:gd name="T24" fmla="*/ 2147483646 w 64"/>
                <a:gd name="T25" fmla="*/ 2147483646 h 107"/>
                <a:gd name="T26" fmla="*/ 2147483646 w 64"/>
                <a:gd name="T27" fmla="*/ 2147483646 h 107"/>
                <a:gd name="T28" fmla="*/ 2147483646 w 64"/>
                <a:gd name="T29" fmla="*/ 2147483646 h 107"/>
                <a:gd name="T30" fmla="*/ 2147483646 w 64"/>
                <a:gd name="T31" fmla="*/ 2147483646 h 107"/>
                <a:gd name="T32" fmla="*/ 2147483646 w 64"/>
                <a:gd name="T33" fmla="*/ 2147483646 h 107"/>
                <a:gd name="T34" fmla="*/ 2147483646 w 64"/>
                <a:gd name="T35" fmla="*/ 2147483646 h 107"/>
                <a:gd name="T36" fmla="*/ 2147483646 w 64"/>
                <a:gd name="T37" fmla="*/ 2147483646 h 107"/>
                <a:gd name="T38" fmla="*/ 2147483646 w 64"/>
                <a:gd name="T39" fmla="*/ 2147483646 h 107"/>
                <a:gd name="T40" fmla="*/ 2147483646 w 64"/>
                <a:gd name="T41" fmla="*/ 2147483646 h 107"/>
                <a:gd name="T42" fmla="*/ 2147483646 w 64"/>
                <a:gd name="T43" fmla="*/ 2147483646 h 107"/>
                <a:gd name="T44" fmla="*/ 2147483646 w 64"/>
                <a:gd name="T45" fmla="*/ 2147483646 h 107"/>
                <a:gd name="T46" fmla="*/ 2147483646 w 64"/>
                <a:gd name="T47" fmla="*/ 2147483646 h 107"/>
                <a:gd name="T48" fmla="*/ 2147483646 w 64"/>
                <a:gd name="T49" fmla="*/ 2147483646 h 107"/>
                <a:gd name="T50" fmla="*/ 2147483646 w 64"/>
                <a:gd name="T51" fmla="*/ 2147483646 h 107"/>
                <a:gd name="T52" fmla="*/ 2147483646 w 64"/>
                <a:gd name="T53" fmla="*/ 2147483646 h 107"/>
                <a:gd name="T54" fmla="*/ 2147483646 w 64"/>
                <a:gd name="T55" fmla="*/ 2147483646 h 107"/>
                <a:gd name="T56" fmla="*/ 2147483646 w 64"/>
                <a:gd name="T57" fmla="*/ 2147483646 h 107"/>
                <a:gd name="T58" fmla="*/ 2147483646 w 64"/>
                <a:gd name="T59" fmla="*/ 2147483646 h 107"/>
                <a:gd name="T60" fmla="*/ 2147483646 w 64"/>
                <a:gd name="T61" fmla="*/ 2147483646 h 107"/>
                <a:gd name="T62" fmla="*/ 2147483646 w 64"/>
                <a:gd name="T63" fmla="*/ 2147483646 h 107"/>
                <a:gd name="T64" fmla="*/ 2147483646 w 64"/>
                <a:gd name="T65" fmla="*/ 2147483646 h 107"/>
                <a:gd name="T66" fmla="*/ 2147483646 w 64"/>
                <a:gd name="T67" fmla="*/ 2147483646 h 107"/>
                <a:gd name="T68" fmla="*/ 2147483646 w 64"/>
                <a:gd name="T69" fmla="*/ 2147483646 h 107"/>
                <a:gd name="T70" fmla="*/ 2147483646 w 64"/>
                <a:gd name="T71" fmla="*/ 2147483646 h 107"/>
                <a:gd name="T72" fmla="*/ 0 w 64"/>
                <a:gd name="T73" fmla="*/ 2147483646 h 1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4" h="107">
                  <a:moveTo>
                    <a:pt x="0" y="14"/>
                  </a:moveTo>
                  <a:lnTo>
                    <a:pt x="1" y="9"/>
                  </a:lnTo>
                  <a:lnTo>
                    <a:pt x="4" y="4"/>
                  </a:lnTo>
                  <a:lnTo>
                    <a:pt x="9" y="2"/>
                  </a:lnTo>
                  <a:lnTo>
                    <a:pt x="12" y="0"/>
                  </a:lnTo>
                  <a:lnTo>
                    <a:pt x="16" y="0"/>
                  </a:lnTo>
                  <a:lnTo>
                    <a:pt x="19" y="3"/>
                  </a:lnTo>
                  <a:lnTo>
                    <a:pt x="16" y="4"/>
                  </a:lnTo>
                  <a:lnTo>
                    <a:pt x="16" y="9"/>
                  </a:lnTo>
                  <a:lnTo>
                    <a:pt x="14" y="14"/>
                  </a:lnTo>
                  <a:lnTo>
                    <a:pt x="11" y="18"/>
                  </a:lnTo>
                  <a:lnTo>
                    <a:pt x="15" y="23"/>
                  </a:lnTo>
                  <a:lnTo>
                    <a:pt x="15" y="27"/>
                  </a:lnTo>
                  <a:lnTo>
                    <a:pt x="17" y="32"/>
                  </a:lnTo>
                  <a:lnTo>
                    <a:pt x="21" y="37"/>
                  </a:lnTo>
                  <a:lnTo>
                    <a:pt x="26" y="41"/>
                  </a:lnTo>
                  <a:lnTo>
                    <a:pt x="30" y="44"/>
                  </a:lnTo>
                  <a:lnTo>
                    <a:pt x="30" y="51"/>
                  </a:lnTo>
                  <a:lnTo>
                    <a:pt x="33" y="58"/>
                  </a:lnTo>
                  <a:lnTo>
                    <a:pt x="39" y="62"/>
                  </a:lnTo>
                  <a:lnTo>
                    <a:pt x="40" y="67"/>
                  </a:lnTo>
                  <a:lnTo>
                    <a:pt x="49" y="75"/>
                  </a:lnTo>
                  <a:lnTo>
                    <a:pt x="55" y="73"/>
                  </a:lnTo>
                  <a:lnTo>
                    <a:pt x="56" y="76"/>
                  </a:lnTo>
                  <a:lnTo>
                    <a:pt x="55" y="81"/>
                  </a:lnTo>
                  <a:lnTo>
                    <a:pt x="55" y="86"/>
                  </a:lnTo>
                  <a:lnTo>
                    <a:pt x="56" y="86"/>
                  </a:lnTo>
                  <a:lnTo>
                    <a:pt x="53" y="91"/>
                  </a:lnTo>
                  <a:lnTo>
                    <a:pt x="55" y="90"/>
                  </a:lnTo>
                  <a:lnTo>
                    <a:pt x="60" y="88"/>
                  </a:lnTo>
                  <a:lnTo>
                    <a:pt x="64" y="99"/>
                  </a:lnTo>
                  <a:lnTo>
                    <a:pt x="63" y="99"/>
                  </a:lnTo>
                  <a:lnTo>
                    <a:pt x="60" y="100"/>
                  </a:lnTo>
                  <a:lnTo>
                    <a:pt x="26" y="107"/>
                  </a:lnTo>
                  <a:lnTo>
                    <a:pt x="24" y="102"/>
                  </a:lnTo>
                  <a:lnTo>
                    <a:pt x="15" y="68"/>
                  </a:lnTo>
                  <a:lnTo>
                    <a:pt x="0" y="14"/>
                  </a:lnTo>
                </a:path>
              </a:pathLst>
            </a:custGeom>
            <a:solidFill>
              <a:srgbClr val="D9D9D9"/>
            </a:solidFill>
            <a:ln w="4763">
              <a:solidFill>
                <a:srgbClr val="FFFFFF"/>
              </a:solidFill>
              <a:prstDash val="solid"/>
              <a:round/>
              <a:headEnd/>
              <a:tailEnd/>
            </a:ln>
          </p:spPr>
          <p:txBody>
            <a:bodyPr>
              <a:noAutofit/>
            </a:bodyPr>
            <a:lstStyle/>
            <a:p>
              <a:pPr>
                <a:defRPr/>
              </a:pPr>
              <a:endParaRPr lang="en-US">
                <a:latin typeface="Verdana" panose="020B0604030504040204" pitchFamily="34" charset="0"/>
                <a:ea typeface="Verdana" panose="020B0604030504040204" pitchFamily="34" charset="0"/>
              </a:endParaRPr>
            </a:p>
          </p:txBody>
        </p:sp>
        <p:sp>
          <p:nvSpPr>
            <p:cNvPr id="88" name="Freeform 8"/>
            <p:cNvSpPr>
              <a:spLocks/>
            </p:cNvSpPr>
            <p:nvPr/>
          </p:nvSpPr>
          <p:spPr bwMode="auto">
            <a:xfrm>
              <a:off x="1632476" y="5087224"/>
              <a:ext cx="47620" cy="68263"/>
            </a:xfrm>
            <a:custGeom>
              <a:avLst/>
              <a:gdLst>
                <a:gd name="T0" fmla="*/ 0 w 44"/>
                <a:gd name="T1" fmla="*/ 64 h 64"/>
                <a:gd name="T2" fmla="*/ 0 w 44"/>
                <a:gd name="T3" fmla="*/ 45 h 64"/>
                <a:gd name="T4" fmla="*/ 25 w 44"/>
                <a:gd name="T5" fmla="*/ 0 h 64"/>
                <a:gd name="T6" fmla="*/ 44 w 44"/>
                <a:gd name="T7" fmla="*/ 13 h 64"/>
                <a:gd name="T8" fmla="*/ 23 w 44"/>
                <a:gd name="T9" fmla="*/ 64 h 64"/>
                <a:gd name="T10" fmla="*/ 0 w 44"/>
                <a:gd name="T11" fmla="*/ 64 h 64"/>
                <a:gd name="T12" fmla="*/ 0 60000 65536"/>
                <a:gd name="T13" fmla="*/ 0 60000 65536"/>
                <a:gd name="T14" fmla="*/ 0 60000 65536"/>
                <a:gd name="T15" fmla="*/ 0 60000 65536"/>
                <a:gd name="T16" fmla="*/ 0 60000 65536"/>
                <a:gd name="T17" fmla="*/ 0 60000 65536"/>
                <a:gd name="T18" fmla="*/ 0 w 44"/>
                <a:gd name="T19" fmla="*/ 0 h 64"/>
                <a:gd name="T20" fmla="*/ 44 w 44"/>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44" h="64">
                  <a:moveTo>
                    <a:pt x="0" y="64"/>
                  </a:moveTo>
                  <a:lnTo>
                    <a:pt x="0" y="45"/>
                  </a:lnTo>
                  <a:lnTo>
                    <a:pt x="25" y="0"/>
                  </a:lnTo>
                  <a:lnTo>
                    <a:pt x="44" y="13"/>
                  </a:lnTo>
                  <a:lnTo>
                    <a:pt x="23" y="64"/>
                  </a:lnTo>
                  <a:lnTo>
                    <a:pt x="0" y="64"/>
                  </a:lnTo>
                  <a:close/>
                </a:path>
              </a:pathLst>
            </a:custGeom>
            <a:solidFill>
              <a:srgbClr val="55797E"/>
            </a:solidFill>
            <a:ln w="6350">
              <a:solidFill>
                <a:srgbClr val="FFFFFF"/>
              </a:solidFill>
              <a:round/>
              <a:headEnd/>
              <a:tailEnd/>
            </a:ln>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89" name="Freeform 9"/>
            <p:cNvSpPr>
              <a:spLocks/>
            </p:cNvSpPr>
            <p:nvPr/>
          </p:nvSpPr>
          <p:spPr bwMode="auto">
            <a:xfrm>
              <a:off x="1700732" y="5026899"/>
              <a:ext cx="88891" cy="87313"/>
            </a:xfrm>
            <a:custGeom>
              <a:avLst/>
              <a:gdLst>
                <a:gd name="T0" fmla="*/ 18 w 83"/>
                <a:gd name="T1" fmla="*/ 9 h 81"/>
                <a:gd name="T2" fmla="*/ 0 w 83"/>
                <a:gd name="T3" fmla="*/ 48 h 81"/>
                <a:gd name="T4" fmla="*/ 32 w 83"/>
                <a:gd name="T5" fmla="*/ 74 h 81"/>
                <a:gd name="T6" fmla="*/ 69 w 83"/>
                <a:gd name="T7" fmla="*/ 81 h 81"/>
                <a:gd name="T8" fmla="*/ 83 w 83"/>
                <a:gd name="T9" fmla="*/ 49 h 81"/>
                <a:gd name="T10" fmla="*/ 74 w 83"/>
                <a:gd name="T11" fmla="*/ 0 h 81"/>
                <a:gd name="T12" fmla="*/ 18 w 83"/>
                <a:gd name="T13" fmla="*/ 9 h 81"/>
                <a:gd name="T14" fmla="*/ 0 60000 65536"/>
                <a:gd name="T15" fmla="*/ 0 60000 65536"/>
                <a:gd name="T16" fmla="*/ 0 60000 65536"/>
                <a:gd name="T17" fmla="*/ 0 60000 65536"/>
                <a:gd name="T18" fmla="*/ 0 60000 65536"/>
                <a:gd name="T19" fmla="*/ 0 60000 65536"/>
                <a:gd name="T20" fmla="*/ 0 60000 65536"/>
                <a:gd name="T21" fmla="*/ 0 w 83"/>
                <a:gd name="T22" fmla="*/ 0 h 81"/>
                <a:gd name="T23" fmla="*/ 83 w 83"/>
                <a:gd name="T24" fmla="*/ 81 h 8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3" h="81">
                  <a:moveTo>
                    <a:pt x="18" y="9"/>
                  </a:moveTo>
                  <a:lnTo>
                    <a:pt x="0" y="48"/>
                  </a:lnTo>
                  <a:lnTo>
                    <a:pt x="32" y="74"/>
                  </a:lnTo>
                  <a:lnTo>
                    <a:pt x="69" y="81"/>
                  </a:lnTo>
                  <a:lnTo>
                    <a:pt x="83" y="49"/>
                  </a:lnTo>
                  <a:lnTo>
                    <a:pt x="74" y="0"/>
                  </a:lnTo>
                  <a:lnTo>
                    <a:pt x="18" y="9"/>
                  </a:lnTo>
                  <a:close/>
                </a:path>
              </a:pathLst>
            </a:custGeom>
            <a:solidFill>
              <a:srgbClr val="55797E"/>
            </a:solidFill>
            <a:ln w="6350">
              <a:solidFill>
                <a:srgbClr val="FFFFFF"/>
              </a:solidFill>
              <a:round/>
              <a:headEnd/>
              <a:tailEnd/>
            </a:ln>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90" name="Freeform 10"/>
            <p:cNvSpPr>
              <a:spLocks/>
            </p:cNvSpPr>
            <p:nvPr/>
          </p:nvSpPr>
          <p:spPr bwMode="auto">
            <a:xfrm>
              <a:off x="1783273" y="5087224"/>
              <a:ext cx="131748" cy="98425"/>
            </a:xfrm>
            <a:custGeom>
              <a:avLst/>
              <a:gdLst>
                <a:gd name="T0" fmla="*/ 0 w 123"/>
                <a:gd name="T1" fmla="*/ 32 h 91"/>
                <a:gd name="T2" fmla="*/ 84 w 123"/>
                <a:gd name="T3" fmla="*/ 0 h 91"/>
                <a:gd name="T4" fmla="*/ 100 w 123"/>
                <a:gd name="T5" fmla="*/ 39 h 91"/>
                <a:gd name="T6" fmla="*/ 116 w 123"/>
                <a:gd name="T7" fmla="*/ 48 h 91"/>
                <a:gd name="T8" fmla="*/ 123 w 123"/>
                <a:gd name="T9" fmla="*/ 80 h 91"/>
                <a:gd name="T10" fmla="*/ 81 w 123"/>
                <a:gd name="T11" fmla="*/ 85 h 91"/>
                <a:gd name="T12" fmla="*/ 51 w 123"/>
                <a:gd name="T13" fmla="*/ 91 h 91"/>
                <a:gd name="T14" fmla="*/ 0 w 123"/>
                <a:gd name="T15" fmla="*/ 32 h 91"/>
                <a:gd name="T16" fmla="*/ 0 60000 65536"/>
                <a:gd name="T17" fmla="*/ 0 60000 65536"/>
                <a:gd name="T18" fmla="*/ 0 60000 65536"/>
                <a:gd name="T19" fmla="*/ 0 60000 65536"/>
                <a:gd name="T20" fmla="*/ 0 60000 65536"/>
                <a:gd name="T21" fmla="*/ 0 60000 65536"/>
                <a:gd name="T22" fmla="*/ 0 60000 65536"/>
                <a:gd name="T23" fmla="*/ 0 60000 65536"/>
                <a:gd name="T24" fmla="*/ 0 w 123"/>
                <a:gd name="T25" fmla="*/ 0 h 91"/>
                <a:gd name="T26" fmla="*/ 123 w 123"/>
                <a:gd name="T27" fmla="*/ 91 h 9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3" h="91">
                  <a:moveTo>
                    <a:pt x="0" y="32"/>
                  </a:moveTo>
                  <a:lnTo>
                    <a:pt x="84" y="0"/>
                  </a:lnTo>
                  <a:lnTo>
                    <a:pt x="100" y="39"/>
                  </a:lnTo>
                  <a:lnTo>
                    <a:pt x="116" y="48"/>
                  </a:lnTo>
                  <a:lnTo>
                    <a:pt x="123" y="80"/>
                  </a:lnTo>
                  <a:lnTo>
                    <a:pt x="81" y="85"/>
                  </a:lnTo>
                  <a:lnTo>
                    <a:pt x="51" y="91"/>
                  </a:lnTo>
                  <a:lnTo>
                    <a:pt x="0" y="32"/>
                  </a:lnTo>
                  <a:close/>
                </a:path>
              </a:pathLst>
            </a:custGeom>
            <a:solidFill>
              <a:srgbClr val="55797E"/>
            </a:solidFill>
            <a:ln w="6350">
              <a:solidFill>
                <a:srgbClr val="FFFFFF"/>
              </a:solidFill>
              <a:round/>
              <a:headEnd/>
              <a:tailEnd/>
            </a:ln>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91" name="Freeform 11"/>
            <p:cNvSpPr>
              <a:spLocks/>
            </p:cNvSpPr>
            <p:nvPr/>
          </p:nvSpPr>
          <p:spPr bwMode="auto">
            <a:xfrm>
              <a:off x="1919784" y="5161837"/>
              <a:ext cx="104764" cy="52387"/>
            </a:xfrm>
            <a:custGeom>
              <a:avLst/>
              <a:gdLst>
                <a:gd name="T0" fmla="*/ 15 w 98"/>
                <a:gd name="T1" fmla="*/ 2 h 48"/>
                <a:gd name="T2" fmla="*/ 0 w 98"/>
                <a:gd name="T3" fmla="*/ 45 h 48"/>
                <a:gd name="T4" fmla="*/ 26 w 98"/>
                <a:gd name="T5" fmla="*/ 48 h 48"/>
                <a:gd name="T6" fmla="*/ 42 w 98"/>
                <a:gd name="T7" fmla="*/ 38 h 48"/>
                <a:gd name="T8" fmla="*/ 72 w 98"/>
                <a:gd name="T9" fmla="*/ 39 h 48"/>
                <a:gd name="T10" fmla="*/ 98 w 98"/>
                <a:gd name="T11" fmla="*/ 20 h 48"/>
                <a:gd name="T12" fmla="*/ 81 w 98"/>
                <a:gd name="T13" fmla="*/ 13 h 48"/>
                <a:gd name="T14" fmla="*/ 68 w 98"/>
                <a:gd name="T15" fmla="*/ 0 h 48"/>
                <a:gd name="T16" fmla="*/ 15 w 98"/>
                <a:gd name="T17" fmla="*/ 2 h 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8"/>
                <a:gd name="T28" fmla="*/ 0 h 48"/>
                <a:gd name="T29" fmla="*/ 98 w 98"/>
                <a:gd name="T30" fmla="*/ 48 h 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8" h="48">
                  <a:moveTo>
                    <a:pt x="15" y="2"/>
                  </a:moveTo>
                  <a:lnTo>
                    <a:pt x="0" y="45"/>
                  </a:lnTo>
                  <a:lnTo>
                    <a:pt x="26" y="48"/>
                  </a:lnTo>
                  <a:lnTo>
                    <a:pt x="42" y="38"/>
                  </a:lnTo>
                  <a:lnTo>
                    <a:pt x="72" y="39"/>
                  </a:lnTo>
                  <a:lnTo>
                    <a:pt x="98" y="20"/>
                  </a:lnTo>
                  <a:lnTo>
                    <a:pt x="81" y="13"/>
                  </a:lnTo>
                  <a:lnTo>
                    <a:pt x="68" y="0"/>
                  </a:lnTo>
                  <a:lnTo>
                    <a:pt x="15" y="2"/>
                  </a:lnTo>
                  <a:close/>
                </a:path>
              </a:pathLst>
            </a:custGeom>
            <a:solidFill>
              <a:srgbClr val="55797E"/>
            </a:solidFill>
            <a:ln w="6350">
              <a:solidFill>
                <a:srgbClr val="FFFFFF"/>
              </a:solidFill>
              <a:round/>
              <a:headEnd/>
              <a:tailEnd/>
            </a:ln>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92" name="Freeform 12"/>
            <p:cNvSpPr>
              <a:spLocks/>
            </p:cNvSpPr>
            <p:nvPr/>
          </p:nvSpPr>
          <p:spPr bwMode="auto">
            <a:xfrm>
              <a:off x="1949943" y="5234862"/>
              <a:ext cx="42859" cy="38100"/>
            </a:xfrm>
            <a:custGeom>
              <a:avLst/>
              <a:gdLst>
                <a:gd name="T0" fmla="*/ 35 w 40"/>
                <a:gd name="T1" fmla="*/ 0 h 35"/>
                <a:gd name="T2" fmla="*/ 0 w 40"/>
                <a:gd name="T3" fmla="*/ 3 h 35"/>
                <a:gd name="T4" fmla="*/ 6 w 40"/>
                <a:gd name="T5" fmla="*/ 35 h 35"/>
                <a:gd name="T6" fmla="*/ 40 w 40"/>
                <a:gd name="T7" fmla="*/ 27 h 35"/>
                <a:gd name="T8" fmla="*/ 35 w 40"/>
                <a:gd name="T9" fmla="*/ 0 h 35"/>
                <a:gd name="T10" fmla="*/ 0 60000 65536"/>
                <a:gd name="T11" fmla="*/ 0 60000 65536"/>
                <a:gd name="T12" fmla="*/ 0 60000 65536"/>
                <a:gd name="T13" fmla="*/ 0 60000 65536"/>
                <a:gd name="T14" fmla="*/ 0 60000 65536"/>
                <a:gd name="T15" fmla="*/ 0 w 40"/>
                <a:gd name="T16" fmla="*/ 0 h 35"/>
                <a:gd name="T17" fmla="*/ 40 w 40"/>
                <a:gd name="T18" fmla="*/ 35 h 35"/>
              </a:gdLst>
              <a:ahLst/>
              <a:cxnLst>
                <a:cxn ang="T10">
                  <a:pos x="T0" y="T1"/>
                </a:cxn>
                <a:cxn ang="T11">
                  <a:pos x="T2" y="T3"/>
                </a:cxn>
                <a:cxn ang="T12">
                  <a:pos x="T4" y="T5"/>
                </a:cxn>
                <a:cxn ang="T13">
                  <a:pos x="T6" y="T7"/>
                </a:cxn>
                <a:cxn ang="T14">
                  <a:pos x="T8" y="T9"/>
                </a:cxn>
              </a:cxnLst>
              <a:rect l="T15" t="T16" r="T17" b="T18"/>
              <a:pathLst>
                <a:path w="40" h="35">
                  <a:moveTo>
                    <a:pt x="35" y="0"/>
                  </a:moveTo>
                  <a:lnTo>
                    <a:pt x="0" y="3"/>
                  </a:lnTo>
                  <a:lnTo>
                    <a:pt x="6" y="35"/>
                  </a:lnTo>
                  <a:lnTo>
                    <a:pt x="40" y="27"/>
                  </a:lnTo>
                  <a:lnTo>
                    <a:pt x="35" y="0"/>
                  </a:lnTo>
                  <a:close/>
                </a:path>
              </a:pathLst>
            </a:custGeom>
            <a:solidFill>
              <a:srgbClr val="55797E"/>
            </a:solidFill>
            <a:ln w="6350">
              <a:solidFill>
                <a:srgbClr val="FFFFFF"/>
              </a:solidFill>
              <a:round/>
              <a:headEnd/>
              <a:tailEnd/>
            </a:ln>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93" name="Freeform 13"/>
            <p:cNvSpPr>
              <a:spLocks/>
            </p:cNvSpPr>
            <p:nvPr/>
          </p:nvSpPr>
          <p:spPr bwMode="auto">
            <a:xfrm>
              <a:off x="1997563" y="5276137"/>
              <a:ext cx="28572" cy="36512"/>
            </a:xfrm>
            <a:custGeom>
              <a:avLst/>
              <a:gdLst>
                <a:gd name="T0" fmla="*/ 0 w 27"/>
                <a:gd name="T1" fmla="*/ 13 h 34"/>
                <a:gd name="T2" fmla="*/ 27 w 27"/>
                <a:gd name="T3" fmla="*/ 0 h 34"/>
                <a:gd name="T4" fmla="*/ 27 w 27"/>
                <a:gd name="T5" fmla="*/ 30 h 34"/>
                <a:gd name="T6" fmla="*/ 9 w 27"/>
                <a:gd name="T7" fmla="*/ 34 h 34"/>
                <a:gd name="T8" fmla="*/ 0 w 27"/>
                <a:gd name="T9" fmla="*/ 13 h 34"/>
                <a:gd name="T10" fmla="*/ 0 60000 65536"/>
                <a:gd name="T11" fmla="*/ 0 60000 65536"/>
                <a:gd name="T12" fmla="*/ 0 60000 65536"/>
                <a:gd name="T13" fmla="*/ 0 60000 65536"/>
                <a:gd name="T14" fmla="*/ 0 60000 65536"/>
                <a:gd name="T15" fmla="*/ 0 w 27"/>
                <a:gd name="T16" fmla="*/ 0 h 34"/>
                <a:gd name="T17" fmla="*/ 27 w 27"/>
                <a:gd name="T18" fmla="*/ 34 h 34"/>
              </a:gdLst>
              <a:ahLst/>
              <a:cxnLst>
                <a:cxn ang="T10">
                  <a:pos x="T0" y="T1"/>
                </a:cxn>
                <a:cxn ang="T11">
                  <a:pos x="T2" y="T3"/>
                </a:cxn>
                <a:cxn ang="T12">
                  <a:pos x="T4" y="T5"/>
                </a:cxn>
                <a:cxn ang="T13">
                  <a:pos x="T6" y="T7"/>
                </a:cxn>
                <a:cxn ang="T14">
                  <a:pos x="T8" y="T9"/>
                </a:cxn>
              </a:cxnLst>
              <a:rect l="T15" t="T16" r="T17" b="T18"/>
              <a:pathLst>
                <a:path w="27" h="34">
                  <a:moveTo>
                    <a:pt x="0" y="13"/>
                  </a:moveTo>
                  <a:lnTo>
                    <a:pt x="27" y="0"/>
                  </a:lnTo>
                  <a:lnTo>
                    <a:pt x="27" y="30"/>
                  </a:lnTo>
                  <a:lnTo>
                    <a:pt x="9" y="34"/>
                  </a:lnTo>
                  <a:lnTo>
                    <a:pt x="0" y="13"/>
                  </a:lnTo>
                  <a:close/>
                </a:path>
              </a:pathLst>
            </a:custGeom>
            <a:solidFill>
              <a:srgbClr val="55797E"/>
            </a:solidFill>
            <a:ln w="6350">
              <a:solidFill>
                <a:srgbClr val="FFFFFF"/>
              </a:solidFill>
              <a:round/>
              <a:headEnd/>
              <a:tailEnd/>
            </a:ln>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94" name="Freeform 14"/>
            <p:cNvSpPr>
              <a:spLocks/>
            </p:cNvSpPr>
            <p:nvPr/>
          </p:nvSpPr>
          <p:spPr bwMode="auto">
            <a:xfrm>
              <a:off x="2070580" y="5293599"/>
              <a:ext cx="177781" cy="212725"/>
            </a:xfrm>
            <a:custGeom>
              <a:avLst/>
              <a:gdLst>
                <a:gd name="T0" fmla="*/ 28 w 167"/>
                <a:gd name="T1" fmla="*/ 0 h 197"/>
                <a:gd name="T2" fmla="*/ 0 w 167"/>
                <a:gd name="T3" fmla="*/ 75 h 197"/>
                <a:gd name="T4" fmla="*/ 20 w 167"/>
                <a:gd name="T5" fmla="*/ 112 h 197"/>
                <a:gd name="T6" fmla="*/ 20 w 167"/>
                <a:gd name="T7" fmla="*/ 179 h 197"/>
                <a:gd name="T8" fmla="*/ 60 w 167"/>
                <a:gd name="T9" fmla="*/ 197 h 197"/>
                <a:gd name="T10" fmla="*/ 78 w 167"/>
                <a:gd name="T11" fmla="*/ 158 h 197"/>
                <a:gd name="T12" fmla="*/ 129 w 167"/>
                <a:gd name="T13" fmla="*/ 149 h 197"/>
                <a:gd name="T14" fmla="*/ 167 w 167"/>
                <a:gd name="T15" fmla="*/ 106 h 197"/>
                <a:gd name="T16" fmla="*/ 127 w 167"/>
                <a:gd name="T17" fmla="*/ 39 h 197"/>
                <a:gd name="T18" fmla="*/ 28 w 167"/>
                <a:gd name="T19" fmla="*/ 0 h 1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7"/>
                <a:gd name="T31" fmla="*/ 0 h 197"/>
                <a:gd name="T32" fmla="*/ 167 w 167"/>
                <a:gd name="T33" fmla="*/ 197 h 1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7" h="197">
                  <a:moveTo>
                    <a:pt x="28" y="0"/>
                  </a:moveTo>
                  <a:lnTo>
                    <a:pt x="0" y="75"/>
                  </a:lnTo>
                  <a:lnTo>
                    <a:pt x="20" y="112"/>
                  </a:lnTo>
                  <a:lnTo>
                    <a:pt x="20" y="179"/>
                  </a:lnTo>
                  <a:lnTo>
                    <a:pt x="60" y="197"/>
                  </a:lnTo>
                  <a:lnTo>
                    <a:pt x="78" y="158"/>
                  </a:lnTo>
                  <a:lnTo>
                    <a:pt x="129" y="149"/>
                  </a:lnTo>
                  <a:lnTo>
                    <a:pt x="167" y="106"/>
                  </a:lnTo>
                  <a:lnTo>
                    <a:pt x="127" y="39"/>
                  </a:lnTo>
                  <a:lnTo>
                    <a:pt x="28" y="0"/>
                  </a:lnTo>
                  <a:close/>
                </a:path>
              </a:pathLst>
            </a:custGeom>
            <a:solidFill>
              <a:srgbClr val="55797E"/>
            </a:solidFill>
            <a:ln w="6350">
              <a:solidFill>
                <a:srgbClr val="FFFFFF"/>
              </a:solidFill>
              <a:round/>
              <a:headEnd/>
              <a:tailEnd/>
            </a:ln>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sp>
          <p:nvSpPr>
            <p:cNvPr id="95" name="Freeform 15"/>
            <p:cNvSpPr>
              <a:spLocks/>
            </p:cNvSpPr>
            <p:nvPr/>
          </p:nvSpPr>
          <p:spPr bwMode="auto">
            <a:xfrm>
              <a:off x="2007087" y="5193587"/>
              <a:ext cx="98415" cy="84137"/>
            </a:xfrm>
            <a:custGeom>
              <a:avLst/>
              <a:gdLst>
                <a:gd name="T0" fmla="*/ 19 w 92"/>
                <a:gd name="T1" fmla="*/ 0 h 77"/>
                <a:gd name="T2" fmla="*/ 0 w 92"/>
                <a:gd name="T3" fmla="*/ 23 h 77"/>
                <a:gd name="T4" fmla="*/ 8 w 92"/>
                <a:gd name="T5" fmla="*/ 41 h 77"/>
                <a:gd name="T6" fmla="*/ 25 w 92"/>
                <a:gd name="T7" fmla="*/ 47 h 77"/>
                <a:gd name="T8" fmla="*/ 43 w 92"/>
                <a:gd name="T9" fmla="*/ 77 h 77"/>
                <a:gd name="T10" fmla="*/ 91 w 92"/>
                <a:gd name="T11" fmla="*/ 65 h 77"/>
                <a:gd name="T12" fmla="*/ 92 w 92"/>
                <a:gd name="T13" fmla="*/ 33 h 77"/>
                <a:gd name="T14" fmla="*/ 57 w 92"/>
                <a:gd name="T15" fmla="*/ 6 h 77"/>
                <a:gd name="T16" fmla="*/ 19 w 92"/>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2"/>
                <a:gd name="T28" fmla="*/ 0 h 77"/>
                <a:gd name="T29" fmla="*/ 92 w 92"/>
                <a:gd name="T30" fmla="*/ 77 h 7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2" h="77">
                  <a:moveTo>
                    <a:pt x="19" y="0"/>
                  </a:moveTo>
                  <a:lnTo>
                    <a:pt x="0" y="23"/>
                  </a:lnTo>
                  <a:lnTo>
                    <a:pt x="8" y="41"/>
                  </a:lnTo>
                  <a:lnTo>
                    <a:pt x="25" y="47"/>
                  </a:lnTo>
                  <a:lnTo>
                    <a:pt x="43" y="77"/>
                  </a:lnTo>
                  <a:lnTo>
                    <a:pt x="91" y="65"/>
                  </a:lnTo>
                  <a:lnTo>
                    <a:pt x="92" y="33"/>
                  </a:lnTo>
                  <a:lnTo>
                    <a:pt x="57" y="6"/>
                  </a:lnTo>
                  <a:lnTo>
                    <a:pt x="19" y="0"/>
                  </a:lnTo>
                  <a:close/>
                </a:path>
              </a:pathLst>
            </a:custGeom>
            <a:solidFill>
              <a:srgbClr val="55797E"/>
            </a:solidFill>
            <a:ln w="6350">
              <a:solidFill>
                <a:srgbClr val="FFFFFF"/>
              </a:solidFill>
              <a:round/>
              <a:headEnd/>
              <a:tailEnd/>
            </a:ln>
          </p:spPr>
          <p:txBody>
            <a:bodyPr>
              <a:noAutofit/>
            </a:bodyPr>
            <a:lstStyle/>
            <a:p>
              <a:pPr eaLnBrk="1" hangingPunct="1">
                <a:defRPr/>
              </a:pPr>
              <a:endParaRPr lang="en-US">
                <a:latin typeface="Verdana" panose="020B0604030504040204" pitchFamily="34" charset="0"/>
                <a:ea typeface="Verdana" panose="020B0604030504040204" pitchFamily="34" charset="0"/>
                <a:cs typeface="Tahoma" panose="020B0604030504040204" pitchFamily="34" charset="0"/>
              </a:endParaRPr>
            </a:p>
          </p:txBody>
        </p:sp>
        <p:grpSp>
          <p:nvGrpSpPr>
            <p:cNvPr id="96" name="Group 95">
              <a:extLst>
                <a:ext uri="{FF2B5EF4-FFF2-40B4-BE49-F238E27FC236}">
                  <a16:creationId xmlns:a16="http://schemas.microsoft.com/office/drawing/2014/main" id="{C806F799-E1C9-DF42-AE13-F386DF5F2E0C}"/>
                </a:ext>
              </a:extLst>
            </p:cNvPr>
            <p:cNvGrpSpPr/>
            <p:nvPr/>
          </p:nvGrpSpPr>
          <p:grpSpPr>
            <a:xfrm>
              <a:off x="829287" y="2348786"/>
              <a:ext cx="5846756" cy="3202982"/>
              <a:chOff x="1623957" y="2615379"/>
              <a:chExt cx="5846756" cy="3202982"/>
            </a:xfrm>
            <a:noFill/>
          </p:grpSpPr>
          <p:sp>
            <p:nvSpPr>
              <p:cNvPr id="106" name="TextBox 143"/>
              <p:cNvSpPr txBox="1">
                <a:spLocks noChangeArrowheads="1"/>
              </p:cNvSpPr>
              <p:nvPr/>
            </p:nvSpPr>
            <p:spPr bwMode="auto">
              <a:xfrm>
                <a:off x="7123051" y="3129729"/>
                <a:ext cx="347662" cy="215900"/>
              </a:xfrm>
              <a:prstGeom prst="rect">
                <a:avLst/>
              </a:prstGeom>
              <a:grp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oAutofit/>
              </a:bodyPr>
              <a:lstStyle>
                <a:lvl1pPr>
                  <a:lnSpc>
                    <a:spcPct val="90000"/>
                  </a:lnSpc>
                  <a:spcBef>
                    <a:spcPts val="1000"/>
                  </a:spcBef>
                  <a:buFont typeface="Arial" charset="0"/>
                  <a:buChar char="•"/>
                  <a:defRPr sz="2800">
                    <a:solidFill>
                      <a:schemeClr val="tx1"/>
                    </a:solidFill>
                    <a:latin typeface="Georgia" charset="0"/>
                    <a:ea typeface="ＭＳ Ｐゴシック" charset="-128"/>
                    <a:cs typeface="MS PGothic" charset="-128"/>
                  </a:defRPr>
                </a:lvl1pPr>
                <a:lvl2pPr marL="742950" indent="-285750">
                  <a:lnSpc>
                    <a:spcPct val="90000"/>
                  </a:lnSpc>
                  <a:spcBef>
                    <a:spcPts val="500"/>
                  </a:spcBef>
                  <a:buFont typeface="Arial" charset="0"/>
                  <a:buChar char="•"/>
                  <a:defRPr sz="2400">
                    <a:solidFill>
                      <a:schemeClr val="tx1"/>
                    </a:solidFill>
                    <a:latin typeface="Georgia" charset="0"/>
                    <a:ea typeface="ＭＳ Ｐゴシック" charset="-128"/>
                    <a:cs typeface="MS PGothic" charset="-128"/>
                  </a:defRPr>
                </a:lvl2pPr>
                <a:lvl3pPr marL="1143000" indent="-228600">
                  <a:lnSpc>
                    <a:spcPct val="90000"/>
                  </a:lnSpc>
                  <a:spcBef>
                    <a:spcPts val="500"/>
                  </a:spcBef>
                  <a:buFont typeface="Arial" charset="0"/>
                  <a:buChar char="•"/>
                  <a:defRPr sz="2000">
                    <a:solidFill>
                      <a:schemeClr val="tx1"/>
                    </a:solidFill>
                    <a:latin typeface="Georgia" charset="0"/>
                    <a:ea typeface="ＭＳ Ｐゴシック" charset="-128"/>
                    <a:cs typeface="MS PGothic" charset="-128"/>
                  </a:defRPr>
                </a:lvl3pPr>
                <a:lvl4pPr marL="16002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4pPr>
                <a:lvl5pPr marL="20574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9pPr>
              </a:lstStyle>
              <a:p>
                <a:pPr>
                  <a:lnSpc>
                    <a:spcPct val="100000"/>
                  </a:lnSpc>
                  <a:spcBef>
                    <a:spcPct val="0"/>
                  </a:spcBef>
                  <a:buFontTx/>
                  <a:buNone/>
                </a:pPr>
                <a:r>
                  <a:rPr lang="en-US" altLang="en-US" sz="800" dirty="0">
                    <a:latin typeface="Verdana" panose="020B0604030504040204" pitchFamily="34" charset="0"/>
                    <a:ea typeface="Verdana" panose="020B0604030504040204" pitchFamily="34" charset="0"/>
                    <a:cs typeface="Verdana"/>
                  </a:rPr>
                  <a:t>NH</a:t>
                </a:r>
              </a:p>
            </p:txBody>
          </p:sp>
          <p:sp>
            <p:nvSpPr>
              <p:cNvPr id="107" name="TextBox 142"/>
              <p:cNvSpPr txBox="1">
                <a:spLocks noChangeArrowheads="1"/>
              </p:cNvSpPr>
              <p:nvPr/>
            </p:nvSpPr>
            <p:spPr bwMode="auto">
              <a:xfrm>
                <a:off x="6711888" y="2883666"/>
                <a:ext cx="319088" cy="215900"/>
              </a:xfrm>
              <a:prstGeom prst="rect">
                <a:avLst/>
              </a:prstGeom>
              <a:grp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oAutofit/>
              </a:bodyPr>
              <a:lstStyle>
                <a:lvl1pPr>
                  <a:lnSpc>
                    <a:spcPct val="90000"/>
                  </a:lnSpc>
                  <a:spcBef>
                    <a:spcPts val="1000"/>
                  </a:spcBef>
                  <a:buFont typeface="Arial" charset="0"/>
                  <a:buChar char="•"/>
                  <a:defRPr sz="2800">
                    <a:solidFill>
                      <a:schemeClr val="tx1"/>
                    </a:solidFill>
                    <a:latin typeface="Georgia" charset="0"/>
                    <a:ea typeface="ＭＳ Ｐゴシック" charset="-128"/>
                    <a:cs typeface="MS PGothic" charset="-128"/>
                  </a:defRPr>
                </a:lvl1pPr>
                <a:lvl2pPr marL="742950" indent="-285750">
                  <a:lnSpc>
                    <a:spcPct val="90000"/>
                  </a:lnSpc>
                  <a:spcBef>
                    <a:spcPts val="500"/>
                  </a:spcBef>
                  <a:buFont typeface="Arial" charset="0"/>
                  <a:buChar char="•"/>
                  <a:defRPr sz="2400">
                    <a:solidFill>
                      <a:schemeClr val="tx1"/>
                    </a:solidFill>
                    <a:latin typeface="Georgia" charset="0"/>
                    <a:ea typeface="ＭＳ Ｐゴシック" charset="-128"/>
                    <a:cs typeface="MS PGothic" charset="-128"/>
                  </a:defRPr>
                </a:lvl2pPr>
                <a:lvl3pPr marL="1143000" indent="-228600">
                  <a:lnSpc>
                    <a:spcPct val="90000"/>
                  </a:lnSpc>
                  <a:spcBef>
                    <a:spcPts val="500"/>
                  </a:spcBef>
                  <a:buFont typeface="Arial" charset="0"/>
                  <a:buChar char="•"/>
                  <a:defRPr sz="2000">
                    <a:solidFill>
                      <a:schemeClr val="tx1"/>
                    </a:solidFill>
                    <a:latin typeface="Georgia" charset="0"/>
                    <a:ea typeface="ＭＳ Ｐゴシック" charset="-128"/>
                    <a:cs typeface="MS PGothic" charset="-128"/>
                  </a:defRPr>
                </a:lvl3pPr>
                <a:lvl4pPr marL="16002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4pPr>
                <a:lvl5pPr marL="20574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9pPr>
              </a:lstStyle>
              <a:p>
                <a:pPr>
                  <a:lnSpc>
                    <a:spcPct val="100000"/>
                  </a:lnSpc>
                  <a:spcBef>
                    <a:spcPct val="0"/>
                  </a:spcBef>
                  <a:buFontTx/>
                  <a:buNone/>
                </a:pPr>
                <a:r>
                  <a:rPr lang="en-US" altLang="en-US" sz="800">
                    <a:latin typeface="Verdana" panose="020B0604030504040204" pitchFamily="34" charset="0"/>
                    <a:ea typeface="Verdana" panose="020B0604030504040204" pitchFamily="34" charset="0"/>
                    <a:cs typeface="Verdana"/>
                  </a:rPr>
                  <a:t>VT</a:t>
                </a:r>
              </a:p>
            </p:txBody>
          </p:sp>
          <p:sp>
            <p:nvSpPr>
              <p:cNvPr id="108" name="TextBox 102"/>
              <p:cNvSpPr txBox="1">
                <a:spLocks noChangeArrowheads="1"/>
              </p:cNvSpPr>
              <p:nvPr/>
            </p:nvSpPr>
            <p:spPr bwMode="auto">
              <a:xfrm>
                <a:off x="5854201" y="3842517"/>
                <a:ext cx="344451"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OH</a:t>
                </a:r>
              </a:p>
            </p:txBody>
          </p:sp>
          <p:sp>
            <p:nvSpPr>
              <p:cNvPr id="109" name="TextBox 103"/>
              <p:cNvSpPr txBox="1">
                <a:spLocks noChangeArrowheads="1"/>
              </p:cNvSpPr>
              <p:nvPr/>
            </p:nvSpPr>
            <p:spPr bwMode="auto">
              <a:xfrm>
                <a:off x="6074573" y="4033605"/>
                <a:ext cx="364202"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WV</a:t>
                </a:r>
              </a:p>
            </p:txBody>
          </p:sp>
          <p:sp>
            <p:nvSpPr>
              <p:cNvPr id="110" name="TextBox 104"/>
              <p:cNvSpPr txBox="1">
                <a:spLocks noChangeArrowheads="1"/>
              </p:cNvSpPr>
              <p:nvPr/>
            </p:nvSpPr>
            <p:spPr bwMode="auto">
              <a:xfrm>
                <a:off x="6361588" y="4112848"/>
                <a:ext cx="325730"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VA</a:t>
                </a:r>
              </a:p>
            </p:txBody>
          </p:sp>
          <p:sp>
            <p:nvSpPr>
              <p:cNvPr id="111" name="TextBox 105"/>
              <p:cNvSpPr txBox="1">
                <a:spLocks noChangeArrowheads="1"/>
              </p:cNvSpPr>
              <p:nvPr/>
            </p:nvSpPr>
            <p:spPr bwMode="auto">
              <a:xfrm>
                <a:off x="6362326" y="3621289"/>
                <a:ext cx="325730"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PA</a:t>
                </a:r>
              </a:p>
            </p:txBody>
          </p:sp>
          <p:sp>
            <p:nvSpPr>
              <p:cNvPr id="112" name="TextBox 106"/>
              <p:cNvSpPr txBox="1">
                <a:spLocks noChangeArrowheads="1"/>
              </p:cNvSpPr>
              <p:nvPr/>
            </p:nvSpPr>
            <p:spPr bwMode="auto">
              <a:xfrm>
                <a:off x="6580095" y="3322130"/>
                <a:ext cx="326991"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NY</a:t>
                </a:r>
              </a:p>
            </p:txBody>
          </p:sp>
          <p:sp>
            <p:nvSpPr>
              <p:cNvPr id="113" name="TextBox 107"/>
              <p:cNvSpPr txBox="1">
                <a:spLocks noChangeArrowheads="1"/>
              </p:cNvSpPr>
              <p:nvPr/>
            </p:nvSpPr>
            <p:spPr bwMode="auto">
              <a:xfrm>
                <a:off x="7055812" y="2807467"/>
                <a:ext cx="346039"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ME</a:t>
                </a:r>
              </a:p>
            </p:txBody>
          </p:sp>
          <p:sp>
            <p:nvSpPr>
              <p:cNvPr id="114" name="TextBox 108"/>
              <p:cNvSpPr txBox="1">
                <a:spLocks noChangeArrowheads="1"/>
              </p:cNvSpPr>
              <p:nvPr/>
            </p:nvSpPr>
            <p:spPr bwMode="auto">
              <a:xfrm>
                <a:off x="6371672" y="4412720"/>
                <a:ext cx="336515"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NC</a:t>
                </a:r>
              </a:p>
            </p:txBody>
          </p:sp>
          <p:sp>
            <p:nvSpPr>
              <p:cNvPr id="115" name="TextBox 109"/>
              <p:cNvSpPr txBox="1">
                <a:spLocks noChangeArrowheads="1"/>
              </p:cNvSpPr>
              <p:nvPr/>
            </p:nvSpPr>
            <p:spPr bwMode="auto">
              <a:xfrm>
                <a:off x="6208456" y="4668473"/>
                <a:ext cx="326432"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SC</a:t>
                </a:r>
              </a:p>
            </p:txBody>
          </p:sp>
          <p:sp>
            <p:nvSpPr>
              <p:cNvPr id="116" name="TextBox 110"/>
              <p:cNvSpPr txBox="1">
                <a:spLocks noChangeArrowheads="1"/>
              </p:cNvSpPr>
              <p:nvPr/>
            </p:nvSpPr>
            <p:spPr bwMode="auto">
              <a:xfrm>
                <a:off x="5916106" y="4883917"/>
                <a:ext cx="338554"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GA</a:t>
                </a:r>
              </a:p>
            </p:txBody>
          </p:sp>
          <p:sp>
            <p:nvSpPr>
              <p:cNvPr id="117" name="TextBox 111"/>
              <p:cNvSpPr txBox="1">
                <a:spLocks noChangeArrowheads="1"/>
              </p:cNvSpPr>
              <p:nvPr/>
            </p:nvSpPr>
            <p:spPr bwMode="auto">
              <a:xfrm>
                <a:off x="5552607" y="4471167"/>
                <a:ext cx="326991" cy="214312"/>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TN</a:t>
                </a:r>
              </a:p>
            </p:txBody>
          </p:sp>
          <p:sp>
            <p:nvSpPr>
              <p:cNvPr id="118" name="TextBox 112"/>
              <p:cNvSpPr txBox="1">
                <a:spLocks noChangeArrowheads="1"/>
              </p:cNvSpPr>
              <p:nvPr/>
            </p:nvSpPr>
            <p:spPr bwMode="auto">
              <a:xfrm>
                <a:off x="5687329" y="4207304"/>
                <a:ext cx="325730"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KY</a:t>
                </a:r>
              </a:p>
            </p:txBody>
          </p:sp>
          <p:sp>
            <p:nvSpPr>
              <p:cNvPr id="119" name="TextBox 113"/>
              <p:cNvSpPr txBox="1">
                <a:spLocks noChangeArrowheads="1"/>
              </p:cNvSpPr>
              <p:nvPr/>
            </p:nvSpPr>
            <p:spPr bwMode="auto">
              <a:xfrm>
                <a:off x="5514703" y="3904429"/>
                <a:ext cx="303180"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IN</a:t>
                </a:r>
              </a:p>
            </p:txBody>
          </p:sp>
          <p:sp>
            <p:nvSpPr>
              <p:cNvPr id="120" name="TextBox 114"/>
              <p:cNvSpPr txBox="1">
                <a:spLocks noChangeArrowheads="1"/>
              </p:cNvSpPr>
              <p:nvPr/>
            </p:nvSpPr>
            <p:spPr bwMode="auto">
              <a:xfrm>
                <a:off x="5608163" y="3467867"/>
                <a:ext cx="319055"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MI</a:t>
                </a:r>
              </a:p>
            </p:txBody>
          </p:sp>
          <p:sp>
            <p:nvSpPr>
              <p:cNvPr id="121" name="TextBox 115"/>
              <p:cNvSpPr txBox="1">
                <a:spLocks noChangeArrowheads="1"/>
              </p:cNvSpPr>
              <p:nvPr/>
            </p:nvSpPr>
            <p:spPr bwMode="auto">
              <a:xfrm>
                <a:off x="5065295" y="3302767"/>
                <a:ext cx="329287"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WI</a:t>
                </a:r>
              </a:p>
            </p:txBody>
          </p:sp>
          <p:sp>
            <p:nvSpPr>
              <p:cNvPr id="122" name="TextBox 116"/>
              <p:cNvSpPr txBox="1">
                <a:spLocks noChangeArrowheads="1"/>
              </p:cNvSpPr>
              <p:nvPr/>
            </p:nvSpPr>
            <p:spPr bwMode="auto">
              <a:xfrm>
                <a:off x="4590683" y="3093217"/>
                <a:ext cx="357150"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MN</a:t>
                </a:r>
              </a:p>
            </p:txBody>
          </p:sp>
          <p:sp>
            <p:nvSpPr>
              <p:cNvPr id="123" name="TextBox 117"/>
              <p:cNvSpPr txBox="1">
                <a:spLocks noChangeArrowheads="1"/>
              </p:cNvSpPr>
              <p:nvPr/>
            </p:nvSpPr>
            <p:spPr bwMode="auto">
              <a:xfrm>
                <a:off x="5199274" y="3904429"/>
                <a:ext cx="287307"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IL</a:t>
                </a:r>
              </a:p>
            </p:txBody>
          </p:sp>
          <p:sp>
            <p:nvSpPr>
              <p:cNvPr id="124" name="TextBox 118"/>
              <p:cNvSpPr txBox="1">
                <a:spLocks noChangeArrowheads="1"/>
              </p:cNvSpPr>
              <p:nvPr/>
            </p:nvSpPr>
            <p:spPr bwMode="auto">
              <a:xfrm>
                <a:off x="4841495" y="5127540"/>
                <a:ext cx="312906"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LA</a:t>
                </a:r>
              </a:p>
            </p:txBody>
          </p:sp>
          <p:sp>
            <p:nvSpPr>
              <p:cNvPr id="125" name="TextBox 119"/>
              <p:cNvSpPr txBox="1">
                <a:spLocks noChangeArrowheads="1"/>
              </p:cNvSpPr>
              <p:nvPr/>
            </p:nvSpPr>
            <p:spPr bwMode="auto">
              <a:xfrm>
                <a:off x="4100195" y="5087117"/>
                <a:ext cx="325730"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TX</a:t>
                </a:r>
              </a:p>
            </p:txBody>
          </p:sp>
          <p:sp>
            <p:nvSpPr>
              <p:cNvPr id="126" name="TextBox 120"/>
              <p:cNvSpPr txBox="1">
                <a:spLocks noChangeArrowheads="1"/>
              </p:cNvSpPr>
              <p:nvPr/>
            </p:nvSpPr>
            <p:spPr bwMode="auto">
              <a:xfrm>
                <a:off x="4301787" y="4556892"/>
                <a:ext cx="336515"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OK</a:t>
                </a:r>
              </a:p>
            </p:txBody>
          </p:sp>
          <p:sp>
            <p:nvSpPr>
              <p:cNvPr id="129" name="TextBox 121"/>
              <p:cNvSpPr txBox="1">
                <a:spLocks noChangeArrowheads="1"/>
              </p:cNvSpPr>
              <p:nvPr/>
            </p:nvSpPr>
            <p:spPr bwMode="auto">
              <a:xfrm>
                <a:off x="2650959" y="3280542"/>
                <a:ext cx="306895"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ID</a:t>
                </a:r>
              </a:p>
            </p:txBody>
          </p:sp>
          <p:sp>
            <p:nvSpPr>
              <p:cNvPr id="130" name="TextBox 122"/>
              <p:cNvSpPr txBox="1">
                <a:spLocks noChangeArrowheads="1"/>
              </p:cNvSpPr>
              <p:nvPr/>
            </p:nvSpPr>
            <p:spPr bwMode="auto">
              <a:xfrm>
                <a:off x="2213423" y="3780604"/>
                <a:ext cx="338554"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just"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NV</a:t>
                </a:r>
              </a:p>
            </p:txBody>
          </p:sp>
          <p:sp>
            <p:nvSpPr>
              <p:cNvPr id="131" name="TextBox 123"/>
              <p:cNvSpPr txBox="1">
                <a:spLocks noChangeArrowheads="1"/>
              </p:cNvSpPr>
              <p:nvPr/>
            </p:nvSpPr>
            <p:spPr bwMode="auto">
              <a:xfrm>
                <a:off x="2006502" y="3096840"/>
                <a:ext cx="338554"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solidFill>
                      <a:schemeClr val="bg1"/>
                    </a:solidFill>
                    <a:latin typeface="Verdana" panose="020B0604030504040204" pitchFamily="34" charset="0"/>
                    <a:ea typeface="Verdana" panose="020B0604030504040204" pitchFamily="34" charset="0"/>
                    <a:cs typeface="Verdana"/>
                  </a:rPr>
                  <a:t>OR</a:t>
                </a:r>
              </a:p>
            </p:txBody>
          </p:sp>
          <p:sp>
            <p:nvSpPr>
              <p:cNvPr id="136" name="TextBox 124"/>
              <p:cNvSpPr txBox="1">
                <a:spLocks noChangeArrowheads="1"/>
              </p:cNvSpPr>
              <p:nvPr/>
            </p:nvSpPr>
            <p:spPr bwMode="auto">
              <a:xfrm>
                <a:off x="2169997" y="2615379"/>
                <a:ext cx="364202"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solidFill>
                      <a:schemeClr val="bg1"/>
                    </a:solidFill>
                    <a:latin typeface="Verdana" panose="020B0604030504040204" pitchFamily="34" charset="0"/>
                    <a:ea typeface="Verdana" panose="020B0604030504040204" pitchFamily="34" charset="0"/>
                    <a:cs typeface="Verdana"/>
                  </a:rPr>
                  <a:t>WA</a:t>
                </a:r>
              </a:p>
            </p:txBody>
          </p:sp>
          <p:sp>
            <p:nvSpPr>
              <p:cNvPr id="138" name="TextBox 125"/>
              <p:cNvSpPr txBox="1">
                <a:spLocks noChangeArrowheads="1"/>
              </p:cNvSpPr>
              <p:nvPr/>
            </p:nvSpPr>
            <p:spPr bwMode="auto">
              <a:xfrm>
                <a:off x="1881270" y="4074288"/>
                <a:ext cx="338554"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just"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CA</a:t>
                </a:r>
              </a:p>
            </p:txBody>
          </p:sp>
          <p:sp>
            <p:nvSpPr>
              <p:cNvPr id="142" name="TextBox 126"/>
              <p:cNvSpPr txBox="1">
                <a:spLocks noChangeArrowheads="1"/>
              </p:cNvSpPr>
              <p:nvPr/>
            </p:nvSpPr>
            <p:spPr bwMode="auto">
              <a:xfrm>
                <a:off x="2659935" y="4548946"/>
                <a:ext cx="325079"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AZ</a:t>
                </a:r>
              </a:p>
            </p:txBody>
          </p:sp>
          <p:sp>
            <p:nvSpPr>
              <p:cNvPr id="145" name="TextBox 127"/>
              <p:cNvSpPr txBox="1">
                <a:spLocks noChangeArrowheads="1"/>
              </p:cNvSpPr>
              <p:nvPr/>
            </p:nvSpPr>
            <p:spPr bwMode="auto">
              <a:xfrm>
                <a:off x="3268453" y="4647298"/>
                <a:ext cx="357151"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NM</a:t>
                </a:r>
              </a:p>
            </p:txBody>
          </p:sp>
          <p:sp>
            <p:nvSpPr>
              <p:cNvPr id="151" name="TextBox 128"/>
              <p:cNvSpPr txBox="1">
                <a:spLocks noChangeArrowheads="1"/>
              </p:cNvSpPr>
              <p:nvPr/>
            </p:nvSpPr>
            <p:spPr bwMode="auto">
              <a:xfrm>
                <a:off x="3417416" y="4034604"/>
                <a:ext cx="338554"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solidFill>
                      <a:schemeClr val="bg1"/>
                    </a:solidFill>
                    <a:latin typeface="Verdana" panose="020B0604030504040204" pitchFamily="34" charset="0"/>
                    <a:ea typeface="Verdana" panose="020B0604030504040204" pitchFamily="34" charset="0"/>
                    <a:cs typeface="Verdana"/>
                  </a:rPr>
                  <a:t>CO</a:t>
                </a:r>
              </a:p>
            </p:txBody>
          </p:sp>
          <p:sp>
            <p:nvSpPr>
              <p:cNvPr id="152" name="TextBox 129"/>
              <p:cNvSpPr txBox="1">
                <a:spLocks noChangeArrowheads="1"/>
              </p:cNvSpPr>
              <p:nvPr/>
            </p:nvSpPr>
            <p:spPr bwMode="auto">
              <a:xfrm>
                <a:off x="3266845" y="3467867"/>
                <a:ext cx="353975"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WY</a:t>
                </a:r>
              </a:p>
            </p:txBody>
          </p:sp>
          <p:sp>
            <p:nvSpPr>
              <p:cNvPr id="153" name="TextBox 130"/>
              <p:cNvSpPr txBox="1">
                <a:spLocks noChangeArrowheads="1"/>
              </p:cNvSpPr>
              <p:nvPr/>
            </p:nvSpPr>
            <p:spPr bwMode="auto">
              <a:xfrm>
                <a:off x="3187478" y="2875729"/>
                <a:ext cx="342864"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MT</a:t>
                </a:r>
              </a:p>
            </p:txBody>
          </p:sp>
          <p:sp>
            <p:nvSpPr>
              <p:cNvPr id="154" name="TextBox 131"/>
              <p:cNvSpPr txBox="1">
                <a:spLocks noChangeArrowheads="1"/>
              </p:cNvSpPr>
              <p:nvPr/>
            </p:nvSpPr>
            <p:spPr bwMode="auto">
              <a:xfrm>
                <a:off x="4027178" y="2894779"/>
                <a:ext cx="341277"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ND</a:t>
                </a:r>
              </a:p>
            </p:txBody>
          </p:sp>
          <p:sp>
            <p:nvSpPr>
              <p:cNvPr id="155" name="TextBox 132"/>
              <p:cNvSpPr txBox="1">
                <a:spLocks noChangeArrowheads="1"/>
              </p:cNvSpPr>
              <p:nvPr/>
            </p:nvSpPr>
            <p:spPr bwMode="auto">
              <a:xfrm>
                <a:off x="4027178" y="3290067"/>
                <a:ext cx="333845"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SD</a:t>
                </a:r>
              </a:p>
            </p:txBody>
          </p:sp>
          <p:sp>
            <p:nvSpPr>
              <p:cNvPr id="156" name="TextBox 133"/>
              <p:cNvSpPr txBox="1">
                <a:spLocks noChangeArrowheads="1"/>
              </p:cNvSpPr>
              <p:nvPr/>
            </p:nvSpPr>
            <p:spPr bwMode="auto">
              <a:xfrm>
                <a:off x="4744654" y="3655192"/>
                <a:ext cx="300082"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IA</a:t>
                </a:r>
              </a:p>
            </p:txBody>
          </p:sp>
          <p:sp>
            <p:nvSpPr>
              <p:cNvPr id="157" name="TextBox 134"/>
              <p:cNvSpPr txBox="1">
                <a:spLocks noChangeArrowheads="1"/>
              </p:cNvSpPr>
              <p:nvPr/>
            </p:nvSpPr>
            <p:spPr bwMode="auto">
              <a:xfrm>
                <a:off x="2773184" y="3885379"/>
                <a:ext cx="325404"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solidFill>
                      <a:schemeClr val="bg1"/>
                    </a:solidFill>
                    <a:latin typeface="Verdana" panose="020B0604030504040204" pitchFamily="34" charset="0"/>
                    <a:ea typeface="Verdana" panose="020B0604030504040204" pitchFamily="34" charset="0"/>
                    <a:cs typeface="Verdana"/>
                  </a:rPr>
                  <a:t>UT</a:t>
                </a:r>
              </a:p>
            </p:txBody>
          </p:sp>
          <p:sp>
            <p:nvSpPr>
              <p:cNvPr id="158" name="TextBox 135"/>
              <p:cNvSpPr txBox="1">
                <a:spLocks noChangeArrowheads="1"/>
              </p:cNvSpPr>
              <p:nvPr/>
            </p:nvSpPr>
            <p:spPr bwMode="auto">
              <a:xfrm>
                <a:off x="6236748" y="5466529"/>
                <a:ext cx="312906"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FL</a:t>
                </a:r>
              </a:p>
            </p:txBody>
          </p:sp>
          <p:sp>
            <p:nvSpPr>
              <p:cNvPr id="159" name="TextBox 136"/>
              <p:cNvSpPr txBox="1">
                <a:spLocks noChangeArrowheads="1"/>
              </p:cNvSpPr>
              <p:nvPr/>
            </p:nvSpPr>
            <p:spPr bwMode="auto">
              <a:xfrm>
                <a:off x="4836719" y="4639442"/>
                <a:ext cx="325404"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AR</a:t>
                </a:r>
              </a:p>
            </p:txBody>
          </p:sp>
          <p:sp>
            <p:nvSpPr>
              <p:cNvPr id="160" name="TextBox 137"/>
              <p:cNvSpPr txBox="1">
                <a:spLocks noChangeArrowheads="1"/>
              </p:cNvSpPr>
              <p:nvPr/>
            </p:nvSpPr>
            <p:spPr bwMode="auto">
              <a:xfrm>
                <a:off x="4798623" y="4155254"/>
                <a:ext cx="355563"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MO</a:t>
                </a:r>
              </a:p>
            </p:txBody>
          </p:sp>
          <p:sp>
            <p:nvSpPr>
              <p:cNvPr id="161" name="TextBox 138"/>
              <p:cNvSpPr txBox="1">
                <a:spLocks noChangeArrowheads="1"/>
              </p:cNvSpPr>
              <p:nvPr/>
            </p:nvSpPr>
            <p:spPr bwMode="auto">
              <a:xfrm>
                <a:off x="5178799" y="4874392"/>
                <a:ext cx="341259" cy="33855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MS</a:t>
                </a:r>
              </a:p>
              <a:p>
                <a:pPr algn="ctr" eaLnBrk="1" hangingPunct="1">
                  <a:spcBef>
                    <a:spcPct val="0"/>
                  </a:spcBef>
                  <a:buClrTx/>
                  <a:buFontTx/>
                  <a:buNone/>
                  <a:defRPr/>
                </a:pPr>
                <a:endParaRPr lang="en-US" altLang="en-US" sz="800" dirty="0">
                  <a:latin typeface="Verdana" panose="020B0604030504040204" pitchFamily="34" charset="0"/>
                  <a:ea typeface="Verdana" panose="020B0604030504040204" pitchFamily="34" charset="0"/>
                  <a:cs typeface="Verdana"/>
                </a:endParaRPr>
              </a:p>
            </p:txBody>
          </p:sp>
          <p:sp>
            <p:nvSpPr>
              <p:cNvPr id="162" name="TextBox 139"/>
              <p:cNvSpPr txBox="1">
                <a:spLocks noChangeArrowheads="1"/>
              </p:cNvSpPr>
              <p:nvPr/>
            </p:nvSpPr>
            <p:spPr bwMode="auto">
              <a:xfrm>
                <a:off x="5525623" y="4887092"/>
                <a:ext cx="315879"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AL</a:t>
                </a:r>
              </a:p>
            </p:txBody>
          </p:sp>
          <p:sp>
            <p:nvSpPr>
              <p:cNvPr id="163" name="TextBox 140"/>
              <p:cNvSpPr txBox="1">
                <a:spLocks noChangeArrowheads="1"/>
              </p:cNvSpPr>
              <p:nvPr/>
            </p:nvSpPr>
            <p:spPr bwMode="auto">
              <a:xfrm>
                <a:off x="4128767" y="3717104"/>
                <a:ext cx="330165"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a:latin typeface="Verdana" panose="020B0604030504040204" pitchFamily="34" charset="0"/>
                    <a:ea typeface="Verdana" panose="020B0604030504040204" pitchFamily="34" charset="0"/>
                    <a:cs typeface="Verdana"/>
                  </a:rPr>
                  <a:t>NE</a:t>
                </a:r>
              </a:p>
            </p:txBody>
          </p:sp>
          <p:sp>
            <p:nvSpPr>
              <p:cNvPr id="164" name="TextBox 141"/>
              <p:cNvSpPr txBox="1">
                <a:spLocks noChangeArrowheads="1"/>
              </p:cNvSpPr>
              <p:nvPr/>
            </p:nvSpPr>
            <p:spPr bwMode="auto">
              <a:xfrm>
                <a:off x="4185911" y="4155254"/>
                <a:ext cx="325880" cy="215444"/>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KS</a:t>
                </a:r>
              </a:p>
            </p:txBody>
          </p:sp>
          <p:sp>
            <p:nvSpPr>
              <p:cNvPr id="165" name="TextBox 153"/>
              <p:cNvSpPr txBox="1">
                <a:spLocks noChangeArrowheads="1"/>
              </p:cNvSpPr>
              <p:nvPr/>
            </p:nvSpPr>
            <p:spPr bwMode="auto">
              <a:xfrm>
                <a:off x="1623957" y="5155255"/>
                <a:ext cx="323816" cy="214437"/>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AK</a:t>
                </a:r>
              </a:p>
            </p:txBody>
          </p:sp>
          <p:sp>
            <p:nvSpPr>
              <p:cNvPr id="166" name="TextBox 107"/>
              <p:cNvSpPr txBox="1">
                <a:spLocks noChangeArrowheads="1"/>
              </p:cNvSpPr>
              <p:nvPr/>
            </p:nvSpPr>
            <p:spPr bwMode="auto">
              <a:xfrm>
                <a:off x="2619196" y="5602461"/>
                <a:ext cx="307975" cy="215900"/>
              </a:xfrm>
              <a:prstGeom prst="rect">
                <a:avLst/>
              </a:prstGeom>
              <a:grp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HI</a:t>
                </a:r>
              </a:p>
            </p:txBody>
          </p:sp>
        </p:grpSp>
        <p:sp>
          <p:nvSpPr>
            <p:cNvPr id="97" name="TextBox 138"/>
            <p:cNvSpPr txBox="1">
              <a:spLocks noChangeArrowheads="1"/>
            </p:cNvSpPr>
            <p:nvPr/>
          </p:nvSpPr>
          <p:spPr bwMode="auto">
            <a:xfrm>
              <a:off x="6202411" y="4921331"/>
              <a:ext cx="457200" cy="214312"/>
            </a:xfrm>
            <a:prstGeom prst="rect">
              <a:avLst/>
            </a:prstGeom>
            <a:solidFill>
              <a:srgbClr val="C8D8DA"/>
            </a:solid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MD</a:t>
              </a:r>
            </a:p>
          </p:txBody>
        </p:sp>
        <p:sp>
          <p:nvSpPr>
            <p:cNvPr id="98" name="TextBox 138"/>
            <p:cNvSpPr txBox="1">
              <a:spLocks noChangeArrowheads="1"/>
            </p:cNvSpPr>
            <p:nvPr/>
          </p:nvSpPr>
          <p:spPr bwMode="auto">
            <a:xfrm>
              <a:off x="6202411" y="3679906"/>
              <a:ext cx="457200" cy="223837"/>
            </a:xfrm>
            <a:prstGeom prst="rect">
              <a:avLst/>
            </a:prstGeom>
            <a:solidFill>
              <a:srgbClr val="769DA3"/>
            </a:solid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MA</a:t>
              </a:r>
            </a:p>
          </p:txBody>
        </p:sp>
        <p:sp>
          <p:nvSpPr>
            <p:cNvPr id="99" name="TextBox 138"/>
            <p:cNvSpPr txBox="1">
              <a:spLocks noChangeArrowheads="1"/>
            </p:cNvSpPr>
            <p:nvPr/>
          </p:nvSpPr>
          <p:spPr bwMode="auto">
            <a:xfrm>
              <a:off x="6202411" y="3929143"/>
              <a:ext cx="457200" cy="222250"/>
            </a:xfrm>
            <a:prstGeom prst="rect">
              <a:avLst/>
            </a:prstGeom>
            <a:solidFill>
              <a:srgbClr val="C8D8DA"/>
            </a:solid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RI</a:t>
              </a:r>
            </a:p>
          </p:txBody>
        </p:sp>
        <p:sp>
          <p:nvSpPr>
            <p:cNvPr id="100" name="TextBox 138"/>
            <p:cNvSpPr txBox="1">
              <a:spLocks noChangeArrowheads="1"/>
            </p:cNvSpPr>
            <p:nvPr/>
          </p:nvSpPr>
          <p:spPr bwMode="auto">
            <a:xfrm>
              <a:off x="6202411" y="4176793"/>
              <a:ext cx="457200" cy="222250"/>
            </a:xfrm>
            <a:prstGeom prst="rect">
              <a:avLst/>
            </a:prstGeom>
            <a:solidFill>
              <a:srgbClr val="769DA3"/>
            </a:solid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CT</a:t>
              </a:r>
            </a:p>
          </p:txBody>
        </p:sp>
        <p:sp>
          <p:nvSpPr>
            <p:cNvPr id="101" name="TextBox 138"/>
            <p:cNvSpPr txBox="1">
              <a:spLocks noChangeArrowheads="1"/>
            </p:cNvSpPr>
            <p:nvPr/>
          </p:nvSpPr>
          <p:spPr bwMode="auto">
            <a:xfrm>
              <a:off x="6202411" y="5161043"/>
              <a:ext cx="457200" cy="223838"/>
            </a:xfrm>
            <a:prstGeom prst="rect">
              <a:avLst/>
            </a:prstGeom>
            <a:solidFill>
              <a:srgbClr val="C8D8DA"/>
            </a:solid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DC</a:t>
              </a:r>
            </a:p>
          </p:txBody>
        </p:sp>
        <p:sp>
          <p:nvSpPr>
            <p:cNvPr id="102" name="TextBox 138"/>
            <p:cNvSpPr txBox="1">
              <a:spLocks noChangeArrowheads="1"/>
            </p:cNvSpPr>
            <p:nvPr/>
          </p:nvSpPr>
          <p:spPr bwMode="auto">
            <a:xfrm>
              <a:off x="6202411" y="4672093"/>
              <a:ext cx="457200" cy="223838"/>
            </a:xfrm>
            <a:prstGeom prst="rect">
              <a:avLst/>
            </a:prstGeom>
            <a:solidFill>
              <a:srgbClr val="CEAFC1"/>
            </a:solid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DE</a:t>
              </a:r>
            </a:p>
          </p:txBody>
        </p:sp>
        <p:sp>
          <p:nvSpPr>
            <p:cNvPr id="103" name="TextBox 102"/>
            <p:cNvSpPr txBox="1">
              <a:spLocks noChangeArrowheads="1"/>
            </p:cNvSpPr>
            <p:nvPr/>
          </p:nvSpPr>
          <p:spPr bwMode="auto">
            <a:xfrm>
              <a:off x="6202411" y="4424443"/>
              <a:ext cx="457200" cy="223838"/>
            </a:xfrm>
            <a:prstGeom prst="rect">
              <a:avLst/>
            </a:prstGeom>
            <a:solidFill>
              <a:srgbClr val="C8D8DA"/>
            </a:solidFill>
            <a:ln>
              <a:noFill/>
            </a:ln>
          </p:spPr>
          <p:txBody>
            <a:bodyPr wrap="none">
              <a:noAutofit/>
            </a:bodyPr>
            <a:lstStyle>
              <a:lvl1pPr>
                <a:spcBef>
                  <a:spcPct val="20000"/>
                </a:spcBef>
                <a:buClr>
                  <a:srgbClr val="005596"/>
                </a:buClr>
                <a:buFont typeface="Arial" panose="020B0604020202020204" pitchFamily="34" charset="0"/>
                <a:buChar char="•"/>
                <a:defRPr sz="24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1pPr>
              <a:lvl2pPr marL="742950" indent="-285750">
                <a:spcBef>
                  <a:spcPct val="20000"/>
                </a:spcBef>
                <a:buClr>
                  <a:srgbClr val="005596"/>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2pPr>
              <a:lvl3pPr marL="11430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3pPr>
              <a:lvl4pPr marL="1600200" indent="-228600">
                <a:spcBef>
                  <a:spcPct val="20000"/>
                </a:spcBef>
                <a:buClr>
                  <a:schemeClr val="accent1"/>
                </a:buClr>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4pPr>
              <a:lvl5pPr marL="2057400" indent="-228600">
                <a:spcBef>
                  <a:spcPct val="20000"/>
                </a:spcBef>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Gill Sans MT" panose="020B0502020104020203" pitchFamily="34" charset="0"/>
                  <a:ea typeface="MS PGothic" panose="020B0600070205080204" pitchFamily="34" charset="-128"/>
                  <a:cs typeface="Gill Sans MT" panose="020B0502020104020203" pitchFamily="34" charset="0"/>
                </a:defRPr>
              </a:lvl9pPr>
            </a:lstStyle>
            <a:p>
              <a:pPr algn="ctr" eaLnBrk="1" hangingPunct="1">
                <a:spcBef>
                  <a:spcPct val="0"/>
                </a:spcBef>
                <a:buClrTx/>
                <a:buFontTx/>
                <a:buNone/>
                <a:defRPr/>
              </a:pPr>
              <a:r>
                <a:rPr lang="en-US" altLang="en-US" sz="800" dirty="0">
                  <a:latin typeface="Verdana" panose="020B0604030504040204" pitchFamily="34" charset="0"/>
                  <a:ea typeface="Verdana" panose="020B0604030504040204" pitchFamily="34" charset="0"/>
                  <a:cs typeface="Verdana"/>
                </a:rPr>
                <a:t>NJ </a:t>
              </a:r>
            </a:p>
          </p:txBody>
        </p:sp>
      </p:grpSp>
      <p:sp>
        <p:nvSpPr>
          <p:cNvPr id="167" name="TextBox 13"/>
          <p:cNvSpPr txBox="1">
            <a:spLocks noChangeArrowheads="1"/>
          </p:cNvSpPr>
          <p:nvPr/>
        </p:nvSpPr>
        <p:spPr bwMode="auto">
          <a:xfrm>
            <a:off x="2538892" y="2489612"/>
            <a:ext cx="6244669" cy="40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oAutofit/>
          </a:bodyPr>
          <a:lstStyle>
            <a:lvl1pPr>
              <a:lnSpc>
                <a:spcPct val="90000"/>
              </a:lnSpc>
              <a:spcBef>
                <a:spcPts val="1000"/>
              </a:spcBef>
              <a:buFont typeface="Arial" charset="0"/>
              <a:buChar char="•"/>
              <a:defRPr sz="2800">
                <a:solidFill>
                  <a:schemeClr val="tx1"/>
                </a:solidFill>
                <a:latin typeface="Georgia" charset="0"/>
                <a:ea typeface="ＭＳ Ｐゴシック" charset="-128"/>
                <a:cs typeface="MS PGothic" charset="-128"/>
              </a:defRPr>
            </a:lvl1pPr>
            <a:lvl2pPr marL="742950" indent="-285750">
              <a:lnSpc>
                <a:spcPct val="90000"/>
              </a:lnSpc>
              <a:spcBef>
                <a:spcPts val="500"/>
              </a:spcBef>
              <a:buFont typeface="Arial" charset="0"/>
              <a:buChar char="•"/>
              <a:defRPr sz="2400">
                <a:solidFill>
                  <a:schemeClr val="tx1"/>
                </a:solidFill>
                <a:latin typeface="Georgia" charset="0"/>
                <a:ea typeface="ＭＳ Ｐゴシック" charset="-128"/>
                <a:cs typeface="MS PGothic" charset="-128"/>
              </a:defRPr>
            </a:lvl2pPr>
            <a:lvl3pPr marL="1143000" indent="-228600">
              <a:lnSpc>
                <a:spcPct val="90000"/>
              </a:lnSpc>
              <a:spcBef>
                <a:spcPts val="500"/>
              </a:spcBef>
              <a:buFont typeface="Arial" charset="0"/>
              <a:buChar char="•"/>
              <a:defRPr sz="2000">
                <a:solidFill>
                  <a:schemeClr val="tx1"/>
                </a:solidFill>
                <a:latin typeface="Georgia" charset="0"/>
                <a:ea typeface="ＭＳ Ｐゴシック" charset="-128"/>
                <a:cs typeface="MS PGothic" charset="-128"/>
              </a:defRPr>
            </a:lvl3pPr>
            <a:lvl4pPr marL="16002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4pPr>
            <a:lvl5pPr marL="20574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9pPr>
          </a:lstStyle>
          <a:p>
            <a:pPr>
              <a:lnSpc>
                <a:spcPct val="100000"/>
              </a:lnSpc>
              <a:spcBef>
                <a:spcPct val="0"/>
              </a:spcBef>
              <a:buNone/>
              <a:tabLst>
                <a:tab pos="2689225" algn="l"/>
              </a:tabLst>
            </a:pPr>
            <a:r>
              <a:rPr lang="en-US" altLang="en-US" sz="1000" b="1" dirty="0">
                <a:solidFill>
                  <a:srgbClr val="55797E"/>
                </a:solidFill>
                <a:latin typeface="Verdana"/>
                <a:cs typeface="Verdana"/>
              </a:rPr>
              <a:t>■</a:t>
            </a:r>
            <a:r>
              <a:rPr lang="en-US" altLang="en-US" sz="1000" b="1" dirty="0">
                <a:latin typeface="Verdana"/>
                <a:cs typeface="Verdana"/>
              </a:rPr>
              <a:t> </a:t>
            </a:r>
            <a:r>
              <a:rPr lang="en-US" altLang="en-US" sz="900" dirty="0">
                <a:latin typeface="Verdana"/>
                <a:cs typeface="Verdana"/>
              </a:rPr>
              <a:t>Ballots mailed to all voters for all elections	</a:t>
            </a:r>
            <a:r>
              <a:rPr lang="en-US" altLang="en-US" sz="1000" b="1" dirty="0">
                <a:solidFill>
                  <a:srgbClr val="87B5A8"/>
                </a:solidFill>
                <a:latin typeface="Verdana"/>
                <a:cs typeface="Verdana"/>
              </a:rPr>
              <a:t>■</a:t>
            </a:r>
            <a:r>
              <a:rPr lang="en-US" altLang="en-US" sz="1000" b="1" dirty="0">
                <a:latin typeface="Verdana"/>
                <a:cs typeface="Verdana"/>
              </a:rPr>
              <a:t> </a:t>
            </a:r>
            <a:r>
              <a:rPr lang="en-US" altLang="en-US" sz="900" dirty="0">
                <a:latin typeface="Verdana"/>
                <a:cs typeface="Verdana"/>
              </a:rPr>
              <a:t>Ballots mailed to all voters for all elections in some counties</a:t>
            </a:r>
          </a:p>
          <a:p>
            <a:pPr>
              <a:lnSpc>
                <a:spcPct val="100000"/>
              </a:lnSpc>
              <a:spcBef>
                <a:spcPct val="0"/>
              </a:spcBef>
              <a:buNone/>
              <a:tabLst>
                <a:tab pos="2689225" algn="l"/>
              </a:tabLst>
            </a:pPr>
            <a:r>
              <a:rPr lang="en-US" altLang="en-US" sz="1000" b="1" dirty="0">
                <a:solidFill>
                  <a:schemeClr val="accent5"/>
                </a:solidFill>
                <a:latin typeface="Verdana"/>
                <a:cs typeface="Verdana"/>
              </a:rPr>
              <a:t>■</a:t>
            </a:r>
            <a:r>
              <a:rPr lang="en-US" altLang="en-US" sz="1000" b="1" dirty="0">
                <a:solidFill>
                  <a:schemeClr val="accent5">
                    <a:lumMod val="40000"/>
                    <a:lumOff val="60000"/>
                  </a:schemeClr>
                </a:solidFill>
                <a:latin typeface="Verdana"/>
                <a:cs typeface="Verdana"/>
              </a:rPr>
              <a:t> </a:t>
            </a:r>
            <a:r>
              <a:rPr lang="en-US" altLang="en-US" sz="900" dirty="0">
                <a:latin typeface="Verdana"/>
                <a:cs typeface="Verdana"/>
              </a:rPr>
              <a:t>Excuse required for absentee voting 	</a:t>
            </a:r>
            <a:r>
              <a:rPr lang="en-US" altLang="en-US" sz="1000" b="1" dirty="0">
                <a:solidFill>
                  <a:schemeClr val="accent4">
                    <a:lumMod val="40000"/>
                    <a:lumOff val="60000"/>
                  </a:schemeClr>
                </a:solidFill>
                <a:latin typeface="Verdana"/>
                <a:cs typeface="Verdana"/>
              </a:rPr>
              <a:t>■</a:t>
            </a:r>
            <a:r>
              <a:rPr lang="en-US" altLang="en-US" sz="1000" b="1" dirty="0">
                <a:latin typeface="Verdana"/>
                <a:cs typeface="Verdana"/>
              </a:rPr>
              <a:t> </a:t>
            </a:r>
            <a:r>
              <a:rPr lang="en-US" altLang="en-US" sz="900" dirty="0">
                <a:latin typeface="Verdana"/>
                <a:cs typeface="Verdana"/>
              </a:rPr>
              <a:t>Temporarily allowing it due to COVID-19</a:t>
            </a:r>
          </a:p>
          <a:p>
            <a:pPr>
              <a:lnSpc>
                <a:spcPct val="100000"/>
              </a:lnSpc>
              <a:spcBef>
                <a:spcPct val="0"/>
              </a:spcBef>
              <a:buNone/>
            </a:pPr>
            <a:r>
              <a:rPr lang="en-US" altLang="en-US" sz="1000" b="1" dirty="0">
                <a:solidFill>
                  <a:schemeClr val="accent5">
                    <a:lumMod val="40000"/>
                    <a:lumOff val="60000"/>
                  </a:schemeClr>
                </a:solidFill>
                <a:latin typeface="Verdana"/>
                <a:cs typeface="Verdana"/>
              </a:rPr>
              <a:t>■ </a:t>
            </a:r>
            <a:r>
              <a:rPr lang="en-US" altLang="en-US" sz="900" dirty="0">
                <a:latin typeface="Verdana"/>
                <a:cs typeface="Verdana"/>
              </a:rPr>
              <a:t>No excuse required for absentee voting</a:t>
            </a:r>
          </a:p>
          <a:p>
            <a:pPr>
              <a:lnSpc>
                <a:spcPct val="100000"/>
              </a:lnSpc>
              <a:spcBef>
                <a:spcPct val="0"/>
              </a:spcBef>
              <a:buFontTx/>
              <a:buNone/>
            </a:pPr>
            <a:endParaRPr lang="en-US" altLang="en-US" sz="900" dirty="0">
              <a:latin typeface="Verdana"/>
              <a:cs typeface="Verdana"/>
            </a:endParaRPr>
          </a:p>
        </p:txBody>
      </p:sp>
      <p:sp>
        <p:nvSpPr>
          <p:cNvPr id="168" name="Rectangle 14">
            <a:extLst>
              <a:ext uri="{FF2B5EF4-FFF2-40B4-BE49-F238E27FC236}">
                <a16:creationId xmlns:a16="http://schemas.microsoft.com/office/drawing/2014/main" id="{B94512C0-77A9-3E42-B579-0736B3558A42}"/>
              </a:ext>
            </a:extLst>
          </p:cNvPr>
          <p:cNvSpPr>
            <a:spLocks noChangeArrowheads="1"/>
          </p:cNvSpPr>
          <p:nvPr/>
        </p:nvSpPr>
        <p:spPr bwMode="auto">
          <a:xfrm>
            <a:off x="2538892" y="2089517"/>
            <a:ext cx="4944267" cy="276999"/>
          </a:xfrm>
          <a:prstGeom prst="rect">
            <a:avLst/>
          </a:prstGeom>
          <a:noFill/>
          <a:ln>
            <a:noFill/>
          </a:ln>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dirty="0">
                <a:latin typeface="+mj-lt"/>
              </a:rPr>
              <a:t>Vote by mail rules*</a:t>
            </a:r>
          </a:p>
        </p:txBody>
      </p:sp>
      <p:sp>
        <p:nvSpPr>
          <p:cNvPr id="2" name="Rectangle 1"/>
          <p:cNvSpPr/>
          <p:nvPr/>
        </p:nvSpPr>
        <p:spPr>
          <a:xfrm>
            <a:off x="2538892" y="2317027"/>
            <a:ext cx="4572000" cy="215444"/>
          </a:xfrm>
          <a:prstGeom prst="rect">
            <a:avLst/>
          </a:prstGeom>
        </p:spPr>
        <p:txBody>
          <a:bodyPr>
            <a:spAutoFit/>
          </a:bodyPr>
          <a:lstStyle/>
          <a:p>
            <a:r>
              <a:rPr lang="en-US" sz="800" dirty="0">
                <a:solidFill>
                  <a:schemeClr val="bg2"/>
                </a:solidFill>
                <a:latin typeface="Verdana"/>
              </a:rPr>
              <a:t>AS OF MARCH 31, 2020</a:t>
            </a:r>
            <a:endParaRPr lang="en-US" sz="800" dirty="0">
              <a:solidFill>
                <a:schemeClr val="bg2"/>
              </a:solidFill>
            </a:endParaRPr>
          </a:p>
        </p:txBody>
      </p:sp>
      <p:sp>
        <p:nvSpPr>
          <p:cNvPr id="182" name="Text Placeholder 18"/>
          <p:cNvSpPr txBox="1">
            <a:spLocks/>
          </p:cNvSpPr>
          <p:nvPr/>
        </p:nvSpPr>
        <p:spPr bwMode="auto">
          <a:xfrm>
            <a:off x="2520094" y="5986902"/>
            <a:ext cx="6263467" cy="174377"/>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*This map displays state voting by mail including the presidential and federal elections.  </a:t>
            </a:r>
          </a:p>
        </p:txBody>
      </p:sp>
      <p:grpSp>
        <p:nvGrpSpPr>
          <p:cNvPr id="134" name="Group 133">
            <a:extLst>
              <a:ext uri="{FF2B5EF4-FFF2-40B4-BE49-F238E27FC236}">
                <a16:creationId xmlns:a16="http://schemas.microsoft.com/office/drawing/2014/main" id="{245CAE21-16A4-455E-A4A8-B91ACC2FF036}"/>
              </a:ext>
            </a:extLst>
          </p:cNvPr>
          <p:cNvGrpSpPr/>
          <p:nvPr/>
        </p:nvGrpSpPr>
        <p:grpSpPr>
          <a:xfrm>
            <a:off x="404578" y="104220"/>
            <a:ext cx="2534997" cy="430548"/>
            <a:chOff x="403412" y="83160"/>
            <a:chExt cx="2534997" cy="430548"/>
          </a:xfrm>
        </p:grpSpPr>
        <p:sp>
          <p:nvSpPr>
            <p:cNvPr id="135" name="Rectangle 134">
              <a:extLst>
                <a:ext uri="{FF2B5EF4-FFF2-40B4-BE49-F238E27FC236}">
                  <a16:creationId xmlns:a16="http://schemas.microsoft.com/office/drawing/2014/main" id="{38DB515A-DA71-49FC-9411-10F8C5D96333}"/>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7" name="Picture 136" descr="A picture containing clock, drawing&#10;&#10;Description automatically generated">
              <a:extLst>
                <a:ext uri="{FF2B5EF4-FFF2-40B4-BE49-F238E27FC236}">
                  <a16:creationId xmlns:a16="http://schemas.microsoft.com/office/drawing/2014/main" id="{4B4338C3-717A-4812-ABD1-2AED439618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282812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j-lt"/>
              </a:rPr>
              <a:t>Roadmap</a:t>
            </a:r>
          </a:p>
        </p:txBody>
      </p:sp>
      <p:cxnSp>
        <p:nvCxnSpPr>
          <p:cNvPr id="4" name="Straight Arrow Connector 3"/>
          <p:cNvCxnSpPr>
            <a:cxnSpLocks/>
            <a:stCxn id="8" idx="4"/>
          </p:cNvCxnSpPr>
          <p:nvPr/>
        </p:nvCxnSpPr>
        <p:spPr>
          <a:xfrm flipV="1">
            <a:off x="1035814" y="2047365"/>
            <a:ext cx="1" cy="1882728"/>
          </a:xfrm>
          <a:prstGeom prst="straightConnector1">
            <a:avLst/>
          </a:prstGeom>
          <a:ln w="28575">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 name="Oval 4"/>
          <p:cNvSpPr>
            <a:spLocks noChangeAspect="1"/>
          </p:cNvSpPr>
          <p:nvPr/>
        </p:nvSpPr>
        <p:spPr>
          <a:xfrm>
            <a:off x="945253" y="2404554"/>
            <a:ext cx="181122" cy="182880"/>
          </a:xfrm>
          <a:prstGeom prst="ellipse">
            <a:avLst/>
          </a:prstGeom>
          <a:solidFill>
            <a:schemeClr val="accent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Oval 8"/>
          <p:cNvSpPr>
            <a:spLocks noChangeAspect="1"/>
          </p:cNvSpPr>
          <p:nvPr/>
        </p:nvSpPr>
        <p:spPr>
          <a:xfrm>
            <a:off x="945253" y="1915795"/>
            <a:ext cx="181122" cy="182880"/>
          </a:xfrm>
          <a:prstGeom prst="ellipse">
            <a:avLst/>
          </a:prstGeom>
          <a:solidFill>
            <a:schemeClr val="accent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 name="Rectangle 9"/>
          <p:cNvSpPr>
            <a:spLocks noChangeArrowheads="1"/>
          </p:cNvSpPr>
          <p:nvPr/>
        </p:nvSpPr>
        <p:spPr bwMode="auto">
          <a:xfrm>
            <a:off x="1152400" y="1836408"/>
            <a:ext cx="6798419" cy="2185214"/>
          </a:xfrm>
          <a:prstGeom prst="rect">
            <a:avLst/>
          </a:prstGeom>
          <a:solidFill>
            <a:schemeClr val="bg1"/>
          </a:solidFill>
          <a:ln>
            <a:noFill/>
          </a:ln>
        </p:spPr>
        <p:txBody>
          <a:bodyPr wrap="square">
            <a:sp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None/>
              <a:defRPr/>
            </a:pPr>
            <a:r>
              <a:rPr lang="en-US" altLang="en-US" sz="1600" dirty="0">
                <a:latin typeface="+mj-lt"/>
                <a:cs typeface="Georgia"/>
              </a:rPr>
              <a:t>Overview</a:t>
            </a:r>
          </a:p>
          <a:p>
            <a:pPr>
              <a:lnSpc>
                <a:spcPct val="100000"/>
              </a:lnSpc>
              <a:spcBef>
                <a:spcPct val="0"/>
              </a:spcBef>
              <a:buNone/>
              <a:defRPr/>
            </a:pPr>
            <a:endParaRPr lang="en-US" altLang="en-US" sz="1600" dirty="0">
              <a:latin typeface="+mj-lt"/>
              <a:cs typeface="Georgia"/>
            </a:endParaRPr>
          </a:p>
          <a:p>
            <a:pPr>
              <a:lnSpc>
                <a:spcPct val="100000"/>
              </a:lnSpc>
              <a:spcBef>
                <a:spcPct val="0"/>
              </a:spcBef>
              <a:buNone/>
              <a:defRPr/>
            </a:pPr>
            <a:r>
              <a:rPr lang="en-US" altLang="en-US" sz="1600" dirty="0">
                <a:latin typeface="+mj-lt"/>
                <a:cs typeface="Georgia"/>
              </a:rPr>
              <a:t>Presidential election</a:t>
            </a:r>
          </a:p>
          <a:p>
            <a:pPr indent="169863">
              <a:lnSpc>
                <a:spcPct val="100000"/>
              </a:lnSpc>
              <a:spcBef>
                <a:spcPct val="0"/>
              </a:spcBef>
              <a:buNone/>
              <a:defRPr/>
            </a:pPr>
            <a:r>
              <a:rPr lang="en-US" altLang="en-US" sz="1200" dirty="0">
                <a:solidFill>
                  <a:schemeClr val="bg2">
                    <a:lumMod val="75000"/>
                  </a:schemeClr>
                </a:solidFill>
                <a:latin typeface="+mj-lt"/>
                <a:cs typeface="Georgia"/>
              </a:rPr>
              <a:t>Democratic primary</a:t>
            </a:r>
          </a:p>
          <a:p>
            <a:pPr indent="169863">
              <a:lnSpc>
                <a:spcPct val="100000"/>
              </a:lnSpc>
              <a:spcBef>
                <a:spcPct val="0"/>
              </a:spcBef>
              <a:buNone/>
              <a:defRPr/>
            </a:pPr>
            <a:r>
              <a:rPr lang="en-US" altLang="en-US" sz="1200" dirty="0">
                <a:solidFill>
                  <a:schemeClr val="bg2">
                    <a:lumMod val="75000"/>
                  </a:schemeClr>
                </a:solidFill>
                <a:latin typeface="+mj-lt"/>
                <a:cs typeface="Georgia"/>
              </a:rPr>
              <a:t>General election</a:t>
            </a:r>
          </a:p>
          <a:p>
            <a:pPr>
              <a:lnSpc>
                <a:spcPct val="100000"/>
              </a:lnSpc>
              <a:spcBef>
                <a:spcPct val="0"/>
              </a:spcBef>
              <a:buNone/>
              <a:defRPr/>
            </a:pPr>
            <a:endParaRPr lang="en-US" altLang="en-US" sz="1600" dirty="0">
              <a:latin typeface="+mj-lt"/>
              <a:cs typeface="Georgia"/>
            </a:endParaRPr>
          </a:p>
          <a:p>
            <a:pPr>
              <a:lnSpc>
                <a:spcPct val="100000"/>
              </a:lnSpc>
              <a:spcBef>
                <a:spcPct val="0"/>
              </a:spcBef>
              <a:buNone/>
              <a:defRPr/>
            </a:pPr>
            <a:r>
              <a:rPr lang="en-US" altLang="en-US" sz="1600" dirty="0">
                <a:latin typeface="+mj-lt"/>
                <a:cs typeface="Georgia"/>
              </a:rPr>
              <a:t>Congressional elections</a:t>
            </a:r>
          </a:p>
          <a:p>
            <a:pPr>
              <a:lnSpc>
                <a:spcPct val="100000"/>
              </a:lnSpc>
              <a:spcBef>
                <a:spcPct val="0"/>
              </a:spcBef>
              <a:buNone/>
              <a:defRPr/>
            </a:pPr>
            <a:endParaRPr lang="en-US" altLang="en-US" sz="1600" dirty="0">
              <a:latin typeface="+mj-lt"/>
              <a:cs typeface="Georgia"/>
            </a:endParaRPr>
          </a:p>
          <a:p>
            <a:pPr>
              <a:lnSpc>
                <a:spcPct val="100000"/>
              </a:lnSpc>
              <a:spcBef>
                <a:spcPct val="0"/>
              </a:spcBef>
              <a:buNone/>
              <a:defRPr/>
            </a:pPr>
            <a:r>
              <a:rPr lang="en-US" altLang="en-US" sz="1600" dirty="0">
                <a:latin typeface="+mj-lt"/>
                <a:cs typeface="Georgia"/>
              </a:rPr>
              <a:t>State and local elections</a:t>
            </a:r>
          </a:p>
        </p:txBody>
      </p:sp>
      <p:sp>
        <p:nvSpPr>
          <p:cNvPr id="7" name="Oval 6"/>
          <p:cNvSpPr>
            <a:spLocks noChangeAspect="1"/>
          </p:cNvSpPr>
          <p:nvPr/>
        </p:nvSpPr>
        <p:spPr>
          <a:xfrm>
            <a:off x="945253" y="3259660"/>
            <a:ext cx="181122" cy="18288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Oval 7"/>
          <p:cNvSpPr>
            <a:spLocks noChangeAspect="1"/>
          </p:cNvSpPr>
          <p:nvPr/>
        </p:nvSpPr>
        <p:spPr>
          <a:xfrm>
            <a:off x="945253" y="3747213"/>
            <a:ext cx="181122" cy="18288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1" name="Group 10">
            <a:extLst>
              <a:ext uri="{FF2B5EF4-FFF2-40B4-BE49-F238E27FC236}">
                <a16:creationId xmlns:a16="http://schemas.microsoft.com/office/drawing/2014/main" id="{B36973AD-6BE8-4A65-8B17-7664004A666A}"/>
              </a:ext>
            </a:extLst>
          </p:cNvPr>
          <p:cNvGrpSpPr/>
          <p:nvPr/>
        </p:nvGrpSpPr>
        <p:grpSpPr>
          <a:xfrm>
            <a:off x="403412" y="119519"/>
            <a:ext cx="2534997" cy="430548"/>
            <a:chOff x="403412" y="83160"/>
            <a:chExt cx="2534997" cy="430548"/>
          </a:xfrm>
        </p:grpSpPr>
        <p:sp>
          <p:nvSpPr>
            <p:cNvPr id="12" name="Rectangle 11">
              <a:extLst>
                <a:ext uri="{FF2B5EF4-FFF2-40B4-BE49-F238E27FC236}">
                  <a16:creationId xmlns:a16="http://schemas.microsoft.com/office/drawing/2014/main" id="{6271F32F-94BB-4080-A214-CF0FBA979FCE}"/>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picture containing clock, drawing&#10;&#10;Description automatically generated">
              <a:extLst>
                <a:ext uri="{FF2B5EF4-FFF2-40B4-BE49-F238E27FC236}">
                  <a16:creationId xmlns:a16="http://schemas.microsoft.com/office/drawing/2014/main" id="{CFA3634D-7811-4842-BA45-246BDEB09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3691622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18"/>
          <p:cNvSpPr txBox="1">
            <a:spLocks/>
          </p:cNvSpPr>
          <p:nvPr/>
        </p:nvSpPr>
        <p:spPr bwMode="auto">
          <a:xfrm>
            <a:off x="401620" y="6415463"/>
            <a:ext cx="3043242" cy="340591"/>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defRPr/>
            </a:pPr>
            <a:r>
              <a:rPr lang="en-US" sz="700" dirty="0">
                <a:latin typeface="+mj-lt"/>
                <a:cs typeface="Georgia"/>
              </a:rPr>
              <a:t>Ashley Thieme | Slide last updated on: April 2, 2020</a:t>
            </a:r>
          </a:p>
        </p:txBody>
      </p:sp>
      <p:sp>
        <p:nvSpPr>
          <p:cNvPr id="15" name="Text Placeholder 18"/>
          <p:cNvSpPr txBox="1">
            <a:spLocks/>
          </p:cNvSpPr>
          <p:nvPr/>
        </p:nvSpPr>
        <p:spPr bwMode="auto">
          <a:xfrm>
            <a:off x="404807" y="6100639"/>
            <a:ext cx="8247721" cy="311175"/>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endParaRPr lang="en-US" sz="700" dirty="0">
              <a:solidFill>
                <a:schemeClr val="tx1">
                  <a:lumMod val="50000"/>
                  <a:lumOff val="50000"/>
                </a:schemeClr>
              </a:solidFill>
              <a:latin typeface="+mj-lt"/>
              <a:cs typeface="Georgia"/>
            </a:endParaRPr>
          </a:p>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270 to Win, The New York Times</a:t>
            </a:r>
          </a:p>
        </p:txBody>
      </p:sp>
      <p:sp>
        <p:nvSpPr>
          <p:cNvPr id="5" name="Slide Number Placeholder 4"/>
          <p:cNvSpPr>
            <a:spLocks noGrp="1"/>
          </p:cNvSpPr>
          <p:nvPr>
            <p:ph type="sldNum" sz="quarter" idx="12"/>
          </p:nvPr>
        </p:nvSpPr>
        <p:spPr/>
        <p:txBody>
          <a:bodyPr/>
          <a:lstStyle/>
          <a:p>
            <a:fld id="{BEFBC90E-502A-A54D-9BAE-6F74229062B0}" type="slidenum">
              <a:rPr lang="en-US" smtClean="0"/>
              <a:pPr/>
              <a:t>6</a:t>
            </a:fld>
            <a:endParaRPr lang="en-US" dirty="0"/>
          </a:p>
        </p:txBody>
      </p:sp>
      <p:sp>
        <p:nvSpPr>
          <p:cNvPr id="12" name="Title 11">
            <a:extLst>
              <a:ext uri="{FF2B5EF4-FFF2-40B4-BE49-F238E27FC236}">
                <a16:creationId xmlns:a16="http://schemas.microsoft.com/office/drawing/2014/main" id="{94265BF9-11EA-CF4F-BAC2-8BC8AE6A797B}"/>
              </a:ext>
            </a:extLst>
          </p:cNvPr>
          <p:cNvSpPr>
            <a:spLocks noGrp="1"/>
          </p:cNvSpPr>
          <p:nvPr>
            <p:ph type="title"/>
          </p:nvPr>
        </p:nvSpPr>
        <p:spPr>
          <a:xfrm>
            <a:off x="401620" y="707153"/>
            <a:ext cx="8412480" cy="640080"/>
          </a:xfrm>
        </p:spPr>
        <p:txBody>
          <a:bodyPr/>
          <a:lstStyle/>
          <a:p>
            <a:r>
              <a:rPr lang="en-US" altLang="en-US" dirty="0"/>
              <a:t>The coronavirus outbreak has caused 15 states to postpone or alter their presidential primaries</a:t>
            </a:r>
          </a:p>
        </p:txBody>
      </p:sp>
      <p:sp>
        <p:nvSpPr>
          <p:cNvPr id="23" name="TextBox 13">
            <a:extLst>
              <a:ext uri="{FF2B5EF4-FFF2-40B4-BE49-F238E27FC236}">
                <a16:creationId xmlns:a16="http://schemas.microsoft.com/office/drawing/2014/main" id="{D54EDA05-782D-524D-BD2A-ECA196C983F7}"/>
              </a:ext>
            </a:extLst>
          </p:cNvPr>
          <p:cNvSpPr txBox="1">
            <a:spLocks noChangeArrowheads="1"/>
          </p:cNvSpPr>
          <p:nvPr/>
        </p:nvSpPr>
        <p:spPr bwMode="auto">
          <a:xfrm>
            <a:off x="446109" y="1600567"/>
            <a:ext cx="7868753"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charset="0"/>
              <a:buChar char="•"/>
              <a:defRPr sz="2800">
                <a:solidFill>
                  <a:schemeClr val="tx1"/>
                </a:solidFill>
                <a:latin typeface="Georgia" charset="0"/>
                <a:ea typeface="ＭＳ Ｐゴシック" charset="-128"/>
                <a:cs typeface="MS PGothic" charset="-128"/>
              </a:defRPr>
            </a:lvl1pPr>
            <a:lvl2pPr marL="742950" indent="-285750">
              <a:lnSpc>
                <a:spcPct val="90000"/>
              </a:lnSpc>
              <a:spcBef>
                <a:spcPts val="500"/>
              </a:spcBef>
              <a:buFont typeface="Arial" charset="0"/>
              <a:buChar char="•"/>
              <a:defRPr sz="2400">
                <a:solidFill>
                  <a:schemeClr val="tx1"/>
                </a:solidFill>
                <a:latin typeface="Georgia" charset="0"/>
                <a:ea typeface="ＭＳ Ｐゴシック" charset="-128"/>
                <a:cs typeface="MS PGothic" charset="-128"/>
              </a:defRPr>
            </a:lvl2pPr>
            <a:lvl3pPr marL="1143000" indent="-228600">
              <a:lnSpc>
                <a:spcPct val="90000"/>
              </a:lnSpc>
              <a:spcBef>
                <a:spcPts val="500"/>
              </a:spcBef>
              <a:buFont typeface="Arial" charset="0"/>
              <a:buChar char="•"/>
              <a:defRPr sz="2000">
                <a:solidFill>
                  <a:schemeClr val="tx1"/>
                </a:solidFill>
                <a:latin typeface="Georgia" charset="0"/>
                <a:ea typeface="ＭＳ Ｐゴシック" charset="-128"/>
                <a:cs typeface="MS PGothic" charset="-128"/>
              </a:defRPr>
            </a:lvl3pPr>
            <a:lvl4pPr marL="16002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4pPr>
            <a:lvl5pPr marL="20574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9pPr>
          </a:lstStyle>
          <a:p>
            <a:pPr>
              <a:lnSpc>
                <a:spcPct val="100000"/>
              </a:lnSpc>
              <a:spcBef>
                <a:spcPct val="0"/>
              </a:spcBef>
              <a:buNone/>
            </a:pPr>
            <a:r>
              <a:rPr lang="en-US" altLang="en-US" sz="1000" b="1" dirty="0">
                <a:solidFill>
                  <a:srgbClr val="AC9DBD"/>
                </a:solidFill>
                <a:latin typeface="Verdana"/>
                <a:cs typeface="Verdana"/>
              </a:rPr>
              <a:t>■</a:t>
            </a:r>
            <a:r>
              <a:rPr lang="en-US" altLang="en-US" sz="1000" b="1" dirty="0">
                <a:latin typeface="Verdana"/>
                <a:cs typeface="Verdana"/>
              </a:rPr>
              <a:t> </a:t>
            </a:r>
            <a:r>
              <a:rPr lang="en-US" altLang="en-US" sz="1000" dirty="0">
                <a:latin typeface="Verdana"/>
                <a:cs typeface="Verdana"/>
              </a:rPr>
              <a:t>Primary for both parties   </a:t>
            </a:r>
            <a:r>
              <a:rPr lang="en-US" altLang="en-US" sz="1000" b="1" dirty="0">
                <a:solidFill>
                  <a:srgbClr val="284D81"/>
                </a:solidFill>
                <a:latin typeface="Verdana"/>
                <a:cs typeface="Verdana"/>
              </a:rPr>
              <a:t>■</a:t>
            </a:r>
            <a:r>
              <a:rPr lang="en-US" altLang="en-US" sz="1000" b="1" dirty="0">
                <a:latin typeface="Verdana"/>
                <a:cs typeface="Verdana"/>
              </a:rPr>
              <a:t> </a:t>
            </a:r>
            <a:r>
              <a:rPr lang="en-US" altLang="en-US" sz="1000" dirty="0">
                <a:latin typeface="Verdana"/>
                <a:cs typeface="Verdana"/>
              </a:rPr>
              <a:t>Democratic primary   </a:t>
            </a:r>
            <a:r>
              <a:rPr lang="en-US" altLang="en-US" sz="1000" b="1" dirty="0">
                <a:solidFill>
                  <a:srgbClr val="A92122"/>
                </a:solidFill>
                <a:latin typeface="Verdana"/>
                <a:cs typeface="Verdana"/>
              </a:rPr>
              <a:t>■ </a:t>
            </a:r>
            <a:r>
              <a:rPr lang="en-US" altLang="en-US" sz="1000" dirty="0">
                <a:latin typeface="Verdana"/>
                <a:cs typeface="Verdana"/>
              </a:rPr>
              <a:t>Republican Primary </a:t>
            </a:r>
          </a:p>
        </p:txBody>
      </p:sp>
      <p:sp>
        <p:nvSpPr>
          <p:cNvPr id="50" name="TextBox 49">
            <a:extLst>
              <a:ext uri="{FF2B5EF4-FFF2-40B4-BE49-F238E27FC236}">
                <a16:creationId xmlns:a16="http://schemas.microsoft.com/office/drawing/2014/main" id="{0E1B6304-806A-5F42-AE84-A57E48D10562}"/>
              </a:ext>
            </a:extLst>
          </p:cNvPr>
          <p:cNvSpPr txBox="1">
            <a:spLocks noChangeArrowheads="1"/>
          </p:cNvSpPr>
          <p:nvPr/>
        </p:nvSpPr>
        <p:spPr bwMode="auto">
          <a:xfrm>
            <a:off x="570857" y="1772452"/>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February</a:t>
            </a:r>
          </a:p>
        </p:txBody>
      </p:sp>
      <p:graphicFrame>
        <p:nvGraphicFramePr>
          <p:cNvPr id="51" name="Table 50">
            <a:extLst>
              <a:ext uri="{FF2B5EF4-FFF2-40B4-BE49-F238E27FC236}">
                <a16:creationId xmlns:a16="http://schemas.microsoft.com/office/drawing/2014/main" id="{94242671-4843-E244-BD27-E75A645D428D}"/>
              </a:ext>
            </a:extLst>
          </p:cNvPr>
          <p:cNvGraphicFramePr>
            <a:graphicFrameLocks noGrp="1"/>
          </p:cNvGraphicFramePr>
          <p:nvPr>
            <p:extLst>
              <p:ext uri="{D42A27DB-BD31-4B8C-83A1-F6EECF244321}">
                <p14:modId xmlns:p14="http://schemas.microsoft.com/office/powerpoint/2010/main" val="1675731429"/>
              </p:ext>
            </p:extLst>
          </p:nvPr>
        </p:nvGraphicFramePr>
        <p:xfrm>
          <a:off x="6135923" y="2000745"/>
          <a:ext cx="1901825" cy="1212852"/>
        </p:xfrm>
        <a:graphic>
          <a:graphicData uri="http://schemas.openxmlformats.org/drawingml/2006/table">
            <a:tbl>
              <a:tblPr/>
              <a:tblGrid>
                <a:gridCol w="271463">
                  <a:extLst>
                    <a:ext uri="{9D8B030D-6E8A-4147-A177-3AD203B41FA5}">
                      <a16:colId xmlns:a16="http://schemas.microsoft.com/office/drawing/2014/main" val="20000"/>
                    </a:ext>
                  </a:extLst>
                </a:gridCol>
                <a:gridCol w="271462">
                  <a:extLst>
                    <a:ext uri="{9D8B030D-6E8A-4147-A177-3AD203B41FA5}">
                      <a16:colId xmlns:a16="http://schemas.microsoft.com/office/drawing/2014/main" val="20001"/>
                    </a:ext>
                  </a:extLst>
                </a:gridCol>
                <a:gridCol w="271463">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2">
                  <a:extLst>
                    <a:ext uri="{9D8B030D-6E8A-4147-A177-3AD203B41FA5}">
                      <a16:colId xmlns:a16="http://schemas.microsoft.com/office/drawing/2014/main" val="20004"/>
                    </a:ext>
                  </a:extLst>
                </a:gridCol>
                <a:gridCol w="271463">
                  <a:extLst>
                    <a:ext uri="{9D8B030D-6E8A-4147-A177-3AD203B41FA5}">
                      <a16:colId xmlns:a16="http://schemas.microsoft.com/office/drawing/2014/main" val="20005"/>
                    </a:ext>
                  </a:extLst>
                </a:gridCol>
                <a:gridCol w="271462">
                  <a:extLst>
                    <a:ext uri="{9D8B030D-6E8A-4147-A177-3AD203B41FA5}">
                      <a16:colId xmlns:a16="http://schemas.microsoft.com/office/drawing/2014/main" val="20006"/>
                    </a:ext>
                  </a:extLst>
                </a:gridCol>
              </a:tblGrid>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1D1D1"/>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284D81"/>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284D81"/>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2"/>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1D1D1"/>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3"/>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284D81"/>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4"/>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5"/>
                  </a:ext>
                </a:extLst>
              </a:tr>
            </a:tbl>
          </a:graphicData>
        </a:graphic>
      </p:graphicFrame>
      <p:sp>
        <p:nvSpPr>
          <p:cNvPr id="52" name="TextBox 51">
            <a:extLst>
              <a:ext uri="{FF2B5EF4-FFF2-40B4-BE49-F238E27FC236}">
                <a16:creationId xmlns:a16="http://schemas.microsoft.com/office/drawing/2014/main" id="{593CE216-3CC8-A048-A720-A1905F6A69F5}"/>
              </a:ext>
            </a:extLst>
          </p:cNvPr>
          <p:cNvSpPr txBox="1">
            <a:spLocks noChangeArrowheads="1"/>
          </p:cNvSpPr>
          <p:nvPr/>
        </p:nvSpPr>
        <p:spPr bwMode="auto">
          <a:xfrm>
            <a:off x="3353390" y="1778678"/>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March</a:t>
            </a:r>
          </a:p>
        </p:txBody>
      </p:sp>
      <p:sp>
        <p:nvSpPr>
          <p:cNvPr id="53" name="TextBox 52">
            <a:extLst>
              <a:ext uri="{FF2B5EF4-FFF2-40B4-BE49-F238E27FC236}">
                <a16:creationId xmlns:a16="http://schemas.microsoft.com/office/drawing/2014/main" id="{FD464DDD-8FF2-EE47-BFDC-3039B33A7015}"/>
              </a:ext>
            </a:extLst>
          </p:cNvPr>
          <p:cNvSpPr txBox="1">
            <a:spLocks noChangeArrowheads="1"/>
          </p:cNvSpPr>
          <p:nvPr/>
        </p:nvSpPr>
        <p:spPr bwMode="auto">
          <a:xfrm>
            <a:off x="6135922" y="1778678"/>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April</a:t>
            </a:r>
          </a:p>
        </p:txBody>
      </p:sp>
      <p:sp>
        <p:nvSpPr>
          <p:cNvPr id="54" name="TextBox 53">
            <a:extLst>
              <a:ext uri="{FF2B5EF4-FFF2-40B4-BE49-F238E27FC236}">
                <a16:creationId xmlns:a16="http://schemas.microsoft.com/office/drawing/2014/main" id="{5AAB1E6C-BFB0-144F-BF54-B02CB1453DAC}"/>
              </a:ext>
            </a:extLst>
          </p:cNvPr>
          <p:cNvSpPr txBox="1">
            <a:spLocks noChangeArrowheads="1"/>
          </p:cNvSpPr>
          <p:nvPr/>
        </p:nvSpPr>
        <p:spPr bwMode="auto">
          <a:xfrm>
            <a:off x="570860" y="3193682"/>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May</a:t>
            </a:r>
          </a:p>
        </p:txBody>
      </p:sp>
      <p:sp>
        <p:nvSpPr>
          <p:cNvPr id="55" name="TextBox 54">
            <a:extLst>
              <a:ext uri="{FF2B5EF4-FFF2-40B4-BE49-F238E27FC236}">
                <a16:creationId xmlns:a16="http://schemas.microsoft.com/office/drawing/2014/main" id="{103FB663-BF83-124F-B8C4-7B32FCA4F834}"/>
              </a:ext>
            </a:extLst>
          </p:cNvPr>
          <p:cNvSpPr txBox="1">
            <a:spLocks noChangeArrowheads="1"/>
          </p:cNvSpPr>
          <p:nvPr/>
        </p:nvSpPr>
        <p:spPr bwMode="auto">
          <a:xfrm>
            <a:off x="3353392" y="3193682"/>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June</a:t>
            </a:r>
          </a:p>
        </p:txBody>
      </p:sp>
      <p:graphicFrame>
        <p:nvGraphicFramePr>
          <p:cNvPr id="57" name="Table 56">
            <a:extLst>
              <a:ext uri="{FF2B5EF4-FFF2-40B4-BE49-F238E27FC236}">
                <a16:creationId xmlns:a16="http://schemas.microsoft.com/office/drawing/2014/main" id="{F524FDAC-47DD-214B-A693-31B4F5D05369}"/>
              </a:ext>
            </a:extLst>
          </p:cNvPr>
          <p:cNvGraphicFramePr>
            <a:graphicFrameLocks noGrp="1"/>
          </p:cNvGraphicFramePr>
          <p:nvPr>
            <p:extLst>
              <p:ext uri="{D42A27DB-BD31-4B8C-83A1-F6EECF244321}">
                <p14:modId xmlns:p14="http://schemas.microsoft.com/office/powerpoint/2010/main" val="3387561489"/>
              </p:ext>
            </p:extLst>
          </p:nvPr>
        </p:nvGraphicFramePr>
        <p:xfrm>
          <a:off x="570858" y="2000745"/>
          <a:ext cx="1901825" cy="1211262"/>
        </p:xfrm>
        <a:graphic>
          <a:graphicData uri="http://schemas.openxmlformats.org/drawingml/2006/table">
            <a:tbl>
              <a:tblPr/>
              <a:tblGrid>
                <a:gridCol w="271463">
                  <a:extLst>
                    <a:ext uri="{9D8B030D-6E8A-4147-A177-3AD203B41FA5}">
                      <a16:colId xmlns:a16="http://schemas.microsoft.com/office/drawing/2014/main" val="20000"/>
                    </a:ext>
                  </a:extLst>
                </a:gridCol>
                <a:gridCol w="271462">
                  <a:extLst>
                    <a:ext uri="{9D8B030D-6E8A-4147-A177-3AD203B41FA5}">
                      <a16:colId xmlns:a16="http://schemas.microsoft.com/office/drawing/2014/main" val="20001"/>
                    </a:ext>
                  </a:extLst>
                </a:gridCol>
                <a:gridCol w="271463">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2">
                  <a:extLst>
                    <a:ext uri="{9D8B030D-6E8A-4147-A177-3AD203B41FA5}">
                      <a16:colId xmlns:a16="http://schemas.microsoft.com/office/drawing/2014/main" val="20004"/>
                    </a:ext>
                  </a:extLst>
                </a:gridCol>
                <a:gridCol w="271463">
                  <a:extLst>
                    <a:ext uri="{9D8B030D-6E8A-4147-A177-3AD203B41FA5}">
                      <a16:colId xmlns:a16="http://schemas.microsoft.com/office/drawing/2014/main" val="20005"/>
                    </a:ext>
                  </a:extLst>
                </a:gridCol>
                <a:gridCol w="271462">
                  <a:extLst>
                    <a:ext uri="{9D8B030D-6E8A-4147-A177-3AD203B41FA5}">
                      <a16:colId xmlns:a16="http://schemas.microsoft.com/office/drawing/2014/main" val="20006"/>
                    </a:ext>
                  </a:extLst>
                </a:gridCol>
              </a:tblGrid>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1"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3</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4</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5</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6</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7</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1"/>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9</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10</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12</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13</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14</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15</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2"/>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16</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17</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18</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19</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20</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22</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284D81"/>
                    </a:solidFill>
                  </a:tcPr>
                </a:tc>
                <a:extLst>
                  <a:ext uri="{0D108BD9-81ED-4DB2-BD59-A6C34878D82A}">
                    <a16:rowId xmlns:a16="http://schemas.microsoft.com/office/drawing/2014/main" val="10003"/>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23</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24</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25</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26</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27</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28</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29</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284D81"/>
                    </a:solidFill>
                  </a:tcPr>
                </a:tc>
                <a:extLst>
                  <a:ext uri="{0D108BD9-81ED-4DB2-BD59-A6C34878D82A}">
                    <a16:rowId xmlns:a16="http://schemas.microsoft.com/office/drawing/2014/main" val="10004"/>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5"/>
                  </a:ext>
                </a:extLst>
              </a:tr>
            </a:tbl>
          </a:graphicData>
        </a:graphic>
      </p:graphicFrame>
      <p:graphicFrame>
        <p:nvGraphicFramePr>
          <p:cNvPr id="58" name="Table 57">
            <a:extLst>
              <a:ext uri="{FF2B5EF4-FFF2-40B4-BE49-F238E27FC236}">
                <a16:creationId xmlns:a16="http://schemas.microsoft.com/office/drawing/2014/main" id="{B7323517-083E-D14D-9D07-F4C1D6E80B87}"/>
              </a:ext>
            </a:extLst>
          </p:cNvPr>
          <p:cNvGraphicFramePr>
            <a:graphicFrameLocks noGrp="1"/>
          </p:cNvGraphicFramePr>
          <p:nvPr>
            <p:extLst>
              <p:ext uri="{D42A27DB-BD31-4B8C-83A1-F6EECF244321}">
                <p14:modId xmlns:p14="http://schemas.microsoft.com/office/powerpoint/2010/main" val="824359383"/>
              </p:ext>
            </p:extLst>
          </p:nvPr>
        </p:nvGraphicFramePr>
        <p:xfrm>
          <a:off x="3353390" y="2000745"/>
          <a:ext cx="1901825" cy="1211262"/>
        </p:xfrm>
        <a:graphic>
          <a:graphicData uri="http://schemas.openxmlformats.org/drawingml/2006/table">
            <a:tbl>
              <a:tblPr/>
              <a:tblGrid>
                <a:gridCol w="271462">
                  <a:extLst>
                    <a:ext uri="{9D8B030D-6E8A-4147-A177-3AD203B41FA5}">
                      <a16:colId xmlns:a16="http://schemas.microsoft.com/office/drawing/2014/main" val="20000"/>
                    </a:ext>
                  </a:extLst>
                </a:gridCol>
                <a:gridCol w="271463">
                  <a:extLst>
                    <a:ext uri="{9D8B030D-6E8A-4147-A177-3AD203B41FA5}">
                      <a16:colId xmlns:a16="http://schemas.microsoft.com/office/drawing/2014/main" val="20001"/>
                    </a:ext>
                  </a:extLst>
                </a:gridCol>
                <a:gridCol w="271462">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3">
                  <a:extLst>
                    <a:ext uri="{9D8B030D-6E8A-4147-A177-3AD203B41FA5}">
                      <a16:colId xmlns:a16="http://schemas.microsoft.com/office/drawing/2014/main" val="20004"/>
                    </a:ext>
                  </a:extLst>
                </a:gridCol>
                <a:gridCol w="271462">
                  <a:extLst>
                    <a:ext uri="{9D8B030D-6E8A-4147-A177-3AD203B41FA5}">
                      <a16:colId xmlns:a16="http://schemas.microsoft.com/office/drawing/2014/main" val="20005"/>
                    </a:ext>
                  </a:extLst>
                </a:gridCol>
                <a:gridCol w="271463">
                  <a:extLst>
                    <a:ext uri="{9D8B030D-6E8A-4147-A177-3AD203B41FA5}">
                      <a16:colId xmlns:a16="http://schemas.microsoft.com/office/drawing/2014/main" val="20006"/>
                    </a:ext>
                  </a:extLst>
                </a:gridCol>
              </a:tblGrid>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a:t>
                      </a:r>
                    </a:p>
                  </a:txBody>
                  <a:tcPr marL="80151" marR="80151" marT="39979" marB="39979" anchor="ctr" horzOverflow="overflow">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1"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3</a:t>
                      </a:r>
                    </a:p>
                  </a:txBody>
                  <a:tcPr marL="80151" marR="80151" marT="39979" marB="39979"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4</a:t>
                      </a:r>
                    </a:p>
                  </a:txBody>
                  <a:tcPr marL="80151" marR="80151" marT="39979" marB="39979"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5</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6</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7</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0"/>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9</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10</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12</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92122"/>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13</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14</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extLst>
                  <a:ext uri="{0D108BD9-81ED-4DB2-BD59-A6C34878D82A}">
                    <a16:rowId xmlns:a16="http://schemas.microsoft.com/office/drawing/2014/main" val="10001"/>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15</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92122"/>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16</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17</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18</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92122"/>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19</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20</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2"/>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22</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23</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24</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25</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26</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27</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28</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3"/>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29</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30</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31</a:t>
                      </a: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4"/>
                  </a:ext>
                </a:extLst>
              </a:tr>
              <a:tr h="201877">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39979" marB="39979"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5"/>
                  </a:ext>
                </a:extLst>
              </a:tr>
            </a:tbl>
          </a:graphicData>
        </a:graphic>
      </p:graphicFrame>
      <p:graphicFrame>
        <p:nvGraphicFramePr>
          <p:cNvPr id="59" name="Table 58">
            <a:extLst>
              <a:ext uri="{FF2B5EF4-FFF2-40B4-BE49-F238E27FC236}">
                <a16:creationId xmlns:a16="http://schemas.microsoft.com/office/drawing/2014/main" id="{F4B7C848-3EAA-8B49-92A9-9F98728E867D}"/>
              </a:ext>
            </a:extLst>
          </p:cNvPr>
          <p:cNvGraphicFramePr>
            <a:graphicFrameLocks noGrp="1"/>
          </p:cNvGraphicFramePr>
          <p:nvPr>
            <p:extLst>
              <p:ext uri="{D42A27DB-BD31-4B8C-83A1-F6EECF244321}">
                <p14:modId xmlns:p14="http://schemas.microsoft.com/office/powerpoint/2010/main" val="2012246145"/>
              </p:ext>
            </p:extLst>
          </p:nvPr>
        </p:nvGraphicFramePr>
        <p:xfrm>
          <a:off x="570860" y="3421451"/>
          <a:ext cx="1901825" cy="1212852"/>
        </p:xfrm>
        <a:graphic>
          <a:graphicData uri="http://schemas.openxmlformats.org/drawingml/2006/table">
            <a:tbl>
              <a:tblPr/>
              <a:tblGrid>
                <a:gridCol w="271463">
                  <a:extLst>
                    <a:ext uri="{9D8B030D-6E8A-4147-A177-3AD203B41FA5}">
                      <a16:colId xmlns:a16="http://schemas.microsoft.com/office/drawing/2014/main" val="20000"/>
                    </a:ext>
                  </a:extLst>
                </a:gridCol>
                <a:gridCol w="271462">
                  <a:extLst>
                    <a:ext uri="{9D8B030D-6E8A-4147-A177-3AD203B41FA5}">
                      <a16:colId xmlns:a16="http://schemas.microsoft.com/office/drawing/2014/main" val="20001"/>
                    </a:ext>
                  </a:extLst>
                </a:gridCol>
                <a:gridCol w="271463">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2">
                  <a:extLst>
                    <a:ext uri="{9D8B030D-6E8A-4147-A177-3AD203B41FA5}">
                      <a16:colId xmlns:a16="http://schemas.microsoft.com/office/drawing/2014/main" val="20004"/>
                    </a:ext>
                  </a:extLst>
                </a:gridCol>
                <a:gridCol w="271463">
                  <a:extLst>
                    <a:ext uri="{9D8B030D-6E8A-4147-A177-3AD203B41FA5}">
                      <a16:colId xmlns:a16="http://schemas.microsoft.com/office/drawing/2014/main" val="20005"/>
                    </a:ext>
                  </a:extLst>
                </a:gridCol>
                <a:gridCol w="271462">
                  <a:extLst>
                    <a:ext uri="{9D8B030D-6E8A-4147-A177-3AD203B41FA5}">
                      <a16:colId xmlns:a16="http://schemas.microsoft.com/office/drawing/2014/main" val="20006"/>
                    </a:ext>
                  </a:extLst>
                </a:gridCol>
              </a:tblGrid>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284D81"/>
                    </a:solidFill>
                  </a:tcPr>
                </a:tc>
                <a:extLst>
                  <a:ext uri="{0D108BD9-81ED-4DB2-BD59-A6C34878D82A}">
                    <a16:rowId xmlns:a16="http://schemas.microsoft.com/office/drawing/2014/main" val="10000"/>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92122"/>
                    </a:solidFill>
                  </a:tcPr>
                </a:tc>
                <a:extLst>
                  <a:ext uri="{0D108BD9-81ED-4DB2-BD59-A6C34878D82A}">
                    <a16:rowId xmlns:a16="http://schemas.microsoft.com/office/drawing/2014/main" val="10001"/>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2"/>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284D81"/>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4"/>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bl>
          </a:graphicData>
        </a:graphic>
      </p:graphicFrame>
      <p:graphicFrame>
        <p:nvGraphicFramePr>
          <p:cNvPr id="60" name="Table 59">
            <a:extLst>
              <a:ext uri="{FF2B5EF4-FFF2-40B4-BE49-F238E27FC236}">
                <a16:creationId xmlns:a16="http://schemas.microsoft.com/office/drawing/2014/main" id="{8D884C0F-7F39-4440-868A-A54AB9421D30}"/>
              </a:ext>
            </a:extLst>
          </p:cNvPr>
          <p:cNvGraphicFramePr>
            <a:graphicFrameLocks noGrp="1"/>
          </p:cNvGraphicFramePr>
          <p:nvPr>
            <p:extLst>
              <p:ext uri="{D42A27DB-BD31-4B8C-83A1-F6EECF244321}">
                <p14:modId xmlns:p14="http://schemas.microsoft.com/office/powerpoint/2010/main" val="1676582855"/>
              </p:ext>
            </p:extLst>
          </p:nvPr>
        </p:nvGraphicFramePr>
        <p:xfrm>
          <a:off x="3353392" y="3421451"/>
          <a:ext cx="1901825" cy="1212852"/>
        </p:xfrm>
        <a:graphic>
          <a:graphicData uri="http://schemas.openxmlformats.org/drawingml/2006/table">
            <a:tbl>
              <a:tblPr/>
              <a:tblGrid>
                <a:gridCol w="271463">
                  <a:extLst>
                    <a:ext uri="{9D8B030D-6E8A-4147-A177-3AD203B41FA5}">
                      <a16:colId xmlns:a16="http://schemas.microsoft.com/office/drawing/2014/main" val="20000"/>
                    </a:ext>
                  </a:extLst>
                </a:gridCol>
                <a:gridCol w="271462">
                  <a:extLst>
                    <a:ext uri="{9D8B030D-6E8A-4147-A177-3AD203B41FA5}">
                      <a16:colId xmlns:a16="http://schemas.microsoft.com/office/drawing/2014/main" val="20001"/>
                    </a:ext>
                  </a:extLst>
                </a:gridCol>
                <a:gridCol w="271463">
                  <a:extLst>
                    <a:ext uri="{9D8B030D-6E8A-4147-A177-3AD203B41FA5}">
                      <a16:colId xmlns:a16="http://schemas.microsoft.com/office/drawing/2014/main" val="20002"/>
                    </a:ext>
                  </a:extLst>
                </a:gridCol>
                <a:gridCol w="273050">
                  <a:extLst>
                    <a:ext uri="{9D8B030D-6E8A-4147-A177-3AD203B41FA5}">
                      <a16:colId xmlns:a16="http://schemas.microsoft.com/office/drawing/2014/main" val="20003"/>
                    </a:ext>
                  </a:extLst>
                </a:gridCol>
                <a:gridCol w="271462">
                  <a:extLst>
                    <a:ext uri="{9D8B030D-6E8A-4147-A177-3AD203B41FA5}">
                      <a16:colId xmlns:a16="http://schemas.microsoft.com/office/drawing/2014/main" val="20004"/>
                    </a:ext>
                  </a:extLst>
                </a:gridCol>
                <a:gridCol w="271463">
                  <a:extLst>
                    <a:ext uri="{9D8B030D-6E8A-4147-A177-3AD203B41FA5}">
                      <a16:colId xmlns:a16="http://schemas.microsoft.com/office/drawing/2014/main" val="20005"/>
                    </a:ext>
                  </a:extLst>
                </a:gridCol>
                <a:gridCol w="271462">
                  <a:extLst>
                    <a:ext uri="{9D8B030D-6E8A-4147-A177-3AD203B41FA5}">
                      <a16:colId xmlns:a16="http://schemas.microsoft.com/office/drawing/2014/main" val="20006"/>
                    </a:ext>
                  </a:extLst>
                </a:gridCol>
              </a:tblGrid>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1"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284D81"/>
                    </a:solidFill>
                  </a:tcPr>
                </a:tc>
                <a:extLst>
                  <a:ext uri="{0D108BD9-81ED-4DB2-BD59-A6C34878D82A}">
                    <a16:rowId xmlns:a16="http://schemas.microsoft.com/office/drawing/2014/main" val="10000"/>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02C1C"/>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AC9DBD"/>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1"/>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chemeClr val="bg1">
                        <a:lumMod val="85000"/>
                      </a:schemeClr>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19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9491B5"/>
                    </a:solidFill>
                  </a:tcPr>
                </a:tc>
                <a:extLst>
                  <a:ext uri="{0D108BD9-81ED-4DB2-BD59-A6C34878D82A}">
                    <a16:rowId xmlns:a16="http://schemas.microsoft.com/office/drawing/2014/main" val="10002"/>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21</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22</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23</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9491B5"/>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24</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25</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26</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27</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3"/>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28</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29</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30</a:t>
                      </a: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4"/>
                  </a:ext>
                </a:extLst>
              </a:tr>
              <a:tr h="202142">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tc>
                  <a:txBody>
                    <a:bodyPr/>
                    <a:lstStyle>
                      <a:lvl1pPr>
                        <a:lnSpc>
                          <a:spcPct val="90000"/>
                        </a:lnSpc>
                        <a:spcBef>
                          <a:spcPts val="1000"/>
                        </a:spcBef>
                        <a:buFont typeface="Arial" charset="0"/>
                        <a:defRPr sz="2400">
                          <a:solidFill>
                            <a:schemeClr val="tx1"/>
                          </a:solidFill>
                          <a:latin typeface="Georgia" charset="0"/>
                          <a:ea typeface="MS PGothic" charset="-128"/>
                        </a:defRPr>
                      </a:lvl1pPr>
                      <a:lvl2pPr marL="742950" indent="-285750">
                        <a:lnSpc>
                          <a:spcPct val="90000"/>
                        </a:lnSpc>
                        <a:spcBef>
                          <a:spcPts val="500"/>
                        </a:spcBef>
                        <a:buFont typeface="Arial" charset="0"/>
                        <a:defRPr sz="2000">
                          <a:solidFill>
                            <a:schemeClr val="tx1"/>
                          </a:solidFill>
                          <a:latin typeface="Georgia" charset="0"/>
                          <a:ea typeface="MS PGothic" charset="-128"/>
                        </a:defRPr>
                      </a:lvl2pPr>
                      <a:lvl3pPr marL="1143000" indent="-228600">
                        <a:lnSpc>
                          <a:spcPct val="90000"/>
                        </a:lnSpc>
                        <a:spcBef>
                          <a:spcPts val="500"/>
                        </a:spcBef>
                        <a:buFont typeface="Arial" charset="0"/>
                        <a:defRPr>
                          <a:solidFill>
                            <a:schemeClr val="tx1"/>
                          </a:solidFill>
                          <a:latin typeface="Georgia" charset="0"/>
                          <a:ea typeface="MS PGothic" charset="-128"/>
                        </a:defRPr>
                      </a:lvl3pPr>
                      <a:lvl4pPr marL="1600200" indent="-228600">
                        <a:lnSpc>
                          <a:spcPct val="90000"/>
                        </a:lnSpc>
                        <a:spcBef>
                          <a:spcPts val="500"/>
                        </a:spcBef>
                        <a:buFont typeface="Arial" charset="0"/>
                        <a:defRPr sz="1600">
                          <a:solidFill>
                            <a:schemeClr val="tx1"/>
                          </a:solidFill>
                          <a:latin typeface="Georgia" charset="0"/>
                          <a:ea typeface="MS PGothic" charset="-128"/>
                        </a:defRPr>
                      </a:lvl4pPr>
                      <a:lvl5pPr marL="2057400" indent="-228600">
                        <a:lnSpc>
                          <a:spcPct val="90000"/>
                        </a:lnSpc>
                        <a:spcBef>
                          <a:spcPts val="500"/>
                        </a:spcBef>
                        <a:buFont typeface="Arial" charset="0"/>
                        <a:defRPr sz="1600">
                          <a:solidFill>
                            <a:schemeClr val="tx1"/>
                          </a:solidFill>
                          <a:latin typeface="Georgia" charset="0"/>
                          <a:ea typeface="MS PGothic" charset="-128"/>
                        </a:defRPr>
                      </a:lvl5pPr>
                      <a:lvl6pPr marL="25146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6pPr>
                      <a:lvl7pPr marL="29718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7pPr>
                      <a:lvl8pPr marL="34290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8pPr>
                      <a:lvl9pPr marL="3886200" indent="-228600" eaLnBrk="0" fontAlgn="base" hangingPunct="0">
                        <a:lnSpc>
                          <a:spcPct val="90000"/>
                        </a:lnSpc>
                        <a:spcBef>
                          <a:spcPts val="500"/>
                        </a:spcBef>
                        <a:spcAft>
                          <a:spcPct val="0"/>
                        </a:spcAft>
                        <a:buFont typeface="Arial" charset="0"/>
                        <a:defRPr sz="1600">
                          <a:solidFill>
                            <a:schemeClr val="tx1"/>
                          </a:solidFill>
                          <a:latin typeface="Georgia" charset="0"/>
                          <a:ea typeface="MS PGothic"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600" b="0" i="0" u="none" strike="noStrike" cap="none" normalizeH="0" baseline="3000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80151" marR="80151" marT="40096" marB="40096" anchor="ctr" horzOverflow="overflow">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val="10005"/>
                  </a:ext>
                </a:extLst>
              </a:tr>
            </a:tbl>
          </a:graphicData>
        </a:graphic>
      </p:graphicFrame>
      <p:sp>
        <p:nvSpPr>
          <p:cNvPr id="2" name="TextBox 1">
            <a:extLst>
              <a:ext uri="{FF2B5EF4-FFF2-40B4-BE49-F238E27FC236}">
                <a16:creationId xmlns:a16="http://schemas.microsoft.com/office/drawing/2014/main" id="{A8983ECD-410B-1C45-9F3A-C52D35435EF6}"/>
              </a:ext>
            </a:extLst>
          </p:cNvPr>
          <p:cNvSpPr txBox="1"/>
          <p:nvPr/>
        </p:nvSpPr>
        <p:spPr>
          <a:xfrm>
            <a:off x="-1447800" y="3878036"/>
            <a:ext cx="309917" cy="389164"/>
          </a:xfrm>
          <a:prstGeom prst="rect">
            <a:avLst/>
          </a:prstGeom>
          <a:noFill/>
        </p:spPr>
        <p:txBody>
          <a:bodyPr wrap="square" rtlCol="0">
            <a:spAutoFit/>
          </a:bodyPr>
          <a:lstStyle/>
          <a:p>
            <a:endParaRPr lang="en-US" dirty="0"/>
          </a:p>
        </p:txBody>
      </p:sp>
      <p:graphicFrame>
        <p:nvGraphicFramePr>
          <p:cNvPr id="25" name="Table 24">
            <a:extLst>
              <a:ext uri="{FF2B5EF4-FFF2-40B4-BE49-F238E27FC236}">
                <a16:creationId xmlns:a16="http://schemas.microsoft.com/office/drawing/2014/main" id="{65DA7A00-7D7E-6643-9EC3-4F8EC1BD7920}"/>
              </a:ext>
            </a:extLst>
          </p:cNvPr>
          <p:cNvGraphicFramePr>
            <a:graphicFrameLocks noGrp="1"/>
          </p:cNvGraphicFramePr>
          <p:nvPr>
            <p:extLst>
              <p:ext uri="{D42A27DB-BD31-4B8C-83A1-F6EECF244321}">
                <p14:modId xmlns:p14="http://schemas.microsoft.com/office/powerpoint/2010/main" val="3409877681"/>
              </p:ext>
            </p:extLst>
          </p:nvPr>
        </p:nvGraphicFramePr>
        <p:xfrm>
          <a:off x="401620" y="4677960"/>
          <a:ext cx="8206420" cy="1562907"/>
        </p:xfrm>
        <a:graphic>
          <a:graphicData uri="http://schemas.openxmlformats.org/drawingml/2006/table">
            <a:tbl>
              <a:tblPr/>
              <a:tblGrid>
                <a:gridCol w="1489810">
                  <a:extLst>
                    <a:ext uri="{9D8B030D-6E8A-4147-A177-3AD203B41FA5}">
                      <a16:colId xmlns:a16="http://schemas.microsoft.com/office/drawing/2014/main" val="1822276446"/>
                    </a:ext>
                  </a:extLst>
                </a:gridCol>
                <a:gridCol w="1916482">
                  <a:extLst>
                    <a:ext uri="{9D8B030D-6E8A-4147-A177-3AD203B41FA5}">
                      <a16:colId xmlns:a16="http://schemas.microsoft.com/office/drawing/2014/main" val="20000"/>
                    </a:ext>
                  </a:extLst>
                </a:gridCol>
                <a:gridCol w="2754813">
                  <a:extLst>
                    <a:ext uri="{9D8B030D-6E8A-4147-A177-3AD203B41FA5}">
                      <a16:colId xmlns:a16="http://schemas.microsoft.com/office/drawing/2014/main" val="20001"/>
                    </a:ext>
                  </a:extLst>
                </a:gridCol>
                <a:gridCol w="2045315">
                  <a:extLst>
                    <a:ext uri="{9D8B030D-6E8A-4147-A177-3AD203B41FA5}">
                      <a16:colId xmlns:a16="http://schemas.microsoft.com/office/drawing/2014/main" val="773409770"/>
                    </a:ext>
                  </a:extLst>
                </a:gridCol>
              </a:tblGrid>
              <a:tr h="684940">
                <a:tc>
                  <a:txBody>
                    <a:bodyPr/>
                    <a:lstStyle/>
                    <a:p>
                      <a:pPr marL="182563" marR="0" lvl="0" indent="-457200" algn="l" defTabSz="5715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Feb. 3: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IA</a:t>
                      </a:r>
                    </a:p>
                    <a:p>
                      <a:pPr marL="182563" marR="0" lvl="0" indent="-457200" algn="l" defTabSz="5715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Feb. 11: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NH</a:t>
                      </a:r>
                    </a:p>
                    <a:p>
                      <a:pPr marL="182563" marR="0" lvl="0" indent="-457200" algn="l" defTabSz="5715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Feb. 22: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NV (D)</a:t>
                      </a:r>
                    </a:p>
                    <a:p>
                      <a:pPr marL="182563" marR="0" lvl="0" indent="-457200" algn="l" defTabSz="5715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Feb. 29: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 SC (D)</a:t>
                      </a:r>
                      <a:endPar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txBody>
                  <a:tcPr marL="45720" marR="45720"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March 3 - Super Tuesday</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0" i="0" u="none" strike="noStrike" cap="none" spc="0"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AL, American Samoa (D), AR, CA, CO, MA, ME, MN, NC, OK, TN, TX, UT, VT, VA (D), Dems Abroad (D)</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March 10: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ID, MI, MS, MO, ND, WA</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March 12: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Virgin Islands (R)</a:t>
                      </a: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 </a:t>
                      </a:r>
                    </a:p>
                  </a:txBody>
                  <a:tcPr marL="45720" marR="45720"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March 14: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Guam (R), Northern Mariana (D), WY (R)</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March 15: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Northern Mariana (R)</a:t>
                      </a:r>
                      <a:endPar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March 17: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AZ (D), FL, IL</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March 18: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American Samoa (R)</a:t>
                      </a:r>
                    </a:p>
                  </a:txBody>
                  <a:tcPr marL="45720" marR="45720"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States that have cancelled the Republican primary or caucus: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AK, AZ, HI, KS, NV, SC, VA</a:t>
                      </a:r>
                      <a:endPar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txBody>
                  <a:tcPr marL="45720" marR="45720"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85667">
                <a:tc>
                  <a:txBody>
                    <a:bodyPr/>
                    <a:lstStyle/>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April 7: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WI</a:t>
                      </a:r>
                    </a:p>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April 10: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AK (D) by mail</a:t>
                      </a:r>
                    </a:p>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April 17: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WY (D) by mail</a:t>
                      </a:r>
                    </a:p>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April 26: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Puerto Rico (D)</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April 28:</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OH</a:t>
                      </a:r>
                      <a:endPar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txBody>
                  <a:tcPr marL="45720" marR="45720"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May 2: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KS (D), Guam (D)</a:t>
                      </a:r>
                      <a:endPar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May 9: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WY (R)</a:t>
                      </a:r>
                      <a:endPar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May 12: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NE</a:t>
                      </a:r>
                      <a:endPar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p>
                      <a:pPr marL="182563" marR="0" lvl="0" indent="-457200" algn="l" defTabSz="457200" rtl="0" eaLnBrk="1" fontAlgn="base" latinLnBrk="0" hangingPunct="1">
                        <a:lnSpc>
                          <a:spcPct val="100000"/>
                        </a:lnSpc>
                        <a:spcBef>
                          <a:spcPct val="0"/>
                        </a:spcBef>
                        <a:spcAft>
                          <a:spcPct val="0"/>
                        </a:spcAft>
                        <a:buClrTx/>
                        <a:buSzTx/>
                        <a:buFontTx/>
                        <a:buNone/>
                        <a:tabLst/>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May 19:</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 OR,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GA</a:t>
                      </a:r>
                    </a:p>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May 22: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HI (D) by mail</a:t>
                      </a:r>
                    </a:p>
                    <a:p>
                      <a:pPr marL="182563" marR="0" lvl="0" indent="-457200" algn="l" defTabSz="457200" rtl="0" eaLnBrk="1" fontAlgn="base" latinLnBrk="0" hangingPunct="1">
                        <a:lnSpc>
                          <a:spcPct val="100000"/>
                        </a:lnSpc>
                        <a:spcBef>
                          <a:spcPct val="0"/>
                        </a:spcBef>
                        <a:spcAft>
                          <a:spcPct val="0"/>
                        </a:spcAft>
                        <a:buClrTx/>
                        <a:buSzTx/>
                        <a:buFontTx/>
                        <a:buNone/>
                        <a:tabLst/>
                      </a:pPr>
                      <a:endPar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txBody>
                  <a:tcPr marL="45720" marR="45720"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June 2: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CT,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DC,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DE, IN,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MT,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MD</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 NJ, NM,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PA, RI,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SD</a:t>
                      </a:r>
                    </a:p>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June 6: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Virgin Islands (D)</a:t>
                      </a:r>
                    </a:p>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June 7: </a:t>
                      </a:r>
                      <a:r>
                        <a:rPr kumimoji="0" lang="en-US" altLang="en-US" sz="750" b="0"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Puerto Rico (R)</a:t>
                      </a:r>
                      <a:endPar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June 9: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WV</a:t>
                      </a:r>
                    </a:p>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June 20: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LA</a:t>
                      </a:r>
                    </a:p>
                    <a:p>
                      <a:pPr marL="182563" marR="0" lvl="0" indent="-457200" algn="l" defTabSz="457200" rtl="0" eaLnBrk="1" fontAlgn="base" latinLnBrk="0" hangingPunct="1">
                        <a:lnSpc>
                          <a:spcPct val="100000"/>
                        </a:lnSpc>
                        <a:spcBef>
                          <a:spcPct val="0"/>
                        </a:spcBef>
                        <a:spcAft>
                          <a:spcPct val="0"/>
                        </a:spcAft>
                        <a:buClrTx/>
                        <a:buSzTx/>
                        <a:buFontTx/>
                        <a:buNone/>
                        <a:tabLst/>
                        <a:defRPr/>
                      </a:pPr>
                      <a:r>
                        <a:rPr kumimoji="0" lang="en-US" altLang="en-US" sz="750" b="1" i="0"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June 23: </a:t>
                      </a:r>
                      <a:r>
                        <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rPr>
                        <a:t>KY, NY</a:t>
                      </a:r>
                    </a:p>
                  </a:txBody>
                  <a:tcPr marL="45720" marR="45720"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tc>
                  <a:txBody>
                    <a:bodyPr/>
                    <a:lstStyle/>
                    <a:p>
                      <a:pPr marL="182563" marR="0" lvl="0" indent="-457200" algn="l" defTabSz="457200" rtl="0" eaLnBrk="1" fontAlgn="base" latinLnBrk="0" hangingPunct="1">
                        <a:lnSpc>
                          <a:spcPct val="100000"/>
                        </a:lnSpc>
                        <a:spcBef>
                          <a:spcPct val="0"/>
                        </a:spcBef>
                        <a:spcAft>
                          <a:spcPct val="0"/>
                        </a:spcAft>
                        <a:buClrTx/>
                        <a:buSzTx/>
                        <a:buFontTx/>
                        <a:buNone/>
                        <a:tabLst/>
                        <a:defRPr/>
                      </a:pPr>
                      <a:endParaRPr kumimoji="0" lang="en-US" altLang="en-US" sz="750" b="1" i="1" u="none" strike="noStrike" cap="none" normalizeH="0" baseline="0" noProof="0" dirty="0">
                        <a:ln>
                          <a:noFill/>
                        </a:ln>
                        <a:solidFill>
                          <a:srgbClr val="7F7F7F"/>
                        </a:solidFill>
                        <a:effectLst/>
                        <a:latin typeface="Verdana" panose="020B0604030504040204" pitchFamily="34" charset="0"/>
                        <a:ea typeface="Verdana" panose="020B0604030504040204" pitchFamily="34" charset="0"/>
                        <a:cs typeface="Verdana" panose="020B0604030504040204" pitchFamily="34" charset="0"/>
                      </a:endParaRPr>
                    </a:p>
                  </a:txBody>
                  <a:tcPr marL="45720" marR="45720" horzOverflow="overflow">
                    <a:lnL>
                      <a:noFill/>
                    </a:lnL>
                    <a:lnR>
                      <a:noFill/>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4" name="TextBox 3"/>
          <p:cNvSpPr txBox="1"/>
          <p:nvPr/>
        </p:nvSpPr>
        <p:spPr>
          <a:xfrm>
            <a:off x="6135923" y="3448096"/>
            <a:ext cx="2178939" cy="938719"/>
          </a:xfrm>
          <a:prstGeom prst="rect">
            <a:avLst/>
          </a:prstGeom>
          <a:noFill/>
          <a:ln w="19050">
            <a:solidFill>
              <a:schemeClr val="bg1">
                <a:lumMod val="75000"/>
              </a:schemeClr>
            </a:solidFill>
            <a:prstDash val="sysDot"/>
          </a:ln>
        </p:spPr>
        <p:txBody>
          <a:bodyPr wrap="square" rtlCol="0">
            <a:spAutoFit/>
          </a:bodyPr>
          <a:lstStyle/>
          <a:p>
            <a:r>
              <a:rPr lang="en-US" sz="1100" b="1" dirty="0">
                <a:solidFill>
                  <a:srgbClr val="284D81"/>
                </a:solidFill>
              </a:rPr>
              <a:t>Democratic National Convention: </a:t>
            </a:r>
            <a:r>
              <a:rPr lang="en-US" sz="1100" dirty="0"/>
              <a:t>August 17-20</a:t>
            </a:r>
          </a:p>
          <a:p>
            <a:endParaRPr lang="en-US" sz="1100" dirty="0"/>
          </a:p>
          <a:p>
            <a:r>
              <a:rPr lang="en-US" sz="1100" b="1" dirty="0">
                <a:solidFill>
                  <a:srgbClr val="A92122"/>
                </a:solidFill>
              </a:rPr>
              <a:t>Republican National Convention: </a:t>
            </a:r>
            <a:r>
              <a:rPr lang="en-US" sz="1100" dirty="0"/>
              <a:t>August 24-27</a:t>
            </a:r>
          </a:p>
        </p:txBody>
      </p:sp>
      <p:sp>
        <p:nvSpPr>
          <p:cNvPr id="24" name="TextBox 23">
            <a:extLst>
              <a:ext uri="{FF2B5EF4-FFF2-40B4-BE49-F238E27FC236}">
                <a16:creationId xmlns:a16="http://schemas.microsoft.com/office/drawing/2014/main" id="{103FB663-BF83-124F-B8C4-7B32FCA4F834}"/>
              </a:ext>
            </a:extLst>
          </p:cNvPr>
          <p:cNvSpPr txBox="1">
            <a:spLocks noChangeArrowheads="1"/>
          </p:cNvSpPr>
          <p:nvPr/>
        </p:nvSpPr>
        <p:spPr bwMode="auto">
          <a:xfrm>
            <a:off x="6135923" y="3193682"/>
            <a:ext cx="1514475" cy="261610"/>
          </a:xfrm>
          <a:prstGeom prst="rect">
            <a:avLst/>
          </a:prstGeom>
          <a:noFill/>
          <a:ln>
            <a:noFill/>
          </a:ln>
          <a:extLst>
            <a:ext uri="{909E8E84-426E-40dd-AFC4-6F175D3DCCD1}"/>
            <a:ext uri="{91240B29-F687-4f45-9708-019B960494DF}"/>
          </a:extLst>
        </p:spPr>
        <p:txBody>
          <a:bodyPr anchor="b">
            <a:spAutoFit/>
          </a:bodyPr>
          <a:lstStyle>
            <a:lvl1pPr eaLnBrk="0" hangingPunct="0">
              <a:defRPr sz="2400">
                <a:solidFill>
                  <a:schemeClr val="tx1"/>
                </a:solidFill>
                <a:latin typeface="Gill Sans MT" panose="020B0502020104020203" pitchFamily="34" charset="0"/>
                <a:ea typeface="MS PGothic" panose="020B0600070205080204" pitchFamily="34" charset="-128"/>
              </a:defRPr>
            </a:lvl1pPr>
            <a:lvl2pPr marL="742950" indent="-285750" eaLnBrk="0" hangingPunct="0">
              <a:defRPr sz="2400">
                <a:solidFill>
                  <a:schemeClr val="tx1"/>
                </a:solidFill>
                <a:latin typeface="Gill Sans MT" panose="020B0502020104020203" pitchFamily="34" charset="0"/>
                <a:ea typeface="MS PGothic" panose="020B0600070205080204" pitchFamily="34" charset="-128"/>
              </a:defRPr>
            </a:lvl2pPr>
            <a:lvl3pPr marL="1143000" indent="-228600" eaLnBrk="0" hangingPunct="0">
              <a:defRPr sz="2400">
                <a:solidFill>
                  <a:schemeClr val="tx1"/>
                </a:solidFill>
                <a:latin typeface="Gill Sans MT" panose="020B0502020104020203" pitchFamily="34" charset="0"/>
                <a:ea typeface="MS PGothic" panose="020B0600070205080204" pitchFamily="34" charset="-128"/>
              </a:defRPr>
            </a:lvl3pPr>
            <a:lvl4pPr marL="1600200" indent="-228600" eaLnBrk="0" hangingPunct="0">
              <a:defRPr sz="2400">
                <a:solidFill>
                  <a:schemeClr val="tx1"/>
                </a:solidFill>
                <a:latin typeface="Gill Sans MT" panose="020B0502020104020203" pitchFamily="34" charset="0"/>
                <a:ea typeface="MS PGothic" panose="020B0600070205080204" pitchFamily="34" charset="-128"/>
              </a:defRPr>
            </a:lvl4pPr>
            <a:lvl5pPr marL="2057400" indent="-228600" eaLnBrk="0" hangingPunct="0">
              <a:defRPr sz="2400">
                <a:solidFill>
                  <a:schemeClr val="tx1"/>
                </a:solidFill>
                <a:latin typeface="Gill Sans MT" panose="020B0502020104020203"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Gill Sans MT" panose="020B0502020104020203" pitchFamily="34" charset="0"/>
                <a:ea typeface="MS PGothic" panose="020B0600070205080204" pitchFamily="34" charset="-128"/>
              </a:defRPr>
            </a:lvl9pPr>
          </a:lstStyle>
          <a:p>
            <a:pPr eaLnBrk="1" hangingPunct="1">
              <a:defRPr/>
            </a:pPr>
            <a:r>
              <a:rPr lang="en-US" altLang="en-US" sz="1100" b="1" dirty="0">
                <a:solidFill>
                  <a:srgbClr val="7F7F7F"/>
                </a:solidFill>
                <a:latin typeface="+mj-lt"/>
              </a:rPr>
              <a:t>Conventions</a:t>
            </a:r>
          </a:p>
        </p:txBody>
      </p:sp>
      <p:sp>
        <p:nvSpPr>
          <p:cNvPr id="3" name="TextBox 2"/>
          <p:cNvSpPr txBox="1"/>
          <p:nvPr/>
        </p:nvSpPr>
        <p:spPr>
          <a:xfrm>
            <a:off x="6543675" y="5435679"/>
            <a:ext cx="2137388" cy="830997"/>
          </a:xfrm>
          <a:prstGeom prst="rect">
            <a:avLst/>
          </a:prstGeom>
          <a:noFill/>
        </p:spPr>
        <p:txBody>
          <a:bodyPr wrap="square" rtlCol="0">
            <a:spAutoFit/>
          </a:bodyPr>
          <a:lstStyle/>
          <a:p>
            <a:r>
              <a:rPr lang="en-US" sz="800" i="1" dirty="0">
                <a:solidFill>
                  <a:schemeClr val="tx1">
                    <a:lumMod val="50000"/>
                    <a:lumOff val="50000"/>
                  </a:schemeClr>
                </a:solidFill>
              </a:rPr>
              <a:t>Italics and bolding indicates a postponed primary due to the coronavirus pandemic.</a:t>
            </a:r>
          </a:p>
          <a:p>
            <a:r>
              <a:rPr lang="en-US" sz="800" i="1" dirty="0">
                <a:solidFill>
                  <a:schemeClr val="tx1">
                    <a:lumMod val="50000"/>
                    <a:lumOff val="50000"/>
                  </a:schemeClr>
                </a:solidFill>
              </a:rPr>
              <a:t>June 9</a:t>
            </a:r>
            <a:r>
              <a:rPr lang="en-US" sz="800" i="1" baseline="30000" dirty="0">
                <a:solidFill>
                  <a:schemeClr val="tx1">
                    <a:lumMod val="50000"/>
                    <a:lumOff val="50000"/>
                  </a:schemeClr>
                </a:solidFill>
              </a:rPr>
              <a:t>th</a:t>
            </a:r>
            <a:r>
              <a:rPr lang="en-US" sz="800" i="1" dirty="0">
                <a:solidFill>
                  <a:schemeClr val="tx1">
                    <a:lumMod val="50000"/>
                    <a:lumOff val="50000"/>
                  </a:schemeClr>
                </a:solidFill>
              </a:rPr>
              <a:t> is the DNC deadline for having primaries. If a state’s primary is past the deadline it could face a penalty in the form losing delegates.</a:t>
            </a:r>
          </a:p>
        </p:txBody>
      </p:sp>
      <p:sp>
        <p:nvSpPr>
          <p:cNvPr id="22" name="Rectangle 14">
            <a:extLst>
              <a:ext uri="{FF2B5EF4-FFF2-40B4-BE49-F238E27FC236}">
                <a16:creationId xmlns:a16="http://schemas.microsoft.com/office/drawing/2014/main" id="{B94512C0-77A9-3E42-B579-0736B3558A42}"/>
              </a:ext>
            </a:extLst>
          </p:cNvPr>
          <p:cNvSpPr>
            <a:spLocks noChangeArrowheads="1"/>
          </p:cNvSpPr>
          <p:nvPr/>
        </p:nvSpPr>
        <p:spPr bwMode="auto">
          <a:xfrm>
            <a:off x="446109" y="1378080"/>
            <a:ext cx="4944267" cy="276999"/>
          </a:xfrm>
          <a:prstGeom prst="rect">
            <a:avLst/>
          </a:prstGeom>
          <a:noFill/>
          <a:ln>
            <a:noFill/>
          </a:ln>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dirty="0">
                <a:latin typeface="+mj-lt"/>
              </a:rPr>
              <a:t>Presidential primary calendar</a:t>
            </a:r>
          </a:p>
        </p:txBody>
      </p:sp>
      <p:grpSp>
        <p:nvGrpSpPr>
          <p:cNvPr id="26" name="Group 25">
            <a:extLst>
              <a:ext uri="{FF2B5EF4-FFF2-40B4-BE49-F238E27FC236}">
                <a16:creationId xmlns:a16="http://schemas.microsoft.com/office/drawing/2014/main" id="{2502A3DF-AE7F-46B4-929D-BFA672BECC61}"/>
              </a:ext>
            </a:extLst>
          </p:cNvPr>
          <p:cNvGrpSpPr/>
          <p:nvPr/>
        </p:nvGrpSpPr>
        <p:grpSpPr>
          <a:xfrm>
            <a:off x="393138" y="134530"/>
            <a:ext cx="2534997" cy="430548"/>
            <a:chOff x="403412" y="83160"/>
            <a:chExt cx="2534997" cy="430548"/>
          </a:xfrm>
        </p:grpSpPr>
        <p:sp>
          <p:nvSpPr>
            <p:cNvPr id="27" name="Rectangle 26">
              <a:extLst>
                <a:ext uri="{FF2B5EF4-FFF2-40B4-BE49-F238E27FC236}">
                  <a16:creationId xmlns:a16="http://schemas.microsoft.com/office/drawing/2014/main" id="{976F1403-CF16-4392-8A91-42A304B6901C}"/>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27" descr="A picture containing clock, drawing&#10;&#10;Description automatically generated">
              <a:extLst>
                <a:ext uri="{FF2B5EF4-FFF2-40B4-BE49-F238E27FC236}">
                  <a16:creationId xmlns:a16="http://schemas.microsoft.com/office/drawing/2014/main" id="{B55B6CEE-674E-49C1-A3E9-D8C5DFFD95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2546622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7398A3-3D67-41EC-B411-1428348954E9}" type="slidenum">
              <a:rPr lang="en-US" smtClean="0"/>
              <a:pPr/>
              <a:t>7</a:t>
            </a:fld>
            <a:endParaRPr lang="en-US" dirty="0"/>
          </a:p>
        </p:txBody>
      </p:sp>
      <p:sp>
        <p:nvSpPr>
          <p:cNvPr id="3" name="Title 2"/>
          <p:cNvSpPr>
            <a:spLocks noGrp="1"/>
          </p:cNvSpPr>
          <p:nvPr>
            <p:ph type="title"/>
          </p:nvPr>
        </p:nvSpPr>
        <p:spPr/>
        <p:txBody>
          <a:bodyPr/>
          <a:lstStyle/>
          <a:p>
            <a:r>
              <a:rPr lang="en-US" dirty="0"/>
              <a:t>The Democratic National Convention was postponed until August</a:t>
            </a:r>
          </a:p>
        </p:txBody>
      </p:sp>
      <p:grpSp>
        <p:nvGrpSpPr>
          <p:cNvPr id="9" name="Group 8"/>
          <p:cNvGrpSpPr/>
          <p:nvPr/>
        </p:nvGrpSpPr>
        <p:grpSpPr>
          <a:xfrm>
            <a:off x="1003160" y="1556190"/>
            <a:ext cx="7557771" cy="1445808"/>
            <a:chOff x="1256328" y="2126348"/>
            <a:chExt cx="7557771" cy="1445808"/>
          </a:xfrm>
        </p:grpSpPr>
        <p:grpSp>
          <p:nvGrpSpPr>
            <p:cNvPr id="10" name="Group 9"/>
            <p:cNvGrpSpPr/>
            <p:nvPr/>
          </p:nvGrpSpPr>
          <p:grpSpPr>
            <a:xfrm>
              <a:off x="1256328" y="2126348"/>
              <a:ext cx="7557771" cy="1445808"/>
              <a:chOff x="1256328" y="2126348"/>
              <a:chExt cx="7557771" cy="1445808"/>
            </a:xfrm>
          </p:grpSpPr>
          <p:sp>
            <p:nvSpPr>
              <p:cNvPr id="12" name="Rectangle 11"/>
              <p:cNvSpPr/>
              <p:nvPr/>
            </p:nvSpPr>
            <p:spPr>
              <a:xfrm>
                <a:off x="1256328" y="2126348"/>
                <a:ext cx="7557771" cy="1445808"/>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785180" y="2126842"/>
                <a:ext cx="2979311" cy="261610"/>
              </a:xfrm>
              <a:prstGeom prst="rect">
                <a:avLst/>
              </a:prstGeom>
              <a:noFill/>
            </p:spPr>
            <p:txBody>
              <a:bodyPr wrap="square" rtlCol="0">
                <a:spAutoFit/>
              </a:bodyPr>
              <a:lstStyle/>
              <a:p>
                <a:r>
                  <a:rPr lang="en-US" sz="1100" b="1" dirty="0"/>
                  <a:t>Changes to the primary calendar</a:t>
                </a:r>
              </a:p>
            </p:txBody>
          </p:sp>
        </p:grpSp>
        <p:sp>
          <p:nvSpPr>
            <p:cNvPr id="11" name="TextBox 10"/>
            <p:cNvSpPr txBox="1"/>
            <p:nvPr/>
          </p:nvSpPr>
          <p:spPr>
            <a:xfrm>
              <a:off x="1785181" y="2348744"/>
              <a:ext cx="7028917" cy="1223412"/>
            </a:xfrm>
            <a:prstGeom prst="rect">
              <a:avLst/>
            </a:prstGeom>
            <a:noFill/>
          </p:spPr>
          <p:txBody>
            <a:bodyPr wrap="square" rtlCol="0">
              <a:spAutoFit/>
            </a:bodyPr>
            <a:lstStyle/>
            <a:p>
              <a:pPr marL="73025" indent="-73025">
                <a:buFont typeface="Arial" panose="020B0604020202020204" pitchFamily="34" charset="0"/>
                <a:buChar char="•"/>
              </a:pPr>
              <a:r>
                <a:rPr lang="en-US" sz="1050" dirty="0"/>
                <a:t>States have postponed their presidential primary elections in the wake of the coronavirus outbreak</a:t>
              </a:r>
            </a:p>
            <a:p>
              <a:pPr marL="73025" indent="-73025">
                <a:buFont typeface="Arial" panose="020B0604020202020204" pitchFamily="34" charset="0"/>
                <a:buChar char="•"/>
              </a:pPr>
              <a:r>
                <a:rPr lang="en-US" sz="1050" dirty="0"/>
                <a:t>Three states (LA, NY, KY) have primaries slated after the June 9</a:t>
              </a:r>
              <a:r>
                <a:rPr lang="en-US" sz="1050" baseline="30000" dirty="0"/>
                <a:t>th</a:t>
              </a:r>
              <a:r>
                <a:rPr lang="en-US" sz="1050" dirty="0"/>
                <a:t> DNC deadline</a:t>
              </a:r>
            </a:p>
            <a:p>
              <a:pPr marL="73025" indent="-73025">
                <a:buFont typeface="Arial" panose="020B0604020202020204" pitchFamily="34" charset="0"/>
                <a:buChar char="•"/>
              </a:pPr>
              <a:r>
                <a:rPr lang="en-US" sz="1050" dirty="0"/>
                <a:t>If a state does not complete its primary by the DNC deadline, current rules penalize the state by halving their number of national delegates</a:t>
              </a:r>
            </a:p>
            <a:p>
              <a:pPr marL="73025" indent="-73025">
                <a:buFont typeface="Arial" panose="020B0604020202020204" pitchFamily="34" charset="0"/>
                <a:buChar char="•"/>
              </a:pPr>
              <a:r>
                <a:rPr lang="en-US" sz="1050" dirty="0"/>
                <a:t>A DNC official stated that states may be able to submit a waiver to dismiss the penalties </a:t>
              </a:r>
            </a:p>
            <a:p>
              <a:pPr marL="73025" indent="-73025">
                <a:buFont typeface="Arial" panose="020B0604020202020204" pitchFamily="34" charset="0"/>
                <a:buChar char="•"/>
              </a:pPr>
              <a:r>
                <a:rPr lang="en-US" sz="1050" dirty="0"/>
                <a:t>In a March 17</a:t>
              </a:r>
              <a:r>
                <a:rPr lang="en-US" sz="1050" baseline="30000" dirty="0"/>
                <a:t>th</a:t>
              </a:r>
              <a:r>
                <a:rPr lang="en-US" sz="1050" dirty="0"/>
                <a:t> statement, DNC chair Tom Perez encouraged states to implement all-mail voting and provide ballots to voters in lieu of postponing state primaries</a:t>
              </a:r>
            </a:p>
          </p:txBody>
        </p:sp>
      </p:grpSp>
      <p:grpSp>
        <p:nvGrpSpPr>
          <p:cNvPr id="16" name="Group 15"/>
          <p:cNvGrpSpPr/>
          <p:nvPr/>
        </p:nvGrpSpPr>
        <p:grpSpPr>
          <a:xfrm>
            <a:off x="1003160" y="3081482"/>
            <a:ext cx="7557771" cy="1444752"/>
            <a:chOff x="1256328" y="2069801"/>
            <a:chExt cx="7557771" cy="1444752"/>
          </a:xfrm>
        </p:grpSpPr>
        <p:grpSp>
          <p:nvGrpSpPr>
            <p:cNvPr id="17" name="Group 16"/>
            <p:cNvGrpSpPr/>
            <p:nvPr/>
          </p:nvGrpSpPr>
          <p:grpSpPr>
            <a:xfrm>
              <a:off x="1256328" y="2069801"/>
              <a:ext cx="7557771" cy="1444752"/>
              <a:chOff x="1256328" y="2069801"/>
              <a:chExt cx="7557771" cy="1444752"/>
            </a:xfrm>
          </p:grpSpPr>
          <p:sp>
            <p:nvSpPr>
              <p:cNvPr id="19" name="Rectangle 18"/>
              <p:cNvSpPr/>
              <p:nvPr/>
            </p:nvSpPr>
            <p:spPr>
              <a:xfrm>
                <a:off x="1256328" y="2069801"/>
                <a:ext cx="7557771" cy="1444752"/>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1785180" y="2146831"/>
                <a:ext cx="3126191" cy="261610"/>
              </a:xfrm>
              <a:prstGeom prst="rect">
                <a:avLst/>
              </a:prstGeom>
              <a:noFill/>
            </p:spPr>
            <p:txBody>
              <a:bodyPr wrap="square" rtlCol="0">
                <a:spAutoFit/>
              </a:bodyPr>
              <a:lstStyle/>
              <a:p>
                <a:r>
                  <a:rPr lang="en-US" sz="1100" b="1" dirty="0"/>
                  <a:t>Democratic primary debates</a:t>
                </a:r>
              </a:p>
            </p:txBody>
          </p:sp>
        </p:grpSp>
        <p:sp>
          <p:nvSpPr>
            <p:cNvPr id="18" name="TextBox 17"/>
            <p:cNvSpPr txBox="1"/>
            <p:nvPr/>
          </p:nvSpPr>
          <p:spPr>
            <a:xfrm>
              <a:off x="1785179" y="2425618"/>
              <a:ext cx="7028919" cy="900246"/>
            </a:xfrm>
            <a:prstGeom prst="rect">
              <a:avLst/>
            </a:prstGeom>
            <a:noFill/>
          </p:spPr>
          <p:txBody>
            <a:bodyPr wrap="square" rtlCol="0">
              <a:spAutoFit/>
            </a:bodyPr>
            <a:lstStyle/>
            <a:p>
              <a:pPr marL="73025" indent="-73025">
                <a:buFont typeface="Arial" panose="020B0604020202020204" pitchFamily="34" charset="0"/>
                <a:buChar char="•"/>
              </a:pPr>
              <a:r>
                <a:rPr lang="en-US" sz="1050" dirty="0"/>
                <a:t>The most recent Democratic debate between Sen. Bernie Sanders (VT) and Former Vice President Joe Biden that took place on March 15</a:t>
              </a:r>
              <a:r>
                <a:rPr lang="en-US" sz="1050" baseline="30000" dirty="0"/>
                <a:t>th</a:t>
              </a:r>
              <a:r>
                <a:rPr lang="en-US" sz="1050" dirty="0"/>
                <a:t> was moved from California in order to reduce cross country travel</a:t>
              </a:r>
            </a:p>
            <a:p>
              <a:pPr marL="73025" indent="-73025">
                <a:buFont typeface="Arial" panose="020B0604020202020204" pitchFamily="34" charset="0"/>
                <a:buChar char="•"/>
              </a:pPr>
              <a:r>
                <a:rPr lang="en-US" sz="1050" dirty="0"/>
                <a:t>The debate had no live audience and neither candidate had a press filing center or spin room following the debate</a:t>
              </a:r>
            </a:p>
            <a:p>
              <a:pPr marL="73025" indent="-73025">
                <a:buFont typeface="Arial" panose="020B0604020202020204" pitchFamily="34" charset="0"/>
                <a:buChar char="•"/>
              </a:pPr>
              <a:r>
                <a:rPr lang="en-US" sz="1050" dirty="0"/>
                <a:t>The DNC had previously indicated that there would be a debate in April prior to the New York primary on April 28</a:t>
              </a:r>
              <a:r>
                <a:rPr lang="en-US" sz="1050" baseline="30000" dirty="0"/>
                <a:t>th</a:t>
              </a:r>
              <a:r>
                <a:rPr lang="en-US" sz="1050" dirty="0"/>
                <a:t> but has not announced a date, media partner, or site host</a:t>
              </a:r>
            </a:p>
          </p:txBody>
        </p:sp>
      </p:grpSp>
      <p:grpSp>
        <p:nvGrpSpPr>
          <p:cNvPr id="23" name="Group 22"/>
          <p:cNvGrpSpPr/>
          <p:nvPr/>
        </p:nvGrpSpPr>
        <p:grpSpPr>
          <a:xfrm>
            <a:off x="1003160" y="4631489"/>
            <a:ext cx="7557771" cy="1444752"/>
            <a:chOff x="1256328" y="2310031"/>
            <a:chExt cx="7557771" cy="1444752"/>
          </a:xfrm>
        </p:grpSpPr>
        <p:grpSp>
          <p:nvGrpSpPr>
            <p:cNvPr id="24" name="Group 23"/>
            <p:cNvGrpSpPr/>
            <p:nvPr/>
          </p:nvGrpSpPr>
          <p:grpSpPr>
            <a:xfrm>
              <a:off x="1256328" y="2310031"/>
              <a:ext cx="7557771" cy="1444752"/>
              <a:chOff x="1256328" y="2310031"/>
              <a:chExt cx="7557771" cy="1444752"/>
            </a:xfrm>
          </p:grpSpPr>
          <p:sp>
            <p:nvSpPr>
              <p:cNvPr id="26" name="Rectangle 25"/>
              <p:cNvSpPr/>
              <p:nvPr/>
            </p:nvSpPr>
            <p:spPr>
              <a:xfrm>
                <a:off x="1256328" y="2310031"/>
                <a:ext cx="7557771" cy="1444752"/>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p:cNvSpPr txBox="1"/>
              <p:nvPr/>
            </p:nvSpPr>
            <p:spPr>
              <a:xfrm>
                <a:off x="1785180" y="2391454"/>
                <a:ext cx="3126191" cy="261610"/>
              </a:xfrm>
              <a:prstGeom prst="rect">
                <a:avLst/>
              </a:prstGeom>
              <a:noFill/>
            </p:spPr>
            <p:txBody>
              <a:bodyPr wrap="square" rtlCol="0">
                <a:spAutoFit/>
              </a:bodyPr>
              <a:lstStyle/>
              <a:p>
                <a:r>
                  <a:rPr lang="en-US" sz="1100" b="1" dirty="0"/>
                  <a:t>Democratic National Convention</a:t>
                </a:r>
              </a:p>
            </p:txBody>
          </p:sp>
        </p:grpSp>
        <p:sp>
          <p:nvSpPr>
            <p:cNvPr id="25" name="TextBox 24"/>
            <p:cNvSpPr txBox="1"/>
            <p:nvPr/>
          </p:nvSpPr>
          <p:spPr>
            <a:xfrm>
              <a:off x="1785179" y="2671742"/>
              <a:ext cx="7028919" cy="900246"/>
            </a:xfrm>
            <a:prstGeom prst="rect">
              <a:avLst/>
            </a:prstGeom>
            <a:noFill/>
          </p:spPr>
          <p:txBody>
            <a:bodyPr wrap="square" rtlCol="0">
              <a:spAutoFit/>
            </a:bodyPr>
            <a:lstStyle/>
            <a:p>
              <a:pPr marL="73025" indent="-73025">
                <a:buFont typeface="Arial" panose="020B0604020202020204" pitchFamily="34" charset="0"/>
                <a:buChar char="•"/>
              </a:pPr>
              <a:r>
                <a:rPr lang="en-US" sz="1050" dirty="0"/>
                <a:t>The 2020 Democratic National Convention was originally planned for July 13-16 in Milwaukee, Wisconsin</a:t>
              </a:r>
            </a:p>
            <a:p>
              <a:pPr marL="73025" indent="-73025">
                <a:buFont typeface="Arial" panose="020B0604020202020204" pitchFamily="34" charset="0"/>
                <a:buChar char="•"/>
              </a:pPr>
              <a:r>
                <a:rPr lang="en-US" sz="1050" dirty="0"/>
                <a:t>In late March, planners for the Democratic National Convention stated they were looking into contingency options amid the coronavirus outbreak</a:t>
              </a:r>
            </a:p>
            <a:p>
              <a:pPr marL="73025" indent="-73025">
                <a:buFont typeface="Arial" panose="020B0604020202020204" pitchFamily="34" charset="0"/>
                <a:buChar char="•"/>
              </a:pPr>
              <a:r>
                <a:rPr lang="en-US" sz="1050" dirty="0"/>
                <a:t>The Democratic National Convention is postponed to August 17-20 and will still take place in Milwaukee</a:t>
              </a:r>
            </a:p>
            <a:p>
              <a:pPr marL="73025" indent="-73025">
                <a:buFont typeface="Arial" panose="020B0604020202020204" pitchFamily="34" charset="0"/>
                <a:buChar char="•"/>
              </a:pPr>
              <a:r>
                <a:rPr lang="en-US" sz="1050" dirty="0"/>
                <a:t>As of April 2</a:t>
              </a:r>
              <a:r>
                <a:rPr lang="en-US" sz="1050" baseline="30000" dirty="0"/>
                <a:t>nd</a:t>
              </a:r>
              <a:r>
                <a:rPr lang="en-US" sz="1050" dirty="0"/>
                <a:t>, no announcements have been made regarding committee format</a:t>
              </a:r>
            </a:p>
          </p:txBody>
        </p:sp>
      </p:grpSp>
      <p:sp>
        <p:nvSpPr>
          <p:cNvPr id="31" name="Text Placeholder 18"/>
          <p:cNvSpPr txBox="1">
            <a:spLocks/>
          </p:cNvSpPr>
          <p:nvPr/>
        </p:nvSpPr>
        <p:spPr bwMode="auto">
          <a:xfrm>
            <a:off x="401620" y="6415463"/>
            <a:ext cx="3043242" cy="340591"/>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defRPr/>
            </a:pPr>
            <a:r>
              <a:rPr lang="en-US" sz="700" dirty="0">
                <a:latin typeface="+mj-lt"/>
                <a:cs typeface="Georgia"/>
              </a:rPr>
              <a:t>Ashley Thieme | Slide last updated on: April 2, 2020</a:t>
            </a:r>
          </a:p>
        </p:txBody>
      </p:sp>
      <p:sp>
        <p:nvSpPr>
          <p:cNvPr id="32" name="Text Placeholder 18"/>
          <p:cNvSpPr txBox="1">
            <a:spLocks/>
          </p:cNvSpPr>
          <p:nvPr/>
        </p:nvSpPr>
        <p:spPr bwMode="auto">
          <a:xfrm>
            <a:off x="404807" y="6100639"/>
            <a:ext cx="8247721" cy="311175"/>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endParaRPr lang="en-US" sz="700" dirty="0">
              <a:solidFill>
                <a:schemeClr val="tx1">
                  <a:lumMod val="50000"/>
                  <a:lumOff val="50000"/>
                </a:schemeClr>
              </a:solidFill>
              <a:latin typeface="+mj-lt"/>
              <a:cs typeface="Georgia"/>
            </a:endParaRPr>
          </a:p>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New York Times, The Hill, Associated Press, D20 Democratic National Convention. </a:t>
            </a:r>
          </a:p>
        </p:txBody>
      </p:sp>
      <p:sp>
        <p:nvSpPr>
          <p:cNvPr id="33" name="Oval 32"/>
          <p:cNvSpPr>
            <a:spLocks noChangeAspect="1"/>
          </p:cNvSpPr>
          <p:nvPr/>
        </p:nvSpPr>
        <p:spPr>
          <a:xfrm>
            <a:off x="512082" y="1753372"/>
            <a:ext cx="1019930" cy="1019930"/>
          </a:xfrm>
          <a:prstGeom prst="ellipse">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5849" y="1765463"/>
            <a:ext cx="1016162" cy="1016162"/>
          </a:xfrm>
          <a:prstGeom prst="rect">
            <a:avLst/>
          </a:prstGeom>
        </p:spPr>
      </p:pic>
      <p:sp>
        <p:nvSpPr>
          <p:cNvPr id="35" name="Oval 34"/>
          <p:cNvSpPr>
            <a:spLocks noChangeAspect="1"/>
          </p:cNvSpPr>
          <p:nvPr/>
        </p:nvSpPr>
        <p:spPr>
          <a:xfrm>
            <a:off x="508315" y="3273495"/>
            <a:ext cx="1019930" cy="1019930"/>
          </a:xfrm>
          <a:prstGeom prst="ellipse">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p:cNvPicPr>
            <a:picLocks noChangeAspect="1"/>
          </p:cNvPicPr>
          <p:nvPr/>
        </p:nvPicPr>
        <p:blipFill rotWithShape="1">
          <a:blip r:embed="rId4" cstate="print">
            <a:extLst>
              <a:ext uri="{28A0092B-C50C-407E-A947-70E740481C1C}">
                <a14:useLocalDpi xmlns:a14="http://schemas.microsoft.com/office/drawing/2010/main" val="0"/>
              </a:ext>
            </a:extLst>
          </a:blip>
          <a:srcRect l="20220"/>
          <a:stretch/>
        </p:blipFill>
        <p:spPr>
          <a:xfrm>
            <a:off x="638175" y="3107253"/>
            <a:ext cx="1018280" cy="1276350"/>
          </a:xfrm>
          <a:prstGeom prst="rect">
            <a:avLst/>
          </a:prstGeom>
        </p:spPr>
      </p:pic>
      <p:sp>
        <p:nvSpPr>
          <p:cNvPr id="40" name="Oval 39"/>
          <p:cNvSpPr>
            <a:spLocks noChangeAspect="1"/>
          </p:cNvSpPr>
          <p:nvPr/>
        </p:nvSpPr>
        <p:spPr>
          <a:xfrm>
            <a:off x="515849" y="4843900"/>
            <a:ext cx="1019930" cy="1019930"/>
          </a:xfrm>
          <a:prstGeom prst="ellipse">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3317" y="4822199"/>
            <a:ext cx="1089925" cy="1089925"/>
          </a:xfrm>
          <a:prstGeom prst="rect">
            <a:avLst/>
          </a:prstGeom>
        </p:spPr>
      </p:pic>
      <p:grpSp>
        <p:nvGrpSpPr>
          <p:cNvPr id="28" name="Group 27">
            <a:extLst>
              <a:ext uri="{FF2B5EF4-FFF2-40B4-BE49-F238E27FC236}">
                <a16:creationId xmlns:a16="http://schemas.microsoft.com/office/drawing/2014/main" id="{C4850E11-290C-43E2-9217-7A6BA7EAC0B5}"/>
              </a:ext>
            </a:extLst>
          </p:cNvPr>
          <p:cNvGrpSpPr/>
          <p:nvPr/>
        </p:nvGrpSpPr>
        <p:grpSpPr>
          <a:xfrm>
            <a:off x="388956" y="86430"/>
            <a:ext cx="2534997" cy="430548"/>
            <a:chOff x="403412" y="83160"/>
            <a:chExt cx="2534997" cy="430548"/>
          </a:xfrm>
        </p:grpSpPr>
        <p:sp>
          <p:nvSpPr>
            <p:cNvPr id="29" name="Rectangle 28">
              <a:extLst>
                <a:ext uri="{FF2B5EF4-FFF2-40B4-BE49-F238E27FC236}">
                  <a16:creationId xmlns:a16="http://schemas.microsoft.com/office/drawing/2014/main" id="{DE50954B-B273-45E9-BABB-E8631B11A270}"/>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descr="A picture containing clock, drawing&#10;&#10;Description automatically generated">
              <a:extLst>
                <a:ext uri="{FF2B5EF4-FFF2-40B4-BE49-F238E27FC236}">
                  <a16:creationId xmlns:a16="http://schemas.microsoft.com/office/drawing/2014/main" id="{BDCD8C55-605C-4232-BCD1-A52D709D35D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1124862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067398A3-3D67-41EC-B411-1428348954E9}" type="slidenum">
              <a:rPr lang="en-US" smtClean="0"/>
              <a:pPr/>
              <a:t>8</a:t>
            </a:fld>
            <a:endParaRPr lang="en-US" dirty="0"/>
          </a:p>
        </p:txBody>
      </p:sp>
      <p:sp>
        <p:nvSpPr>
          <p:cNvPr id="3" name="Title 2"/>
          <p:cNvSpPr>
            <a:spLocks noGrp="1"/>
          </p:cNvSpPr>
          <p:nvPr>
            <p:ph type="title"/>
          </p:nvPr>
        </p:nvSpPr>
        <p:spPr>
          <a:xfrm>
            <a:off x="401620" y="699817"/>
            <a:ext cx="8412480" cy="640080"/>
          </a:xfrm>
        </p:spPr>
        <p:txBody>
          <a:bodyPr/>
          <a:lstStyle/>
          <a:p>
            <a:r>
              <a:rPr lang="en-US" dirty="0"/>
              <a:t>Leader approval ratings have shifted due to coronavirus response</a:t>
            </a:r>
          </a:p>
        </p:txBody>
      </p:sp>
      <p:graphicFrame>
        <p:nvGraphicFramePr>
          <p:cNvPr id="6" name="Chart 5"/>
          <p:cNvGraphicFramePr/>
          <p:nvPr>
            <p:extLst>
              <p:ext uri="{D42A27DB-BD31-4B8C-83A1-F6EECF244321}">
                <p14:modId xmlns:p14="http://schemas.microsoft.com/office/powerpoint/2010/main" val="4168086926"/>
              </p:ext>
            </p:extLst>
          </p:nvPr>
        </p:nvGraphicFramePr>
        <p:xfrm>
          <a:off x="270344" y="1971305"/>
          <a:ext cx="8543756" cy="461554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3"/>
          <p:cNvSpPr txBox="1">
            <a:spLocks noChangeArrowheads="1"/>
          </p:cNvSpPr>
          <p:nvPr/>
        </p:nvSpPr>
        <p:spPr bwMode="auto">
          <a:xfrm>
            <a:off x="401620" y="1805350"/>
            <a:ext cx="6244669" cy="40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oAutofit/>
          </a:bodyPr>
          <a:lstStyle>
            <a:lvl1pPr>
              <a:lnSpc>
                <a:spcPct val="90000"/>
              </a:lnSpc>
              <a:spcBef>
                <a:spcPts val="1000"/>
              </a:spcBef>
              <a:buFont typeface="Arial" charset="0"/>
              <a:buChar char="•"/>
              <a:defRPr sz="2800">
                <a:solidFill>
                  <a:schemeClr val="tx1"/>
                </a:solidFill>
                <a:latin typeface="Georgia" charset="0"/>
                <a:ea typeface="ＭＳ Ｐゴシック" charset="-128"/>
                <a:cs typeface="MS PGothic" charset="-128"/>
              </a:defRPr>
            </a:lvl1pPr>
            <a:lvl2pPr marL="742950" indent="-285750">
              <a:lnSpc>
                <a:spcPct val="90000"/>
              </a:lnSpc>
              <a:spcBef>
                <a:spcPts val="500"/>
              </a:spcBef>
              <a:buFont typeface="Arial" charset="0"/>
              <a:buChar char="•"/>
              <a:defRPr sz="2400">
                <a:solidFill>
                  <a:schemeClr val="tx1"/>
                </a:solidFill>
                <a:latin typeface="Georgia" charset="0"/>
                <a:ea typeface="ＭＳ Ｐゴシック" charset="-128"/>
                <a:cs typeface="MS PGothic" charset="-128"/>
              </a:defRPr>
            </a:lvl2pPr>
            <a:lvl3pPr marL="1143000" indent="-228600">
              <a:lnSpc>
                <a:spcPct val="90000"/>
              </a:lnSpc>
              <a:spcBef>
                <a:spcPts val="500"/>
              </a:spcBef>
              <a:buFont typeface="Arial" charset="0"/>
              <a:buChar char="•"/>
              <a:defRPr sz="2000">
                <a:solidFill>
                  <a:schemeClr val="tx1"/>
                </a:solidFill>
                <a:latin typeface="Georgia" charset="0"/>
                <a:ea typeface="ＭＳ Ｐゴシック" charset="-128"/>
                <a:cs typeface="MS PGothic" charset="-128"/>
              </a:defRPr>
            </a:lvl3pPr>
            <a:lvl4pPr marL="16002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4pPr>
            <a:lvl5pPr marL="2057400" indent="-228600">
              <a:lnSpc>
                <a:spcPct val="90000"/>
              </a:lnSpc>
              <a:spcBef>
                <a:spcPts val="500"/>
              </a:spcBef>
              <a:buFont typeface="Arial" charset="0"/>
              <a:buChar char="•"/>
              <a:defRPr>
                <a:solidFill>
                  <a:schemeClr val="tx1"/>
                </a:solidFill>
                <a:latin typeface="Georgia" charset="0"/>
                <a:ea typeface="ＭＳ Ｐゴシック" charset="-128"/>
                <a:cs typeface="MS PGothic" charset="-128"/>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Georgia" charset="0"/>
                <a:ea typeface="ＭＳ Ｐゴシック" charset="-128"/>
                <a:cs typeface="MS PGothic" charset="-128"/>
              </a:defRPr>
            </a:lvl9pPr>
          </a:lstStyle>
          <a:p>
            <a:pPr>
              <a:lnSpc>
                <a:spcPct val="100000"/>
              </a:lnSpc>
              <a:spcBef>
                <a:spcPct val="0"/>
              </a:spcBef>
              <a:buNone/>
              <a:tabLst>
                <a:tab pos="2689225" algn="l"/>
              </a:tabLst>
            </a:pPr>
            <a:r>
              <a:rPr lang="en-US" altLang="en-US" sz="1000" b="1" dirty="0">
                <a:solidFill>
                  <a:schemeClr val="accent5">
                    <a:lumMod val="40000"/>
                    <a:lumOff val="60000"/>
                  </a:schemeClr>
                </a:solidFill>
                <a:latin typeface="Verdana"/>
                <a:cs typeface="Verdana"/>
              </a:rPr>
              <a:t>■</a:t>
            </a:r>
            <a:r>
              <a:rPr lang="en-US" altLang="en-US" sz="1000" b="1" dirty="0">
                <a:latin typeface="Verdana"/>
                <a:cs typeface="Verdana"/>
              </a:rPr>
              <a:t> </a:t>
            </a:r>
            <a:r>
              <a:rPr lang="en-US" altLang="en-US" sz="900" dirty="0">
                <a:latin typeface="Verdana"/>
                <a:cs typeface="Verdana"/>
              </a:rPr>
              <a:t>January 1, 2020  </a:t>
            </a:r>
            <a:r>
              <a:rPr lang="en-US" altLang="en-US" sz="1000" b="1" dirty="0">
                <a:solidFill>
                  <a:schemeClr val="accent5"/>
                </a:solidFill>
                <a:latin typeface="Verdana"/>
                <a:cs typeface="Verdana"/>
              </a:rPr>
              <a:t>■</a:t>
            </a:r>
            <a:r>
              <a:rPr lang="en-US" altLang="en-US" sz="1000" b="1" dirty="0">
                <a:latin typeface="Verdana"/>
                <a:cs typeface="Verdana"/>
              </a:rPr>
              <a:t> </a:t>
            </a:r>
            <a:r>
              <a:rPr lang="en-US" altLang="en-US" sz="900" dirty="0">
                <a:latin typeface="Verdana"/>
                <a:cs typeface="Verdana"/>
              </a:rPr>
              <a:t>March 11, 2020  </a:t>
            </a:r>
            <a:r>
              <a:rPr lang="en-US" altLang="en-US" sz="1000" b="1" dirty="0">
                <a:solidFill>
                  <a:schemeClr val="accent5">
                    <a:lumMod val="75000"/>
                  </a:schemeClr>
                </a:solidFill>
                <a:latin typeface="Verdana"/>
                <a:cs typeface="Verdana"/>
              </a:rPr>
              <a:t>■</a:t>
            </a:r>
            <a:r>
              <a:rPr lang="en-US" altLang="en-US" sz="1000" b="1" dirty="0">
                <a:latin typeface="Verdana"/>
                <a:cs typeface="Verdana"/>
              </a:rPr>
              <a:t> </a:t>
            </a:r>
            <a:r>
              <a:rPr lang="en-US" altLang="en-US" sz="900" dirty="0">
                <a:latin typeface="Verdana"/>
                <a:cs typeface="Verdana"/>
              </a:rPr>
              <a:t>March 24, 2020 </a:t>
            </a:r>
          </a:p>
        </p:txBody>
      </p:sp>
      <p:sp>
        <p:nvSpPr>
          <p:cNvPr id="8" name="Rectangle 14">
            <a:extLst>
              <a:ext uri="{FF2B5EF4-FFF2-40B4-BE49-F238E27FC236}">
                <a16:creationId xmlns:a16="http://schemas.microsoft.com/office/drawing/2014/main" id="{B94512C0-77A9-3E42-B579-0736B3558A42}"/>
              </a:ext>
            </a:extLst>
          </p:cNvPr>
          <p:cNvSpPr>
            <a:spLocks noChangeArrowheads="1"/>
          </p:cNvSpPr>
          <p:nvPr/>
        </p:nvSpPr>
        <p:spPr bwMode="auto">
          <a:xfrm>
            <a:off x="401620" y="1405255"/>
            <a:ext cx="4944267" cy="276999"/>
          </a:xfrm>
          <a:prstGeom prst="rect">
            <a:avLst/>
          </a:prstGeom>
          <a:noFill/>
          <a:ln>
            <a:noFill/>
          </a:ln>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dirty="0">
                <a:latin typeface="+mj-lt"/>
              </a:rPr>
              <a:t>Global approval ratings</a:t>
            </a:r>
          </a:p>
        </p:txBody>
      </p:sp>
      <p:sp>
        <p:nvSpPr>
          <p:cNvPr id="9" name="Rectangle 8"/>
          <p:cNvSpPr/>
          <p:nvPr/>
        </p:nvSpPr>
        <p:spPr>
          <a:xfrm>
            <a:off x="401620" y="1632765"/>
            <a:ext cx="4572000" cy="215444"/>
          </a:xfrm>
          <a:prstGeom prst="rect">
            <a:avLst/>
          </a:prstGeom>
        </p:spPr>
        <p:txBody>
          <a:bodyPr>
            <a:spAutoFit/>
          </a:bodyPr>
          <a:lstStyle/>
          <a:p>
            <a:r>
              <a:rPr lang="en-US" sz="800" dirty="0">
                <a:solidFill>
                  <a:schemeClr val="bg2"/>
                </a:solidFill>
                <a:latin typeface="Verdana"/>
              </a:rPr>
              <a:t>MORNING CONSULT, AMONG ALL ADULTS</a:t>
            </a:r>
            <a:endParaRPr lang="en-US" sz="800" dirty="0">
              <a:solidFill>
                <a:schemeClr val="bg2"/>
              </a:solidFill>
            </a:endParaRPr>
          </a:p>
        </p:txBody>
      </p:sp>
      <p:sp>
        <p:nvSpPr>
          <p:cNvPr id="10" name="TextBox 9"/>
          <p:cNvSpPr txBox="1"/>
          <p:nvPr/>
        </p:nvSpPr>
        <p:spPr>
          <a:xfrm>
            <a:off x="428045" y="5755910"/>
            <a:ext cx="1008609" cy="353943"/>
          </a:xfrm>
          <a:prstGeom prst="rect">
            <a:avLst/>
          </a:prstGeom>
          <a:noFill/>
        </p:spPr>
        <p:txBody>
          <a:bodyPr wrap="none" rtlCol="0">
            <a:spAutoFit/>
          </a:bodyPr>
          <a:lstStyle/>
          <a:p>
            <a:r>
              <a:rPr lang="en-US" sz="900" dirty="0">
                <a:latin typeface="Verdana" panose="020B0604030504040204" pitchFamily="34" charset="0"/>
                <a:ea typeface="Verdana" panose="020B0604030504040204" pitchFamily="34" charset="0"/>
              </a:rPr>
              <a:t>Donald Trump</a:t>
            </a:r>
          </a:p>
          <a:p>
            <a:pPr algn="ctr"/>
            <a:r>
              <a:rPr lang="en-US" sz="800" dirty="0">
                <a:latin typeface="Verdana" panose="020B0604030504040204" pitchFamily="34" charset="0"/>
                <a:ea typeface="Verdana" panose="020B0604030504040204" pitchFamily="34" charset="0"/>
              </a:rPr>
              <a:t>United States</a:t>
            </a:r>
          </a:p>
        </p:txBody>
      </p:sp>
      <p:sp>
        <p:nvSpPr>
          <p:cNvPr id="11" name="TextBox 10"/>
          <p:cNvSpPr txBox="1"/>
          <p:nvPr/>
        </p:nvSpPr>
        <p:spPr>
          <a:xfrm>
            <a:off x="1364354" y="5755910"/>
            <a:ext cx="833883" cy="353943"/>
          </a:xfrm>
          <a:prstGeom prst="rect">
            <a:avLst/>
          </a:prstGeom>
          <a:noFill/>
        </p:spPr>
        <p:txBody>
          <a:bodyPr wrap="none" rtlCol="0">
            <a:spAutoFit/>
          </a:bodyPr>
          <a:lstStyle/>
          <a:p>
            <a:pPr algn="ctr"/>
            <a:r>
              <a:rPr lang="en-US" sz="900" dirty="0">
                <a:latin typeface="Verdana" panose="020B0604030504040204" pitchFamily="34" charset="0"/>
                <a:ea typeface="Verdana" panose="020B0604030504040204" pitchFamily="34" charset="0"/>
              </a:rPr>
              <a:t>Shinzo Abe</a:t>
            </a:r>
          </a:p>
          <a:p>
            <a:pPr algn="ctr"/>
            <a:r>
              <a:rPr lang="en-US" sz="800" dirty="0">
                <a:latin typeface="Verdana" panose="020B0604030504040204" pitchFamily="34" charset="0"/>
                <a:ea typeface="Verdana" panose="020B0604030504040204" pitchFamily="34" charset="0"/>
              </a:rPr>
              <a:t>Japan</a:t>
            </a:r>
          </a:p>
        </p:txBody>
      </p:sp>
      <p:sp>
        <p:nvSpPr>
          <p:cNvPr id="12" name="TextBox 11"/>
          <p:cNvSpPr txBox="1"/>
          <p:nvPr/>
        </p:nvSpPr>
        <p:spPr>
          <a:xfrm>
            <a:off x="2125937" y="5755910"/>
            <a:ext cx="1005404" cy="353943"/>
          </a:xfrm>
          <a:prstGeom prst="rect">
            <a:avLst/>
          </a:prstGeom>
          <a:noFill/>
        </p:spPr>
        <p:txBody>
          <a:bodyPr wrap="none" rtlCol="0">
            <a:spAutoFit/>
          </a:bodyPr>
          <a:lstStyle/>
          <a:p>
            <a:pPr algn="ctr"/>
            <a:r>
              <a:rPr lang="en-US" sz="900" dirty="0">
                <a:latin typeface="Verdana" panose="020B0604030504040204" pitchFamily="34" charset="0"/>
                <a:ea typeface="Verdana" panose="020B0604030504040204" pitchFamily="34" charset="0"/>
              </a:rPr>
              <a:t>Angela Merkel</a:t>
            </a:r>
          </a:p>
          <a:p>
            <a:pPr algn="ctr"/>
            <a:r>
              <a:rPr lang="en-US" sz="800" dirty="0">
                <a:latin typeface="Verdana" panose="020B0604030504040204" pitchFamily="34" charset="0"/>
                <a:ea typeface="Verdana" panose="020B0604030504040204" pitchFamily="34" charset="0"/>
              </a:rPr>
              <a:t>Germany</a:t>
            </a:r>
          </a:p>
        </p:txBody>
      </p:sp>
      <p:sp>
        <p:nvSpPr>
          <p:cNvPr id="13" name="TextBox 12"/>
          <p:cNvSpPr txBox="1"/>
          <p:nvPr/>
        </p:nvSpPr>
        <p:spPr>
          <a:xfrm>
            <a:off x="3001891" y="5755910"/>
            <a:ext cx="1011816" cy="353943"/>
          </a:xfrm>
          <a:prstGeom prst="rect">
            <a:avLst/>
          </a:prstGeom>
          <a:noFill/>
        </p:spPr>
        <p:txBody>
          <a:bodyPr wrap="none" rtlCol="0">
            <a:spAutoFit/>
          </a:bodyPr>
          <a:lstStyle/>
          <a:p>
            <a:pPr algn="ctr"/>
            <a:r>
              <a:rPr lang="en-US" sz="900" dirty="0">
                <a:latin typeface="Verdana" panose="020B0604030504040204" pitchFamily="34" charset="0"/>
                <a:ea typeface="Verdana" panose="020B0604030504040204" pitchFamily="34" charset="0"/>
              </a:rPr>
              <a:t>Boris Johnson</a:t>
            </a:r>
          </a:p>
          <a:p>
            <a:pPr algn="ctr"/>
            <a:r>
              <a:rPr lang="en-US" sz="800" dirty="0">
                <a:latin typeface="Verdana" panose="020B0604030504040204" pitchFamily="34" charset="0"/>
                <a:ea typeface="Verdana" panose="020B0604030504040204" pitchFamily="34" charset="0"/>
              </a:rPr>
              <a:t>United Kingdom</a:t>
            </a:r>
          </a:p>
        </p:txBody>
      </p:sp>
      <p:sp>
        <p:nvSpPr>
          <p:cNvPr id="14" name="TextBox 13"/>
          <p:cNvSpPr txBox="1"/>
          <p:nvPr/>
        </p:nvSpPr>
        <p:spPr>
          <a:xfrm>
            <a:off x="3865207" y="5755910"/>
            <a:ext cx="1261884" cy="353943"/>
          </a:xfrm>
          <a:prstGeom prst="rect">
            <a:avLst/>
          </a:prstGeom>
          <a:noFill/>
        </p:spPr>
        <p:txBody>
          <a:bodyPr wrap="none" rtlCol="0">
            <a:spAutoFit/>
          </a:bodyPr>
          <a:lstStyle/>
          <a:p>
            <a:pPr algn="ctr"/>
            <a:r>
              <a:rPr lang="en-US" sz="900" dirty="0">
                <a:latin typeface="Verdana" panose="020B0604030504040204" pitchFamily="34" charset="0"/>
                <a:ea typeface="Verdana" panose="020B0604030504040204" pitchFamily="34" charset="0"/>
              </a:rPr>
              <a:t>Emmanuel Macron</a:t>
            </a:r>
          </a:p>
          <a:p>
            <a:pPr algn="ctr"/>
            <a:r>
              <a:rPr lang="en-US" sz="800" dirty="0">
                <a:latin typeface="Verdana" panose="020B0604030504040204" pitchFamily="34" charset="0"/>
                <a:ea typeface="Verdana" panose="020B0604030504040204" pitchFamily="34" charset="0"/>
              </a:rPr>
              <a:t>France</a:t>
            </a:r>
          </a:p>
        </p:txBody>
      </p:sp>
      <p:sp>
        <p:nvSpPr>
          <p:cNvPr id="15" name="Text Placeholder 18"/>
          <p:cNvSpPr txBox="1">
            <a:spLocks/>
          </p:cNvSpPr>
          <p:nvPr/>
        </p:nvSpPr>
        <p:spPr bwMode="auto">
          <a:xfrm>
            <a:off x="401620" y="6415463"/>
            <a:ext cx="3043242" cy="340591"/>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defRPr/>
            </a:pPr>
            <a:r>
              <a:rPr lang="en-US" sz="700" dirty="0">
                <a:latin typeface="+mj-lt"/>
                <a:cs typeface="Georgia"/>
              </a:rPr>
              <a:t>Ashley Thieme | Slide last updated on: April 2, 2020</a:t>
            </a:r>
          </a:p>
        </p:txBody>
      </p:sp>
      <p:sp>
        <p:nvSpPr>
          <p:cNvPr id="16" name="Text Placeholder 18"/>
          <p:cNvSpPr txBox="1">
            <a:spLocks/>
          </p:cNvSpPr>
          <p:nvPr/>
        </p:nvSpPr>
        <p:spPr bwMode="auto">
          <a:xfrm>
            <a:off x="404807" y="6100639"/>
            <a:ext cx="8247721" cy="311175"/>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Font typeface="Arial" panose="020B0604020202020204" pitchFamily="34" charset="0"/>
              <a:buNone/>
              <a:defRPr/>
            </a:pPr>
            <a:endParaRPr lang="en-US" sz="700" dirty="0">
              <a:solidFill>
                <a:schemeClr val="tx1">
                  <a:lumMod val="50000"/>
                  <a:lumOff val="50000"/>
                </a:schemeClr>
              </a:solidFill>
              <a:latin typeface="+mj-lt"/>
              <a:cs typeface="Georgia"/>
            </a:endParaRPr>
          </a:p>
          <a:p>
            <a:pPr marL="0" indent="0">
              <a:lnSpc>
                <a:spcPct val="110000"/>
              </a:lnSpc>
              <a:spcBef>
                <a:spcPts val="0"/>
              </a:spcBef>
              <a:buFont typeface="Arial" panose="020B0604020202020204" pitchFamily="34" charset="0"/>
              <a:buNone/>
              <a:defRPr/>
            </a:pPr>
            <a:r>
              <a:rPr lang="en-US" sz="700" dirty="0">
                <a:solidFill>
                  <a:schemeClr val="tx1">
                    <a:lumMod val="50000"/>
                    <a:lumOff val="50000"/>
                  </a:schemeClr>
                </a:solidFill>
                <a:latin typeface="+mj-lt"/>
                <a:cs typeface="Georgia"/>
              </a:rPr>
              <a:t>Sources: Morning Consult, FiveThirtyEight.</a:t>
            </a:r>
          </a:p>
        </p:txBody>
      </p:sp>
      <p:sp>
        <p:nvSpPr>
          <p:cNvPr id="17" name="TextBox 16"/>
          <p:cNvSpPr txBox="1"/>
          <p:nvPr/>
        </p:nvSpPr>
        <p:spPr>
          <a:xfrm>
            <a:off x="4997641" y="5755910"/>
            <a:ext cx="1003801" cy="353943"/>
          </a:xfrm>
          <a:prstGeom prst="rect">
            <a:avLst/>
          </a:prstGeom>
          <a:noFill/>
        </p:spPr>
        <p:txBody>
          <a:bodyPr wrap="none" rtlCol="0">
            <a:spAutoFit/>
          </a:bodyPr>
          <a:lstStyle/>
          <a:p>
            <a:pPr algn="ctr"/>
            <a:r>
              <a:rPr lang="en-US" sz="900" dirty="0">
                <a:latin typeface="Verdana" panose="020B0604030504040204" pitchFamily="34" charset="0"/>
                <a:ea typeface="Verdana" panose="020B0604030504040204" pitchFamily="34" charset="0"/>
              </a:rPr>
              <a:t>Jair </a:t>
            </a:r>
            <a:r>
              <a:rPr lang="en-US" sz="900" dirty="0" err="1">
                <a:latin typeface="Verdana" panose="020B0604030504040204" pitchFamily="34" charset="0"/>
                <a:ea typeface="Verdana" panose="020B0604030504040204" pitchFamily="34" charset="0"/>
              </a:rPr>
              <a:t>Bolsonaro</a:t>
            </a:r>
            <a:endParaRPr lang="en-US" sz="900" dirty="0">
              <a:latin typeface="Verdana" panose="020B0604030504040204" pitchFamily="34" charset="0"/>
              <a:ea typeface="Verdana" panose="020B0604030504040204" pitchFamily="34" charset="0"/>
            </a:endParaRPr>
          </a:p>
          <a:p>
            <a:pPr algn="ctr"/>
            <a:r>
              <a:rPr lang="en-US" sz="800" dirty="0">
                <a:latin typeface="Verdana" panose="020B0604030504040204" pitchFamily="34" charset="0"/>
                <a:ea typeface="Verdana" panose="020B0604030504040204" pitchFamily="34" charset="0"/>
              </a:rPr>
              <a:t>Brazil</a:t>
            </a:r>
          </a:p>
        </p:txBody>
      </p:sp>
      <p:sp>
        <p:nvSpPr>
          <p:cNvPr id="18" name="TextBox 17"/>
          <p:cNvSpPr txBox="1"/>
          <p:nvPr/>
        </p:nvSpPr>
        <p:spPr>
          <a:xfrm>
            <a:off x="5862467" y="5755910"/>
            <a:ext cx="1040670" cy="353943"/>
          </a:xfrm>
          <a:prstGeom prst="rect">
            <a:avLst/>
          </a:prstGeom>
          <a:noFill/>
        </p:spPr>
        <p:txBody>
          <a:bodyPr wrap="none" rtlCol="0">
            <a:spAutoFit/>
          </a:bodyPr>
          <a:lstStyle/>
          <a:p>
            <a:pPr algn="ctr"/>
            <a:r>
              <a:rPr lang="en-US" sz="900" dirty="0">
                <a:latin typeface="Verdana" panose="020B0604030504040204" pitchFamily="34" charset="0"/>
                <a:ea typeface="Verdana" panose="020B0604030504040204" pitchFamily="34" charset="0"/>
              </a:rPr>
              <a:t>Justin Trudeau</a:t>
            </a:r>
          </a:p>
          <a:p>
            <a:pPr algn="ctr"/>
            <a:r>
              <a:rPr lang="en-US" sz="800" dirty="0">
                <a:latin typeface="Verdana" panose="020B0604030504040204" pitchFamily="34" charset="0"/>
                <a:ea typeface="Verdana" panose="020B0604030504040204" pitchFamily="34" charset="0"/>
              </a:rPr>
              <a:t>Canada</a:t>
            </a:r>
          </a:p>
        </p:txBody>
      </p:sp>
      <p:sp>
        <p:nvSpPr>
          <p:cNvPr id="19" name="TextBox 18"/>
          <p:cNvSpPr txBox="1"/>
          <p:nvPr/>
        </p:nvSpPr>
        <p:spPr>
          <a:xfrm>
            <a:off x="6802262" y="5755910"/>
            <a:ext cx="1029449" cy="353943"/>
          </a:xfrm>
          <a:prstGeom prst="rect">
            <a:avLst/>
          </a:prstGeom>
          <a:noFill/>
        </p:spPr>
        <p:txBody>
          <a:bodyPr wrap="none" rtlCol="0">
            <a:spAutoFit/>
          </a:bodyPr>
          <a:lstStyle/>
          <a:p>
            <a:pPr algn="ctr"/>
            <a:r>
              <a:rPr lang="en-US" sz="900" dirty="0">
                <a:latin typeface="Verdana" panose="020B0604030504040204" pitchFamily="34" charset="0"/>
                <a:ea typeface="Verdana" panose="020B0604030504040204" pitchFamily="34" charset="0"/>
              </a:rPr>
              <a:t>Scott Morrison</a:t>
            </a:r>
          </a:p>
          <a:p>
            <a:pPr algn="ctr"/>
            <a:r>
              <a:rPr lang="en-US" sz="800" dirty="0">
                <a:latin typeface="Verdana" panose="020B0604030504040204" pitchFamily="34" charset="0"/>
                <a:ea typeface="Verdana" panose="020B0604030504040204" pitchFamily="34" charset="0"/>
              </a:rPr>
              <a:t>Australia</a:t>
            </a:r>
          </a:p>
        </p:txBody>
      </p:sp>
      <p:sp>
        <p:nvSpPr>
          <p:cNvPr id="20" name="TextBox 19"/>
          <p:cNvSpPr txBox="1"/>
          <p:nvPr/>
        </p:nvSpPr>
        <p:spPr>
          <a:xfrm>
            <a:off x="7664160" y="5755910"/>
            <a:ext cx="1107855" cy="492443"/>
          </a:xfrm>
          <a:prstGeom prst="rect">
            <a:avLst/>
          </a:prstGeom>
          <a:noFill/>
        </p:spPr>
        <p:txBody>
          <a:bodyPr wrap="square" rtlCol="0">
            <a:spAutoFit/>
          </a:bodyPr>
          <a:lstStyle/>
          <a:p>
            <a:pPr algn="ctr"/>
            <a:r>
              <a:rPr lang="en-US" sz="900" dirty="0">
                <a:latin typeface="Verdana" panose="020B0604030504040204" pitchFamily="34" charset="0"/>
                <a:ea typeface="Verdana" panose="020B0604030504040204" pitchFamily="34" charset="0"/>
              </a:rPr>
              <a:t>Andrés Manuel </a:t>
            </a:r>
          </a:p>
          <a:p>
            <a:pPr algn="ctr"/>
            <a:r>
              <a:rPr lang="en-US" sz="900" dirty="0" err="1">
                <a:latin typeface="Verdana" panose="020B0604030504040204" pitchFamily="34" charset="0"/>
                <a:ea typeface="Verdana" panose="020B0604030504040204" pitchFamily="34" charset="0"/>
              </a:rPr>
              <a:t>López</a:t>
            </a:r>
            <a:r>
              <a:rPr lang="en-US" sz="900" dirty="0">
                <a:latin typeface="Verdana" panose="020B0604030504040204" pitchFamily="34" charset="0"/>
                <a:ea typeface="Verdana" panose="020B0604030504040204" pitchFamily="34" charset="0"/>
              </a:rPr>
              <a:t> </a:t>
            </a:r>
            <a:r>
              <a:rPr lang="en-US" sz="900" dirty="0" err="1">
                <a:latin typeface="Verdana" panose="020B0604030504040204" pitchFamily="34" charset="0"/>
                <a:ea typeface="Verdana" panose="020B0604030504040204" pitchFamily="34" charset="0"/>
              </a:rPr>
              <a:t>Obrador</a:t>
            </a:r>
            <a:endParaRPr lang="en-US" sz="900" dirty="0">
              <a:latin typeface="Verdana" panose="020B0604030504040204" pitchFamily="34" charset="0"/>
              <a:ea typeface="Verdana" panose="020B0604030504040204" pitchFamily="34" charset="0"/>
            </a:endParaRPr>
          </a:p>
          <a:p>
            <a:pPr algn="ctr"/>
            <a:r>
              <a:rPr lang="en-US" sz="800" dirty="0">
                <a:latin typeface="Verdana" panose="020B0604030504040204" pitchFamily="34" charset="0"/>
                <a:ea typeface="Verdana" panose="020B0604030504040204" pitchFamily="34" charset="0"/>
              </a:rPr>
              <a:t>Mexico</a:t>
            </a:r>
          </a:p>
        </p:txBody>
      </p:sp>
      <p:sp>
        <p:nvSpPr>
          <p:cNvPr id="21" name="TextBox 20"/>
          <p:cNvSpPr txBox="1"/>
          <p:nvPr/>
        </p:nvSpPr>
        <p:spPr>
          <a:xfrm>
            <a:off x="401620" y="2338941"/>
            <a:ext cx="2947009" cy="638473"/>
          </a:xfrm>
          <a:prstGeom prst="roundRect">
            <a:avLst/>
          </a:prstGeom>
          <a:solidFill>
            <a:schemeClr val="accent5">
              <a:lumMod val="20000"/>
              <a:lumOff val="80000"/>
            </a:schemeClr>
          </a:solidFill>
        </p:spPr>
        <p:txBody>
          <a:bodyPr wrap="square" rtlCol="0">
            <a:spAutoFit/>
          </a:bodyPr>
          <a:lstStyle/>
          <a:p>
            <a:r>
              <a:rPr lang="en-US" sz="1050" dirty="0"/>
              <a:t>President Trump’s approval rating bump could be due to his handling of the coronavirus or a ‘rally around the flag’ effect. </a:t>
            </a:r>
          </a:p>
        </p:txBody>
      </p:sp>
      <p:grpSp>
        <p:nvGrpSpPr>
          <p:cNvPr id="22" name="Group 21">
            <a:extLst>
              <a:ext uri="{FF2B5EF4-FFF2-40B4-BE49-F238E27FC236}">
                <a16:creationId xmlns:a16="http://schemas.microsoft.com/office/drawing/2014/main" id="{90A2B9EB-27DE-4913-89AC-8ADCA5B8DA37}"/>
              </a:ext>
            </a:extLst>
          </p:cNvPr>
          <p:cNvGrpSpPr/>
          <p:nvPr/>
        </p:nvGrpSpPr>
        <p:grpSpPr>
          <a:xfrm>
            <a:off x="513796" y="94229"/>
            <a:ext cx="2534997" cy="430548"/>
            <a:chOff x="403412" y="83160"/>
            <a:chExt cx="2534997" cy="430548"/>
          </a:xfrm>
        </p:grpSpPr>
        <p:sp>
          <p:nvSpPr>
            <p:cNvPr id="23" name="Rectangle 22">
              <a:extLst>
                <a:ext uri="{FF2B5EF4-FFF2-40B4-BE49-F238E27FC236}">
                  <a16:creationId xmlns:a16="http://schemas.microsoft.com/office/drawing/2014/main" id="{229CA7B6-CBEF-40CB-B69C-0EFC8CA00CF0}"/>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descr="A picture containing clock, drawing&#10;&#10;Description automatically generated">
              <a:extLst>
                <a:ext uri="{FF2B5EF4-FFF2-40B4-BE49-F238E27FC236}">
                  <a16:creationId xmlns:a16="http://schemas.microsoft.com/office/drawing/2014/main" id="{CD6AA572-159D-49F4-B7A6-A7E793C0DC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1635403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32507299"/>
              </p:ext>
            </p:extLst>
          </p:nvPr>
        </p:nvGraphicFramePr>
        <p:xfrm>
          <a:off x="493042" y="1397960"/>
          <a:ext cx="5846780" cy="4832226"/>
        </p:xfrm>
        <a:graphic>
          <a:graphicData uri="http://schemas.openxmlformats.org/drawingml/2006/table">
            <a:tbl>
              <a:tblPr firstRow="1" bandRow="1">
                <a:tableStyleId>{93296810-A885-4BE3-A3E7-6D5BEEA58F35}</a:tableStyleId>
              </a:tblPr>
              <a:tblGrid>
                <a:gridCol w="1160480">
                  <a:extLst>
                    <a:ext uri="{9D8B030D-6E8A-4147-A177-3AD203B41FA5}">
                      <a16:colId xmlns:a16="http://schemas.microsoft.com/office/drawing/2014/main" val="3376257934"/>
                    </a:ext>
                  </a:extLst>
                </a:gridCol>
                <a:gridCol w="1762910">
                  <a:extLst>
                    <a:ext uri="{9D8B030D-6E8A-4147-A177-3AD203B41FA5}">
                      <a16:colId xmlns:a16="http://schemas.microsoft.com/office/drawing/2014/main" val="2011114990"/>
                    </a:ext>
                  </a:extLst>
                </a:gridCol>
                <a:gridCol w="1461695">
                  <a:extLst>
                    <a:ext uri="{9D8B030D-6E8A-4147-A177-3AD203B41FA5}">
                      <a16:colId xmlns:a16="http://schemas.microsoft.com/office/drawing/2014/main" val="1994114074"/>
                    </a:ext>
                  </a:extLst>
                </a:gridCol>
                <a:gridCol w="1461695">
                  <a:extLst>
                    <a:ext uri="{9D8B030D-6E8A-4147-A177-3AD203B41FA5}">
                      <a16:colId xmlns:a16="http://schemas.microsoft.com/office/drawing/2014/main" val="3367985796"/>
                    </a:ext>
                  </a:extLst>
                </a:gridCol>
              </a:tblGrid>
              <a:tr h="401886">
                <a:tc>
                  <a:txBody>
                    <a:bodyPr/>
                    <a:lstStyle/>
                    <a:p>
                      <a:pPr algn="ctr"/>
                      <a:r>
                        <a:rPr lang="en-US" sz="1050" dirty="0">
                          <a:solidFill>
                            <a:schemeClr val="bg1"/>
                          </a:solidFill>
                        </a:rPr>
                        <a:t>Year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050" dirty="0">
                          <a:solidFill>
                            <a:schemeClr val="bg1"/>
                          </a:solidFill>
                        </a:rPr>
                        <a:t>Recession in 2 years before election?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050" dirty="0">
                          <a:solidFill>
                            <a:schemeClr val="bg1"/>
                          </a:solidFill>
                        </a:rPr>
                        <a:t>President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050" dirty="0">
                          <a:solidFill>
                            <a:schemeClr val="bg1"/>
                          </a:solidFill>
                        </a:rPr>
                        <a:t>Reelection?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36590971"/>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1912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Taft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extLst>
                  <a:ext uri="{0D108BD9-81ED-4DB2-BD59-A6C34878D82A}">
                    <a16:rowId xmlns:a16="http://schemas.microsoft.com/office/drawing/2014/main" val="814184664"/>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1916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Wilson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4181620859"/>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1924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Coolidge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439921451"/>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1932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Hoover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extLst>
                  <a:ext uri="{0D108BD9-81ED-4DB2-BD59-A6C34878D82A}">
                    <a16:rowId xmlns:a16="http://schemas.microsoft.com/office/drawing/2014/main" val="2031812948"/>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1936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FDR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57196712"/>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1940</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FDR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54604943"/>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1944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FDR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88027415"/>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1948</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Truman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74230300"/>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1956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Eisenhower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710398413"/>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1964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Johnson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853784054"/>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1972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Nixon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636753162"/>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1976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Ford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extLst>
                  <a:ext uri="{0D108BD9-81ED-4DB2-BD59-A6C34878D82A}">
                    <a16:rowId xmlns:a16="http://schemas.microsoft.com/office/drawing/2014/main" val="1476390325"/>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1980</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Carter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extLst>
                  <a:ext uri="{0D108BD9-81ED-4DB2-BD59-A6C34878D82A}">
                    <a16:rowId xmlns:a16="http://schemas.microsoft.com/office/drawing/2014/main" val="3202932659"/>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1984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Reagan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114940708"/>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1992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H.W.</a:t>
                      </a:r>
                      <a:r>
                        <a:rPr lang="en-US" sz="1000" baseline="0" dirty="0">
                          <a:solidFill>
                            <a:schemeClr val="tx1"/>
                          </a:solidFill>
                          <a:latin typeface="Verdana" panose="020B0604030504040204" pitchFamily="34" charset="0"/>
                          <a:ea typeface="Verdana" panose="020B0604030504040204" pitchFamily="34" charset="0"/>
                        </a:rPr>
                        <a:t> Bush</a:t>
                      </a:r>
                      <a:endParaRPr lang="en-US"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EA8A8"/>
                    </a:solidFill>
                  </a:tcPr>
                </a:tc>
                <a:extLst>
                  <a:ext uri="{0D108BD9-81ED-4DB2-BD59-A6C34878D82A}">
                    <a16:rowId xmlns:a16="http://schemas.microsoft.com/office/drawing/2014/main" val="4138757375"/>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1996</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Clinton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540568118"/>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2004</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W.</a:t>
                      </a:r>
                      <a:r>
                        <a:rPr lang="en-US" sz="1000" baseline="0" dirty="0">
                          <a:solidFill>
                            <a:schemeClr val="tx1"/>
                          </a:solidFill>
                          <a:latin typeface="Verdana" panose="020B0604030504040204" pitchFamily="34" charset="0"/>
                          <a:ea typeface="Verdana" panose="020B0604030504040204" pitchFamily="34" charset="0"/>
                        </a:rPr>
                        <a:t> Bush</a:t>
                      </a:r>
                      <a:endParaRPr lang="en-US" sz="1000" dirty="0">
                        <a:solidFill>
                          <a:schemeClr val="tx1"/>
                        </a:solidFill>
                        <a:latin typeface="Verdana" panose="020B0604030504040204" pitchFamily="34" charset="0"/>
                        <a:ea typeface="Verdana" panose="020B060403050404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848447061"/>
                  </a:ext>
                </a:extLst>
              </a:tr>
              <a:tr h="245597">
                <a:tc>
                  <a:txBody>
                    <a:bodyPr/>
                    <a:lstStyle/>
                    <a:p>
                      <a:pPr algn="ctr"/>
                      <a:r>
                        <a:rPr lang="en-US" sz="1000" dirty="0">
                          <a:solidFill>
                            <a:schemeClr val="tx1"/>
                          </a:solidFill>
                          <a:latin typeface="Verdana" panose="020B0604030504040204" pitchFamily="34" charset="0"/>
                          <a:ea typeface="Verdana" panose="020B0604030504040204" pitchFamily="34" charset="0"/>
                        </a:rPr>
                        <a:t>2012</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Obama</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r>
                        <a:rPr lang="en-US" sz="1000" dirty="0">
                          <a:solidFill>
                            <a:schemeClr val="tx1"/>
                          </a:solidFill>
                          <a:latin typeface="Verdana" panose="020B0604030504040204" pitchFamily="34" charset="0"/>
                          <a:ea typeface="Verdana" panose="020B0604030504040204" pitchFamily="34" charset="0"/>
                        </a:rPr>
                        <a:t>YES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74697346"/>
                  </a:ext>
                </a:extLst>
              </a:tr>
            </a:tbl>
          </a:graphicData>
        </a:graphic>
      </p:graphicFrame>
      <p:sp>
        <p:nvSpPr>
          <p:cNvPr id="2" name="Slide Number Placeholder 1"/>
          <p:cNvSpPr>
            <a:spLocks noGrp="1"/>
          </p:cNvSpPr>
          <p:nvPr>
            <p:ph type="sldNum" sz="quarter" idx="12"/>
          </p:nvPr>
        </p:nvSpPr>
        <p:spPr/>
        <p:txBody>
          <a:bodyPr/>
          <a:lstStyle/>
          <a:p>
            <a:fld id="{067398A3-3D67-41EC-B411-1428348954E9}" type="slidenum">
              <a:rPr lang="en-US" smtClean="0"/>
              <a:pPr/>
              <a:t>9</a:t>
            </a:fld>
            <a:endParaRPr lang="en-US" dirty="0"/>
          </a:p>
        </p:txBody>
      </p:sp>
      <p:sp>
        <p:nvSpPr>
          <p:cNvPr id="3" name="Title 2"/>
          <p:cNvSpPr>
            <a:spLocks noGrp="1"/>
          </p:cNvSpPr>
          <p:nvPr>
            <p:ph type="title"/>
          </p:nvPr>
        </p:nvSpPr>
        <p:spPr>
          <a:xfrm>
            <a:off x="404807" y="676501"/>
            <a:ext cx="8412480" cy="640080"/>
          </a:xfrm>
        </p:spPr>
        <p:txBody>
          <a:bodyPr/>
          <a:lstStyle/>
          <a:p>
            <a:r>
              <a:rPr lang="en-US" dirty="0"/>
              <a:t>A potential recession due to the coronavirus could affect President Trumps re-election bid</a:t>
            </a:r>
          </a:p>
        </p:txBody>
      </p:sp>
      <p:sp>
        <p:nvSpPr>
          <p:cNvPr id="10" name="Text Placeholder 18"/>
          <p:cNvSpPr txBox="1">
            <a:spLocks/>
          </p:cNvSpPr>
          <p:nvPr/>
        </p:nvSpPr>
        <p:spPr bwMode="auto">
          <a:xfrm>
            <a:off x="404808" y="6422607"/>
            <a:ext cx="3043242" cy="340591"/>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defRPr/>
            </a:pPr>
            <a:r>
              <a:rPr lang="en-US" sz="700" dirty="0">
                <a:cs typeface="Georgia"/>
              </a:rPr>
              <a:t>Alice Johnson | Slide last updated on: March 17, 2020</a:t>
            </a:r>
          </a:p>
        </p:txBody>
      </p:sp>
      <p:sp>
        <p:nvSpPr>
          <p:cNvPr id="11" name="Text Placeholder 18"/>
          <p:cNvSpPr txBox="1">
            <a:spLocks/>
          </p:cNvSpPr>
          <p:nvPr/>
        </p:nvSpPr>
        <p:spPr bwMode="auto">
          <a:xfrm>
            <a:off x="404807" y="6220588"/>
            <a:ext cx="8247721" cy="191226"/>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buNone/>
              <a:defRPr/>
            </a:pPr>
            <a:r>
              <a:rPr lang="en-US" sz="700" dirty="0">
                <a:solidFill>
                  <a:schemeClr val="tx1">
                    <a:lumMod val="50000"/>
                    <a:lumOff val="50000"/>
                  </a:schemeClr>
                </a:solidFill>
                <a:latin typeface="+mj-lt"/>
                <a:cs typeface="Georgia"/>
              </a:rPr>
              <a:t>Sources: </a:t>
            </a:r>
            <a:r>
              <a:rPr lang="en-US" sz="700" dirty="0">
                <a:solidFill>
                  <a:schemeClr val="tx1">
                    <a:lumMod val="50000"/>
                    <a:lumOff val="50000"/>
                  </a:schemeClr>
                </a:solidFill>
                <a:cs typeface="Georgia"/>
              </a:rPr>
              <a:t>Mehlman Castagnetti</a:t>
            </a:r>
            <a:endParaRPr lang="en-US" sz="700" dirty="0">
              <a:solidFill>
                <a:schemeClr val="tx1">
                  <a:lumMod val="50000"/>
                  <a:lumOff val="50000"/>
                </a:schemeClr>
              </a:solidFill>
              <a:latin typeface="+mj-lt"/>
              <a:cs typeface="Georgia"/>
            </a:endParaRPr>
          </a:p>
        </p:txBody>
      </p:sp>
      <p:sp>
        <p:nvSpPr>
          <p:cNvPr id="5" name="TextBox 4"/>
          <p:cNvSpPr txBox="1"/>
          <p:nvPr/>
        </p:nvSpPr>
        <p:spPr>
          <a:xfrm>
            <a:off x="6248400" y="1833543"/>
            <a:ext cx="2286000" cy="913070"/>
          </a:xfrm>
          <a:prstGeom prst="rect">
            <a:avLst/>
          </a:prstGeom>
          <a:noFill/>
        </p:spPr>
        <p:txBody>
          <a:bodyPr wrap="square" rtlCol="0">
            <a:spAutoFit/>
          </a:bodyPr>
          <a:lstStyle/>
          <a:p>
            <a:pPr marL="228600" indent="-228600">
              <a:lnSpc>
                <a:spcPts val="1600"/>
              </a:lnSpc>
              <a:spcAft>
                <a:spcPts val="300"/>
              </a:spcAft>
            </a:pPr>
            <a:r>
              <a:rPr lang="en-US" sz="1200" dirty="0"/>
              <a:t>               presidents since 1912 have faced a recession within 2 years before their reelection bid</a:t>
            </a:r>
          </a:p>
        </p:txBody>
      </p:sp>
      <p:sp>
        <p:nvSpPr>
          <p:cNvPr id="12" name="TextBox 11"/>
          <p:cNvSpPr txBox="1"/>
          <p:nvPr/>
        </p:nvSpPr>
        <p:spPr>
          <a:xfrm>
            <a:off x="6457950" y="1670785"/>
            <a:ext cx="439544" cy="523220"/>
          </a:xfrm>
          <a:prstGeom prst="rect">
            <a:avLst/>
          </a:prstGeom>
          <a:noFill/>
        </p:spPr>
        <p:txBody>
          <a:bodyPr wrap="none" rtlCol="0">
            <a:spAutoFit/>
          </a:bodyPr>
          <a:lstStyle/>
          <a:p>
            <a:r>
              <a:rPr lang="en-US" sz="2800" b="1" dirty="0">
                <a:solidFill>
                  <a:schemeClr val="accent6"/>
                </a:solidFill>
                <a:latin typeface="Verdana" panose="020B0604030504040204" pitchFamily="34" charset="0"/>
                <a:ea typeface="Verdana" panose="020B0604030504040204" pitchFamily="34" charset="0"/>
              </a:rPr>
              <a:t>6</a:t>
            </a:r>
          </a:p>
        </p:txBody>
      </p:sp>
      <p:sp>
        <p:nvSpPr>
          <p:cNvPr id="13" name="TextBox 12"/>
          <p:cNvSpPr txBox="1"/>
          <p:nvPr/>
        </p:nvSpPr>
        <p:spPr>
          <a:xfrm>
            <a:off x="6457950" y="2746613"/>
            <a:ext cx="1758815" cy="523220"/>
          </a:xfrm>
          <a:prstGeom prst="rect">
            <a:avLst/>
          </a:prstGeom>
          <a:noFill/>
        </p:spPr>
        <p:txBody>
          <a:bodyPr wrap="none" rtlCol="0">
            <a:spAutoFit/>
          </a:bodyPr>
          <a:lstStyle/>
          <a:p>
            <a:r>
              <a:rPr lang="en-US" sz="2800" b="1" dirty="0">
                <a:solidFill>
                  <a:schemeClr val="accent6"/>
                </a:solidFill>
                <a:latin typeface="Verdana" panose="020B0604030504040204" pitchFamily="34" charset="0"/>
                <a:ea typeface="Verdana" panose="020B0604030504040204" pitchFamily="34" charset="0"/>
              </a:rPr>
              <a:t>5 </a:t>
            </a:r>
            <a:r>
              <a:rPr lang="en-US" sz="1400" b="1" dirty="0">
                <a:solidFill>
                  <a:schemeClr val="accent6"/>
                </a:solidFill>
                <a:latin typeface="Verdana" panose="020B0604030504040204" pitchFamily="34" charset="0"/>
                <a:ea typeface="Verdana" panose="020B0604030504040204" pitchFamily="34" charset="0"/>
              </a:rPr>
              <a:t>of those</a:t>
            </a:r>
            <a:r>
              <a:rPr lang="en-US" sz="2800" b="1" dirty="0">
                <a:solidFill>
                  <a:schemeClr val="accent6"/>
                </a:solidFill>
                <a:latin typeface="Verdana" panose="020B0604030504040204" pitchFamily="34" charset="0"/>
                <a:ea typeface="Verdana" panose="020B0604030504040204" pitchFamily="34" charset="0"/>
              </a:rPr>
              <a:t> 6</a:t>
            </a:r>
          </a:p>
        </p:txBody>
      </p:sp>
      <p:sp>
        <p:nvSpPr>
          <p:cNvPr id="14" name="Rectangle 13"/>
          <p:cNvSpPr/>
          <p:nvPr/>
        </p:nvSpPr>
        <p:spPr>
          <a:xfrm>
            <a:off x="6457950" y="3199773"/>
            <a:ext cx="1903085" cy="261610"/>
          </a:xfrm>
          <a:prstGeom prst="rect">
            <a:avLst/>
          </a:prstGeom>
        </p:spPr>
        <p:txBody>
          <a:bodyPr wrap="none">
            <a:spAutoFit/>
          </a:bodyPr>
          <a:lstStyle/>
          <a:p>
            <a:r>
              <a:rPr lang="en-US" sz="1100" dirty="0"/>
              <a:t>presidents </a:t>
            </a:r>
            <a:r>
              <a:rPr lang="en-US" sz="1100" b="1" dirty="0"/>
              <a:t>lost reelection</a:t>
            </a:r>
          </a:p>
        </p:txBody>
      </p:sp>
      <p:sp>
        <p:nvSpPr>
          <p:cNvPr id="15" name="Rectangle 14"/>
          <p:cNvSpPr/>
          <p:nvPr/>
        </p:nvSpPr>
        <p:spPr>
          <a:xfrm>
            <a:off x="6457950" y="1696185"/>
            <a:ext cx="2194578" cy="1872515"/>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B9F1787E-A7DA-41D2-B647-BD6CD285BD18}"/>
              </a:ext>
            </a:extLst>
          </p:cNvPr>
          <p:cNvGrpSpPr/>
          <p:nvPr/>
        </p:nvGrpSpPr>
        <p:grpSpPr>
          <a:xfrm>
            <a:off x="403412" y="83159"/>
            <a:ext cx="2534997" cy="430548"/>
            <a:chOff x="403412" y="83160"/>
            <a:chExt cx="2534997" cy="430548"/>
          </a:xfrm>
        </p:grpSpPr>
        <p:sp>
          <p:nvSpPr>
            <p:cNvPr id="17" name="Rectangle 16">
              <a:extLst>
                <a:ext uri="{FF2B5EF4-FFF2-40B4-BE49-F238E27FC236}">
                  <a16:creationId xmlns:a16="http://schemas.microsoft.com/office/drawing/2014/main" id="{CEBA9175-6385-4CBD-B9A4-8580815B9EBD}"/>
                </a:ext>
              </a:extLst>
            </p:cNvPr>
            <p:cNvSpPr/>
            <p:nvPr/>
          </p:nvSpPr>
          <p:spPr>
            <a:xfrm>
              <a:off x="403412" y="297951"/>
              <a:ext cx="2534997" cy="21575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descr="A picture containing clock, drawing&#10;&#10;Description automatically generated">
              <a:extLst>
                <a:ext uri="{FF2B5EF4-FFF2-40B4-BE49-F238E27FC236}">
                  <a16:creationId xmlns:a16="http://schemas.microsoft.com/office/drawing/2014/main" id="{555F109A-AEB1-446C-9DF5-1223E68FE3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427" y="83160"/>
              <a:ext cx="1642519" cy="429582"/>
            </a:xfrm>
            <a:prstGeom prst="rect">
              <a:avLst/>
            </a:prstGeom>
          </p:spPr>
        </p:pic>
      </p:grpSp>
    </p:spTree>
    <p:extLst>
      <p:ext uri="{BB962C8B-B14F-4D97-AF65-F5344CB8AC3E}">
        <p14:creationId xmlns:p14="http://schemas.microsoft.com/office/powerpoint/2010/main" val="2448043392"/>
      </p:ext>
    </p:extLst>
  </p:cSld>
  <p:clrMapOvr>
    <a:masterClrMapping/>
  </p:clrMapOvr>
</p:sld>
</file>

<file path=ppt/theme/theme1.xml><?xml version="1.0" encoding="utf-8"?>
<a:theme xmlns:a="http://schemas.openxmlformats.org/drawingml/2006/main" name="Office Theme">
  <a:themeElements>
    <a:clrScheme name="edited nov3">
      <a:dk1>
        <a:srgbClr val="FFFFFF"/>
      </a:dk1>
      <a:lt1>
        <a:srgbClr val="000000"/>
      </a:lt1>
      <a:dk2>
        <a:srgbClr val="888888"/>
      </a:dk2>
      <a:lt2>
        <a:srgbClr val="CE6C00"/>
      </a:lt2>
      <a:accent1>
        <a:srgbClr val="8B724A"/>
      </a:accent1>
      <a:accent2>
        <a:srgbClr val="55527A"/>
      </a:accent2>
      <a:accent3>
        <a:srgbClr val="477367"/>
      </a:accent3>
      <a:accent4>
        <a:srgbClr val="734761"/>
      </a:accent4>
      <a:accent5>
        <a:srgbClr val="769DA3"/>
      </a:accent5>
      <a:accent6>
        <a:srgbClr val="8A806E"/>
      </a:accent6>
      <a:hlink>
        <a:srgbClr val="8A714A"/>
      </a:hlink>
      <a:folHlink>
        <a:srgbClr val="B0966B"/>
      </a:folHlink>
    </a:clrScheme>
    <a:fontScheme name="Custom 2">
      <a:majorFont>
        <a:latin typeface="Georgia"/>
        <a:ea typeface=""/>
        <a:cs typeface=""/>
      </a:majorFont>
      <a:minorFont>
        <a:latin typeface="Georg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9642</TotalTime>
  <Words>3358</Words>
  <Application>Microsoft Office PowerPoint</Application>
  <PresentationFormat>On-screen Show (4:3)</PresentationFormat>
  <Paragraphs>766</Paragraphs>
  <Slides>12</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Georgia</vt:lpstr>
      <vt:lpstr>Verdana</vt:lpstr>
      <vt:lpstr>Office Theme</vt:lpstr>
      <vt:lpstr>Coronavirus – impact on elections</vt:lpstr>
      <vt:lpstr>Roadmap</vt:lpstr>
      <vt:lpstr>The coronavirus outbreak has the potential to impact 2020 elections </vt:lpstr>
      <vt:lpstr>The coronavirus pandemic has led to state proposals for increasing voting by mail</vt:lpstr>
      <vt:lpstr>Roadmap</vt:lpstr>
      <vt:lpstr>The coronavirus outbreak has caused 15 states to postpone or alter their presidential primaries</vt:lpstr>
      <vt:lpstr>The Democratic National Convention was postponed until August</vt:lpstr>
      <vt:lpstr>Leader approval ratings have shifted due to coronavirus response</vt:lpstr>
      <vt:lpstr>A potential recession due to the coronavirus could affect President Trumps re-election bid</vt:lpstr>
      <vt:lpstr>Roadmap</vt:lpstr>
      <vt:lpstr>Most states will hold their congressional primary in June or August</vt:lpstr>
      <vt:lpstr>Most Americans support the recent coronavirus response from Congress</vt:lpstr>
    </vt:vector>
  </TitlesOfParts>
  <Company>Atlantic Media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Stublen, Daniel</dc:creator>
  <cp:lastModifiedBy>Dominique Fortune</cp:lastModifiedBy>
  <cp:revision>241</cp:revision>
  <dcterms:created xsi:type="dcterms:W3CDTF">2018-11-02T00:48:26Z</dcterms:created>
  <dcterms:modified xsi:type="dcterms:W3CDTF">2020-04-08T13:38:18Z</dcterms:modified>
</cp:coreProperties>
</file>