
<file path=[Content_Types].xml><?xml version="1.0" encoding="utf-8"?>
<Types xmlns="http://schemas.openxmlformats.org/package/2006/content-types">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charts/chart9.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60" r:id="rId4"/>
    <p:sldId id="259" r:id="rId5"/>
    <p:sldId id="261" r:id="rId6"/>
    <p:sldId id="262" r:id="rId7"/>
    <p:sldId id="264" r:id="rId8"/>
    <p:sldId id="263" r:id="rId9"/>
    <p:sldId id="265" r:id="rId10"/>
    <p:sldId id="266" r:id="rId11"/>
    <p:sldId id="268" r:id="rId12"/>
    <p:sldId id="270" r:id="rId13"/>
    <p:sldId id="272" r:id="rId14"/>
    <p:sldId id="274" r:id="rId15"/>
  </p:sldIdLst>
  <p:sldSz cx="9144000" cy="5143500" type="screen16x9"/>
  <p:notesSz cx="6858000" cy="9144000"/>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8" d="100"/>
          <a:sy n="78" d="100"/>
        </p:scale>
        <p:origin x="94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col"/>
        <c:grouping val="clustered"/>
        <c:varyColors val="0"/>
        <c:ser>
          <c:idx val="0"/>
          <c:order val="0"/>
          <c:tx>
            <c:strRef>
              <c:f>Sheet1!$B$1</c:f>
              <c:strCache>
                <c:ptCount val="1"/>
                <c:pt idx="0">
                  <c:v>Not important</c:v>
                </c:pt>
              </c:strCache>
            </c:strRef>
          </c:tx>
          <c:spPr>
            <a:solidFill>
              <a:srgbClr val="00BF6F"/>
            </a:solidFill>
          </c:spPr>
          <c:invertIfNegative val="0"/>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Ensuring/increasing the availability of H-2B visas to support golf’s seasonal workforce</c:v>
                </c:pt>
                <c:pt idx="1">
                  <c:v>Passing Comprehensive Immigration Reform legislation that increases availability of labor for golf facilities</c:v>
                </c:pt>
                <c:pt idx="2">
                  <c:v>Removing unnecessary Clean Water Act NPDES permitting for pesticide applications</c:v>
                </c:pt>
                <c:pt idx="3">
                  <c:v>Ensuring golf is not discriminated against regarding disaster tax relief (i.e. natural disasters)</c:v>
                </c:pt>
              </c:strCache>
            </c:strRef>
          </c:cat>
          <c:val>
            <c:numRef>
              <c:f>Sheet1!$B$2:$B$5</c:f>
              <c:numCache>
                <c:formatCode>0.00%</c:formatCode>
                <c:ptCount val="4"/>
                <c:pt idx="0">
                  <c:v>9.2799999999999994E-2</c:v>
                </c:pt>
                <c:pt idx="1">
                  <c:v>8.8599999999999998E-2</c:v>
                </c:pt>
                <c:pt idx="2">
                  <c:v>2.76E-2</c:v>
                </c:pt>
                <c:pt idx="3">
                  <c:v>1.2699999999999999E-2</c:v>
                </c:pt>
              </c:numCache>
            </c:numRef>
          </c:val>
          <c:extLst>
            <c:ext xmlns:c16="http://schemas.microsoft.com/office/drawing/2014/chart" uri="{C3380CC4-5D6E-409C-BE32-E72D297353CC}">
              <c16:uniqueId val="{00000000-3E97-410B-AEE2-4615E44FE8CD}"/>
            </c:ext>
          </c:extLst>
        </c:ser>
        <c:ser>
          <c:idx val="1"/>
          <c:order val="1"/>
          <c:tx>
            <c:strRef>
              <c:f>Sheet1!$C$1</c:f>
              <c:strCache>
                <c:ptCount val="1"/>
                <c:pt idx="0">
                  <c:v>Slightly important</c:v>
                </c:pt>
              </c:strCache>
            </c:strRef>
          </c:tx>
          <c:spPr>
            <a:solidFill>
              <a:srgbClr val="507CB6"/>
            </a:solidFill>
          </c:spPr>
          <c:invertIfNegative val="0"/>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Ensuring/increasing the availability of H-2B visas to support golf’s seasonal workforce</c:v>
                </c:pt>
                <c:pt idx="1">
                  <c:v>Passing Comprehensive Immigration Reform legislation that increases availability of labor for golf facilities</c:v>
                </c:pt>
                <c:pt idx="2">
                  <c:v>Removing unnecessary Clean Water Act NPDES permitting for pesticide applications</c:v>
                </c:pt>
                <c:pt idx="3">
                  <c:v>Ensuring golf is not discriminated against regarding disaster tax relief (i.e. natural disasters)</c:v>
                </c:pt>
              </c:strCache>
            </c:strRef>
          </c:cat>
          <c:val>
            <c:numRef>
              <c:f>Sheet1!$C$2:$C$5</c:f>
              <c:numCache>
                <c:formatCode>0.00%</c:formatCode>
                <c:ptCount val="4"/>
                <c:pt idx="0">
                  <c:v>0.1076</c:v>
                </c:pt>
                <c:pt idx="1">
                  <c:v>7.17E-2</c:v>
                </c:pt>
                <c:pt idx="2">
                  <c:v>4.8800000000000003E-2</c:v>
                </c:pt>
                <c:pt idx="3">
                  <c:v>4.4299999999999999E-2</c:v>
                </c:pt>
              </c:numCache>
            </c:numRef>
          </c:val>
          <c:extLst>
            <c:ext xmlns:c16="http://schemas.microsoft.com/office/drawing/2014/chart" uri="{C3380CC4-5D6E-409C-BE32-E72D297353CC}">
              <c16:uniqueId val="{00000001-3E97-410B-AEE2-4615E44FE8CD}"/>
            </c:ext>
          </c:extLst>
        </c:ser>
        <c:ser>
          <c:idx val="2"/>
          <c:order val="2"/>
          <c:tx>
            <c:strRef>
              <c:f>Sheet1!$D$1</c:f>
              <c:strCache>
                <c:ptCount val="1"/>
                <c:pt idx="0">
                  <c:v>Moderately important</c:v>
                </c:pt>
              </c:strCache>
            </c:strRef>
          </c:tx>
          <c:spPr>
            <a:solidFill>
              <a:srgbClr val="F9BE00"/>
            </a:solidFill>
          </c:spPr>
          <c:invertIfNegative val="0"/>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Ensuring/increasing the availability of H-2B visas to support golf’s seasonal workforce</c:v>
                </c:pt>
                <c:pt idx="1">
                  <c:v>Passing Comprehensive Immigration Reform legislation that increases availability of labor for golf facilities</c:v>
                </c:pt>
                <c:pt idx="2">
                  <c:v>Removing unnecessary Clean Water Act NPDES permitting for pesticide applications</c:v>
                </c:pt>
                <c:pt idx="3">
                  <c:v>Ensuring golf is not discriminated against regarding disaster tax relief (i.e. natural disasters)</c:v>
                </c:pt>
              </c:strCache>
            </c:strRef>
          </c:cat>
          <c:val>
            <c:numRef>
              <c:f>Sheet1!$D$2:$D$5</c:f>
              <c:numCache>
                <c:formatCode>0.00%</c:formatCode>
                <c:ptCount val="4"/>
                <c:pt idx="0">
                  <c:v>0.1772</c:v>
                </c:pt>
                <c:pt idx="1">
                  <c:v>0.1646</c:v>
                </c:pt>
                <c:pt idx="2">
                  <c:v>0.16350000000000001</c:v>
                </c:pt>
                <c:pt idx="3">
                  <c:v>0.13500000000000001</c:v>
                </c:pt>
              </c:numCache>
            </c:numRef>
          </c:val>
          <c:extLst>
            <c:ext xmlns:c16="http://schemas.microsoft.com/office/drawing/2014/chart" uri="{C3380CC4-5D6E-409C-BE32-E72D297353CC}">
              <c16:uniqueId val="{00000002-3E97-410B-AEE2-4615E44FE8CD}"/>
            </c:ext>
          </c:extLst>
        </c:ser>
        <c:ser>
          <c:idx val="3"/>
          <c:order val="3"/>
          <c:tx>
            <c:strRef>
              <c:f>Sheet1!$E$1</c:f>
              <c:strCache>
                <c:ptCount val="1"/>
                <c:pt idx="0">
                  <c:v>Quite important</c:v>
                </c:pt>
              </c:strCache>
            </c:strRef>
          </c:tx>
          <c:spPr>
            <a:solidFill>
              <a:srgbClr val="6BC8CD"/>
            </a:solidFill>
          </c:spPr>
          <c:invertIfNegative val="0"/>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Ensuring/increasing the availability of H-2B visas to support golf’s seasonal workforce</c:v>
                </c:pt>
                <c:pt idx="1">
                  <c:v>Passing Comprehensive Immigration Reform legislation that increases availability of labor for golf facilities</c:v>
                </c:pt>
                <c:pt idx="2">
                  <c:v>Removing unnecessary Clean Water Act NPDES permitting for pesticide applications</c:v>
                </c:pt>
                <c:pt idx="3">
                  <c:v>Ensuring golf is not discriminated against regarding disaster tax relief (i.e. natural disasters)</c:v>
                </c:pt>
              </c:strCache>
            </c:strRef>
          </c:cat>
          <c:val>
            <c:numRef>
              <c:f>Sheet1!$E$2:$E$5</c:f>
              <c:numCache>
                <c:formatCode>0.00%</c:formatCode>
                <c:ptCount val="4"/>
                <c:pt idx="0">
                  <c:v>0.20680000000000001</c:v>
                </c:pt>
                <c:pt idx="1">
                  <c:v>0.17510000000000001</c:v>
                </c:pt>
                <c:pt idx="2">
                  <c:v>0.23350000000000001</c:v>
                </c:pt>
                <c:pt idx="3">
                  <c:v>0.22359999999999999</c:v>
                </c:pt>
              </c:numCache>
            </c:numRef>
          </c:val>
          <c:extLst>
            <c:ext xmlns:c16="http://schemas.microsoft.com/office/drawing/2014/chart" uri="{C3380CC4-5D6E-409C-BE32-E72D297353CC}">
              <c16:uniqueId val="{00000003-3E97-410B-AEE2-4615E44FE8CD}"/>
            </c:ext>
          </c:extLst>
        </c:ser>
        <c:ser>
          <c:idx val="4"/>
          <c:order val="4"/>
          <c:tx>
            <c:strRef>
              <c:f>Sheet1!$F$1</c:f>
              <c:strCache>
                <c:ptCount val="1"/>
                <c:pt idx="0">
                  <c:v>Very important</c:v>
                </c:pt>
              </c:strCache>
            </c:strRef>
          </c:tx>
          <c:spPr>
            <a:solidFill>
              <a:schemeClr val="accent5"/>
            </a:solidFill>
          </c:spPr>
          <c:invertIfNegative val="0"/>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Ensuring/increasing the availability of H-2B visas to support golf’s seasonal workforce</c:v>
                </c:pt>
                <c:pt idx="1">
                  <c:v>Passing Comprehensive Immigration Reform legislation that increases availability of labor for golf facilities</c:v>
                </c:pt>
                <c:pt idx="2">
                  <c:v>Removing unnecessary Clean Water Act NPDES permitting for pesticide applications</c:v>
                </c:pt>
                <c:pt idx="3">
                  <c:v>Ensuring golf is not discriminated against regarding disaster tax relief (i.e. natural disasters)</c:v>
                </c:pt>
              </c:strCache>
            </c:strRef>
          </c:cat>
          <c:val>
            <c:numRef>
              <c:f>Sheet1!$F$2:$F$5</c:f>
              <c:numCache>
                <c:formatCode>0.00%</c:formatCode>
                <c:ptCount val="4"/>
                <c:pt idx="0">
                  <c:v>0.37340000000000001</c:v>
                </c:pt>
                <c:pt idx="1">
                  <c:v>0.4662</c:v>
                </c:pt>
                <c:pt idx="2">
                  <c:v>0.46920000000000001</c:v>
                </c:pt>
                <c:pt idx="3">
                  <c:v>0.55059999999999998</c:v>
                </c:pt>
              </c:numCache>
            </c:numRef>
          </c:val>
          <c:extLst>
            <c:ext xmlns:c16="http://schemas.microsoft.com/office/drawing/2014/chart" uri="{C3380CC4-5D6E-409C-BE32-E72D297353CC}">
              <c16:uniqueId val="{00000004-3E97-410B-AEE2-4615E44FE8CD}"/>
            </c:ext>
          </c:extLst>
        </c:ser>
        <c:ser>
          <c:idx val="5"/>
          <c:order val="5"/>
          <c:tx>
            <c:strRef>
              <c:f>Sheet1!$G$1</c:f>
              <c:strCache>
                <c:ptCount val="1"/>
                <c:pt idx="0">
                  <c:v>Not familiar with this issue</c:v>
                </c:pt>
              </c:strCache>
            </c:strRef>
          </c:tx>
          <c:spPr>
            <a:solidFill>
              <a:schemeClr val="accent6"/>
            </a:solidFill>
          </c:spPr>
          <c:invertIfNegative val="0"/>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Ensuring/increasing the availability of H-2B visas to support golf’s seasonal workforce</c:v>
                </c:pt>
                <c:pt idx="1">
                  <c:v>Passing Comprehensive Immigration Reform legislation that increases availability of labor for golf facilities</c:v>
                </c:pt>
                <c:pt idx="2">
                  <c:v>Removing unnecessary Clean Water Act NPDES permitting for pesticide applications</c:v>
                </c:pt>
                <c:pt idx="3">
                  <c:v>Ensuring golf is not discriminated against regarding disaster tax relief (i.e. natural disasters)</c:v>
                </c:pt>
              </c:strCache>
            </c:strRef>
          </c:cat>
          <c:val>
            <c:numRef>
              <c:f>Sheet1!$G$2:$G$5</c:f>
              <c:numCache>
                <c:formatCode>0.00%</c:formatCode>
                <c:ptCount val="4"/>
                <c:pt idx="0">
                  <c:v>4.2200000000000001E-2</c:v>
                </c:pt>
                <c:pt idx="1">
                  <c:v>3.3799999999999997E-2</c:v>
                </c:pt>
                <c:pt idx="2">
                  <c:v>5.7299999999999997E-2</c:v>
                </c:pt>
                <c:pt idx="3">
                  <c:v>3.3799999999999997E-2</c:v>
                </c:pt>
              </c:numCache>
            </c:numRef>
          </c:val>
          <c:extLst>
            <c:ext xmlns:c16="http://schemas.microsoft.com/office/drawing/2014/chart" uri="{C3380CC4-5D6E-409C-BE32-E72D297353CC}">
              <c16:uniqueId val="{00000005-3E97-410B-AEE2-4615E44FE8CD}"/>
            </c:ext>
          </c:extLst>
        </c:ser>
        <c:dLbls>
          <c:showLegendKey val="0"/>
          <c:showVal val="1"/>
          <c:showCatName val="0"/>
          <c:showSerName val="0"/>
          <c:showPercent val="0"/>
          <c:showBubbleSize val="0"/>
        </c:dLbls>
        <c:gapWidth val="219"/>
        <c:overlap val="-27"/>
        <c:axId val="2068027336"/>
        <c:axId val="2113994440"/>
      </c:barChart>
      <c:catAx>
        <c:axId val="2068027336"/>
        <c:scaling>
          <c:orientation val="minMax"/>
        </c:scaling>
        <c:delete val="0"/>
        <c:axPos val="b"/>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l"/>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autoZero"/>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col"/>
        <c:grouping val="clustered"/>
        <c:varyColors val="0"/>
        <c:ser>
          <c:idx val="0"/>
          <c:order val="0"/>
          <c:tx>
            <c:strRef>
              <c:f>Sheet1!$B$1</c:f>
              <c:strCache>
                <c:ptCount val="1"/>
                <c:pt idx="0">
                  <c:v>Not important</c:v>
                </c:pt>
              </c:strCache>
            </c:strRef>
          </c:tx>
          <c:spPr>
            <a:solidFill>
              <a:srgbClr val="00BF6F"/>
            </a:solidFill>
          </c:spPr>
          <c:invertIfNegative val="0"/>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Securing state pesticide and fertilizer preemption</c:v>
                </c:pt>
                <c:pt idx="1">
                  <c:v>Opposing local, state and federal pesticide and fertilizer bans</c:v>
                </c:pt>
                <c:pt idx="2">
                  <c:v>Supporting and aiding in the development of science-based pollinator protection plans at the state level</c:v>
                </c:pt>
                <c:pt idx="3">
                  <c:v>Opposing local noise ordinances targeting equipment used on golf courses</c:v>
                </c:pt>
                <c:pt idx="4">
                  <c:v>Identifying federal dollars/grants for water infrastructure improvements</c:v>
                </c:pt>
              </c:strCache>
            </c:strRef>
          </c:cat>
          <c:val>
            <c:numRef>
              <c:f>Sheet1!$B$2:$B$6</c:f>
              <c:numCache>
                <c:formatCode>0.00%</c:formatCode>
                <c:ptCount val="5"/>
                <c:pt idx="0">
                  <c:v>4.3E-3</c:v>
                </c:pt>
                <c:pt idx="1">
                  <c:v>1.4800000000000001E-2</c:v>
                </c:pt>
                <c:pt idx="2">
                  <c:v>2.3300000000000001E-2</c:v>
                </c:pt>
                <c:pt idx="3">
                  <c:v>5.2999999999999999E-2</c:v>
                </c:pt>
                <c:pt idx="4">
                  <c:v>8.5000000000000006E-3</c:v>
                </c:pt>
              </c:numCache>
            </c:numRef>
          </c:val>
          <c:extLst>
            <c:ext xmlns:c16="http://schemas.microsoft.com/office/drawing/2014/chart" uri="{C3380CC4-5D6E-409C-BE32-E72D297353CC}">
              <c16:uniqueId val="{00000000-24AE-45D0-943E-184A67B2427D}"/>
            </c:ext>
          </c:extLst>
        </c:ser>
        <c:ser>
          <c:idx val="1"/>
          <c:order val="1"/>
          <c:tx>
            <c:strRef>
              <c:f>Sheet1!$C$1</c:f>
              <c:strCache>
                <c:ptCount val="1"/>
                <c:pt idx="0">
                  <c:v>Slightly important</c:v>
                </c:pt>
              </c:strCache>
            </c:strRef>
          </c:tx>
          <c:spPr>
            <a:solidFill>
              <a:srgbClr val="507CB6"/>
            </a:solidFill>
          </c:spPr>
          <c:invertIfNegative val="0"/>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Securing state pesticide and fertilizer preemption</c:v>
                </c:pt>
                <c:pt idx="1">
                  <c:v>Opposing local, state and federal pesticide and fertilizer bans</c:v>
                </c:pt>
                <c:pt idx="2">
                  <c:v>Supporting and aiding in the development of science-based pollinator protection plans at the state level</c:v>
                </c:pt>
                <c:pt idx="3">
                  <c:v>Opposing local noise ordinances targeting equipment used on golf courses</c:v>
                </c:pt>
                <c:pt idx="4">
                  <c:v>Identifying federal dollars/grants for water infrastructure improvements</c:v>
                </c:pt>
              </c:strCache>
            </c:strRef>
          </c:cat>
          <c:val>
            <c:numRef>
              <c:f>Sheet1!$C$2:$C$6</c:f>
              <c:numCache>
                <c:formatCode>0.00%</c:formatCode>
                <c:ptCount val="5"/>
                <c:pt idx="0">
                  <c:v>1.9199999999999998E-2</c:v>
                </c:pt>
                <c:pt idx="1">
                  <c:v>2.75E-2</c:v>
                </c:pt>
                <c:pt idx="2">
                  <c:v>5.2999999999999999E-2</c:v>
                </c:pt>
                <c:pt idx="3">
                  <c:v>8.0500000000000002E-2</c:v>
                </c:pt>
                <c:pt idx="4">
                  <c:v>3.1800000000000002E-2</c:v>
                </c:pt>
              </c:numCache>
            </c:numRef>
          </c:val>
          <c:extLst>
            <c:ext xmlns:c16="http://schemas.microsoft.com/office/drawing/2014/chart" uri="{C3380CC4-5D6E-409C-BE32-E72D297353CC}">
              <c16:uniqueId val="{00000001-24AE-45D0-943E-184A67B2427D}"/>
            </c:ext>
          </c:extLst>
        </c:ser>
        <c:ser>
          <c:idx val="2"/>
          <c:order val="2"/>
          <c:tx>
            <c:strRef>
              <c:f>Sheet1!$D$1</c:f>
              <c:strCache>
                <c:ptCount val="1"/>
                <c:pt idx="0">
                  <c:v>Moderately important</c:v>
                </c:pt>
              </c:strCache>
            </c:strRef>
          </c:tx>
          <c:spPr>
            <a:solidFill>
              <a:srgbClr val="F9BE00"/>
            </a:solidFill>
          </c:spPr>
          <c:invertIfNegative val="0"/>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Securing state pesticide and fertilizer preemption</c:v>
                </c:pt>
                <c:pt idx="1">
                  <c:v>Opposing local, state and federal pesticide and fertilizer bans</c:v>
                </c:pt>
                <c:pt idx="2">
                  <c:v>Supporting and aiding in the development of science-based pollinator protection plans at the state level</c:v>
                </c:pt>
                <c:pt idx="3">
                  <c:v>Opposing local noise ordinances targeting equipment used on golf courses</c:v>
                </c:pt>
                <c:pt idx="4">
                  <c:v>Identifying federal dollars/grants for water infrastructure improvements</c:v>
                </c:pt>
              </c:strCache>
            </c:strRef>
          </c:cat>
          <c:val>
            <c:numRef>
              <c:f>Sheet1!$D$2:$D$6</c:f>
              <c:numCache>
                <c:formatCode>0.00%</c:formatCode>
                <c:ptCount val="5"/>
                <c:pt idx="0">
                  <c:v>9.6199999999999994E-2</c:v>
                </c:pt>
                <c:pt idx="1">
                  <c:v>4.8599999999999997E-2</c:v>
                </c:pt>
                <c:pt idx="2">
                  <c:v>0.2034</c:v>
                </c:pt>
                <c:pt idx="3">
                  <c:v>0.16739999999999999</c:v>
                </c:pt>
                <c:pt idx="4">
                  <c:v>0.15679999999999999</c:v>
                </c:pt>
              </c:numCache>
            </c:numRef>
          </c:val>
          <c:extLst>
            <c:ext xmlns:c16="http://schemas.microsoft.com/office/drawing/2014/chart" uri="{C3380CC4-5D6E-409C-BE32-E72D297353CC}">
              <c16:uniqueId val="{00000002-24AE-45D0-943E-184A67B2427D}"/>
            </c:ext>
          </c:extLst>
        </c:ser>
        <c:ser>
          <c:idx val="3"/>
          <c:order val="3"/>
          <c:tx>
            <c:strRef>
              <c:f>Sheet1!$E$1</c:f>
              <c:strCache>
                <c:ptCount val="1"/>
                <c:pt idx="0">
                  <c:v>Quite important</c:v>
                </c:pt>
              </c:strCache>
            </c:strRef>
          </c:tx>
          <c:spPr>
            <a:solidFill>
              <a:srgbClr val="6BC8CD"/>
            </a:solidFill>
          </c:spPr>
          <c:invertIfNegative val="0"/>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Securing state pesticide and fertilizer preemption</c:v>
                </c:pt>
                <c:pt idx="1">
                  <c:v>Opposing local, state and federal pesticide and fertilizer bans</c:v>
                </c:pt>
                <c:pt idx="2">
                  <c:v>Supporting and aiding in the development of science-based pollinator protection plans at the state level</c:v>
                </c:pt>
                <c:pt idx="3">
                  <c:v>Opposing local noise ordinances targeting equipment used on golf courses</c:v>
                </c:pt>
                <c:pt idx="4">
                  <c:v>Identifying federal dollars/grants for water infrastructure improvements</c:v>
                </c:pt>
              </c:strCache>
            </c:strRef>
          </c:cat>
          <c:val>
            <c:numRef>
              <c:f>Sheet1!$E$2:$E$6</c:f>
              <c:numCache>
                <c:formatCode>0.00%</c:formatCode>
                <c:ptCount val="5"/>
                <c:pt idx="0">
                  <c:v>0.28420000000000001</c:v>
                </c:pt>
                <c:pt idx="1">
                  <c:v>0.16489999999999999</c:v>
                </c:pt>
                <c:pt idx="2">
                  <c:v>0.2903</c:v>
                </c:pt>
                <c:pt idx="3">
                  <c:v>0.25</c:v>
                </c:pt>
                <c:pt idx="4">
                  <c:v>0.25640000000000002</c:v>
                </c:pt>
              </c:numCache>
            </c:numRef>
          </c:val>
          <c:extLst>
            <c:ext xmlns:c16="http://schemas.microsoft.com/office/drawing/2014/chart" uri="{C3380CC4-5D6E-409C-BE32-E72D297353CC}">
              <c16:uniqueId val="{00000003-24AE-45D0-943E-184A67B2427D}"/>
            </c:ext>
          </c:extLst>
        </c:ser>
        <c:ser>
          <c:idx val="4"/>
          <c:order val="4"/>
          <c:tx>
            <c:strRef>
              <c:f>Sheet1!$F$1</c:f>
              <c:strCache>
                <c:ptCount val="1"/>
                <c:pt idx="0">
                  <c:v>Very important</c:v>
                </c:pt>
              </c:strCache>
            </c:strRef>
          </c:tx>
          <c:spPr>
            <a:solidFill>
              <a:srgbClr val="FF8B4F"/>
            </a:solidFill>
          </c:spPr>
          <c:invertIfNegative val="0"/>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Securing state pesticide and fertilizer preemption</c:v>
                </c:pt>
                <c:pt idx="1">
                  <c:v>Opposing local, state and federal pesticide and fertilizer bans</c:v>
                </c:pt>
                <c:pt idx="2">
                  <c:v>Supporting and aiding in the development of science-based pollinator protection plans at the state level</c:v>
                </c:pt>
                <c:pt idx="3">
                  <c:v>Opposing local noise ordinances targeting equipment used on golf courses</c:v>
                </c:pt>
                <c:pt idx="4">
                  <c:v>Identifying federal dollars/grants for water infrastructure improvements</c:v>
                </c:pt>
              </c:strCache>
            </c:strRef>
          </c:cat>
          <c:val>
            <c:numRef>
              <c:f>Sheet1!$F$2:$F$6</c:f>
              <c:numCache>
                <c:formatCode>0.00%</c:formatCode>
                <c:ptCount val="5"/>
                <c:pt idx="0">
                  <c:v>0.54910000000000003</c:v>
                </c:pt>
                <c:pt idx="1">
                  <c:v>0.72729999999999995</c:v>
                </c:pt>
                <c:pt idx="2">
                  <c:v>0.40679999999999999</c:v>
                </c:pt>
                <c:pt idx="3">
                  <c:v>0.44280000000000003</c:v>
                </c:pt>
                <c:pt idx="4">
                  <c:v>0.52969999999999995</c:v>
                </c:pt>
              </c:numCache>
            </c:numRef>
          </c:val>
          <c:extLst>
            <c:ext xmlns:c16="http://schemas.microsoft.com/office/drawing/2014/chart" uri="{C3380CC4-5D6E-409C-BE32-E72D297353CC}">
              <c16:uniqueId val="{00000004-24AE-45D0-943E-184A67B2427D}"/>
            </c:ext>
          </c:extLst>
        </c:ser>
        <c:ser>
          <c:idx val="5"/>
          <c:order val="5"/>
          <c:tx>
            <c:strRef>
              <c:f>Sheet1!$G$1</c:f>
              <c:strCache>
                <c:ptCount val="1"/>
                <c:pt idx="0">
                  <c:v>Not familiar with this issue</c:v>
                </c:pt>
              </c:strCache>
            </c:strRef>
          </c:tx>
          <c:spPr>
            <a:solidFill>
              <a:schemeClr val="accent6"/>
            </a:solidFill>
          </c:spPr>
          <c:invertIfNegative val="0"/>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Securing state pesticide and fertilizer preemption</c:v>
                </c:pt>
                <c:pt idx="1">
                  <c:v>Opposing local, state and federal pesticide and fertilizer bans</c:v>
                </c:pt>
                <c:pt idx="2">
                  <c:v>Supporting and aiding in the development of science-based pollinator protection plans at the state level</c:v>
                </c:pt>
                <c:pt idx="3">
                  <c:v>Opposing local noise ordinances targeting equipment used on golf courses</c:v>
                </c:pt>
                <c:pt idx="4">
                  <c:v>Identifying federal dollars/grants for water infrastructure improvements</c:v>
                </c:pt>
              </c:strCache>
            </c:strRef>
          </c:cat>
          <c:val>
            <c:numRef>
              <c:f>Sheet1!$G$2:$G$6</c:f>
              <c:numCache>
                <c:formatCode>0.00%</c:formatCode>
                <c:ptCount val="5"/>
                <c:pt idx="0">
                  <c:v>4.7E-2</c:v>
                </c:pt>
                <c:pt idx="1">
                  <c:v>1.6899999999999998E-2</c:v>
                </c:pt>
                <c:pt idx="2">
                  <c:v>2.3300000000000001E-2</c:v>
                </c:pt>
                <c:pt idx="3">
                  <c:v>6.4000000000000003E-3</c:v>
                </c:pt>
                <c:pt idx="4">
                  <c:v>1.6899999999999998E-2</c:v>
                </c:pt>
              </c:numCache>
            </c:numRef>
          </c:val>
          <c:extLst>
            <c:ext xmlns:c16="http://schemas.microsoft.com/office/drawing/2014/chart" uri="{C3380CC4-5D6E-409C-BE32-E72D297353CC}">
              <c16:uniqueId val="{00000005-24AE-45D0-943E-184A67B2427D}"/>
            </c:ext>
          </c:extLst>
        </c:ser>
        <c:dLbls>
          <c:showLegendKey val="0"/>
          <c:showVal val="1"/>
          <c:showCatName val="0"/>
          <c:showSerName val="0"/>
          <c:showPercent val="0"/>
          <c:showBubbleSize val="0"/>
        </c:dLbls>
        <c:gapWidth val="219"/>
        <c:overlap val="-27"/>
        <c:axId val="2068027336"/>
        <c:axId val="2113994440"/>
      </c:barChart>
      <c:catAx>
        <c:axId val="2068027336"/>
        <c:scaling>
          <c:orientation val="minMax"/>
        </c:scaling>
        <c:delete val="0"/>
        <c:axPos val="b"/>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l"/>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autoZero"/>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col"/>
        <c:grouping val="clustered"/>
        <c:varyColors val="0"/>
        <c:ser>
          <c:idx val="0"/>
          <c:order val="0"/>
          <c:tx>
            <c:strRef>
              <c:f>Sheet1!$B$1</c:f>
              <c:strCache>
                <c:ptCount val="1"/>
                <c:pt idx="0">
                  <c:v>Not important</c:v>
                </c:pt>
              </c:strCache>
            </c:strRef>
          </c:tx>
          <c:spPr>
            <a:solidFill>
              <a:srgbClr val="00BF6F"/>
            </a:solidFill>
          </c:spPr>
          <c:invertIfNegative val="0"/>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Monitoring Department of Justice ADA mandates such as requiring single rider golf cars at golf properties</c:v>
                </c:pt>
                <c:pt idx="1">
                  <c:v>Ensuring the Clean Water Act’s definition of “Waters of the United States” provides for certainty and cooperative federalism regarding federal surface water permitting</c:v>
                </c:pt>
                <c:pt idx="2">
                  <c:v>Monitoring and responding to active ingredients as they go through the EPA Office of Pesticide Programs registration review process</c:v>
                </c:pt>
                <c:pt idx="3">
                  <c:v>Developing sustainable Endangered Species Act reforms (including creation of new EPA-US Fish and Wildlife Service consultation process) to end anti-pesticide lawsuits</c:v>
                </c:pt>
                <c:pt idx="4">
                  <c:v>Supporting EPA Office of Pesticide Programs budget in order for chemical companies to register new, innovative pest control products in a timely manner</c:v>
                </c:pt>
              </c:strCache>
            </c:strRef>
          </c:cat>
          <c:val>
            <c:numRef>
              <c:f>Sheet1!$B$2:$B$6</c:f>
              <c:numCache>
                <c:formatCode>0.00%</c:formatCode>
                <c:ptCount val="5"/>
                <c:pt idx="0">
                  <c:v>0.1343</c:v>
                </c:pt>
                <c:pt idx="1">
                  <c:v>1.1599999999999999E-2</c:v>
                </c:pt>
                <c:pt idx="2">
                  <c:v>9.2999999999999992E-3</c:v>
                </c:pt>
                <c:pt idx="3">
                  <c:v>2.0899999999999998E-2</c:v>
                </c:pt>
                <c:pt idx="4">
                  <c:v>9.2999999999999992E-3</c:v>
                </c:pt>
              </c:numCache>
            </c:numRef>
          </c:val>
          <c:extLst>
            <c:ext xmlns:c16="http://schemas.microsoft.com/office/drawing/2014/chart" uri="{C3380CC4-5D6E-409C-BE32-E72D297353CC}">
              <c16:uniqueId val="{00000000-9917-4061-892F-9421C9905DEE}"/>
            </c:ext>
          </c:extLst>
        </c:ser>
        <c:ser>
          <c:idx val="1"/>
          <c:order val="1"/>
          <c:tx>
            <c:strRef>
              <c:f>Sheet1!$C$1</c:f>
              <c:strCache>
                <c:ptCount val="1"/>
                <c:pt idx="0">
                  <c:v>Slightly important</c:v>
                </c:pt>
              </c:strCache>
            </c:strRef>
          </c:tx>
          <c:spPr>
            <a:solidFill>
              <a:srgbClr val="507CB6"/>
            </a:solidFill>
          </c:spPr>
          <c:invertIfNegative val="0"/>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Monitoring Department of Justice ADA mandates such as requiring single rider golf cars at golf properties</c:v>
                </c:pt>
                <c:pt idx="1">
                  <c:v>Ensuring the Clean Water Act’s definition of “Waters of the United States” provides for certainty and cooperative federalism regarding federal surface water permitting</c:v>
                </c:pt>
                <c:pt idx="2">
                  <c:v>Monitoring and responding to active ingredients as they go through the EPA Office of Pesticide Programs registration review process</c:v>
                </c:pt>
                <c:pt idx="3">
                  <c:v>Developing sustainable Endangered Species Act reforms (including creation of new EPA-US Fish and Wildlife Service consultation process) to end anti-pesticide lawsuits</c:v>
                </c:pt>
                <c:pt idx="4">
                  <c:v>Supporting EPA Office of Pesticide Programs budget in order for chemical companies to register new, innovative pest control products in a timely manner</c:v>
                </c:pt>
              </c:strCache>
            </c:strRef>
          </c:cat>
          <c:val>
            <c:numRef>
              <c:f>Sheet1!$C$2:$C$6</c:f>
              <c:numCache>
                <c:formatCode>0.00%</c:formatCode>
                <c:ptCount val="5"/>
                <c:pt idx="0">
                  <c:v>0.15970000000000001</c:v>
                </c:pt>
                <c:pt idx="1">
                  <c:v>3.2599999999999997E-2</c:v>
                </c:pt>
                <c:pt idx="2">
                  <c:v>3.9399999999999998E-2</c:v>
                </c:pt>
                <c:pt idx="3">
                  <c:v>6.5000000000000002E-2</c:v>
                </c:pt>
                <c:pt idx="4">
                  <c:v>3.0300000000000001E-2</c:v>
                </c:pt>
              </c:numCache>
            </c:numRef>
          </c:val>
          <c:extLst>
            <c:ext xmlns:c16="http://schemas.microsoft.com/office/drawing/2014/chart" uri="{C3380CC4-5D6E-409C-BE32-E72D297353CC}">
              <c16:uniqueId val="{00000001-9917-4061-892F-9421C9905DEE}"/>
            </c:ext>
          </c:extLst>
        </c:ser>
        <c:ser>
          <c:idx val="2"/>
          <c:order val="2"/>
          <c:tx>
            <c:strRef>
              <c:f>Sheet1!$D$1</c:f>
              <c:strCache>
                <c:ptCount val="1"/>
                <c:pt idx="0">
                  <c:v>Moderately important</c:v>
                </c:pt>
              </c:strCache>
            </c:strRef>
          </c:tx>
          <c:spPr>
            <a:solidFill>
              <a:srgbClr val="F9BE00"/>
            </a:solidFill>
          </c:spPr>
          <c:invertIfNegative val="0"/>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Monitoring Department of Justice ADA mandates such as requiring single rider golf cars at golf properties</c:v>
                </c:pt>
                <c:pt idx="1">
                  <c:v>Ensuring the Clean Water Act’s definition of “Waters of the United States” provides for certainty and cooperative federalism regarding federal surface water permitting</c:v>
                </c:pt>
                <c:pt idx="2">
                  <c:v>Monitoring and responding to active ingredients as they go through the EPA Office of Pesticide Programs registration review process</c:v>
                </c:pt>
                <c:pt idx="3">
                  <c:v>Developing sustainable Endangered Species Act reforms (including creation of new EPA-US Fish and Wildlife Service consultation process) to end anti-pesticide lawsuits</c:v>
                </c:pt>
                <c:pt idx="4">
                  <c:v>Supporting EPA Office of Pesticide Programs budget in order for chemical companies to register new, innovative pest control products in a timely manner</c:v>
                </c:pt>
              </c:strCache>
            </c:strRef>
          </c:cat>
          <c:val>
            <c:numRef>
              <c:f>Sheet1!$D$2:$D$6</c:f>
              <c:numCache>
                <c:formatCode>0.00%</c:formatCode>
                <c:ptCount val="5"/>
                <c:pt idx="0">
                  <c:v>0.28239999999999998</c:v>
                </c:pt>
                <c:pt idx="1">
                  <c:v>0.1419</c:v>
                </c:pt>
                <c:pt idx="2">
                  <c:v>0.1903</c:v>
                </c:pt>
                <c:pt idx="3">
                  <c:v>0.20419999999999999</c:v>
                </c:pt>
                <c:pt idx="4">
                  <c:v>0.13750000000000001</c:v>
                </c:pt>
              </c:numCache>
            </c:numRef>
          </c:val>
          <c:extLst>
            <c:ext xmlns:c16="http://schemas.microsoft.com/office/drawing/2014/chart" uri="{C3380CC4-5D6E-409C-BE32-E72D297353CC}">
              <c16:uniqueId val="{00000002-9917-4061-892F-9421C9905DEE}"/>
            </c:ext>
          </c:extLst>
        </c:ser>
        <c:ser>
          <c:idx val="3"/>
          <c:order val="3"/>
          <c:tx>
            <c:strRef>
              <c:f>Sheet1!$E$1</c:f>
              <c:strCache>
                <c:ptCount val="1"/>
                <c:pt idx="0">
                  <c:v>Quite important</c:v>
                </c:pt>
              </c:strCache>
            </c:strRef>
          </c:tx>
          <c:spPr>
            <a:solidFill>
              <a:srgbClr val="6BC8CD"/>
            </a:solidFill>
          </c:spPr>
          <c:invertIfNegative val="0"/>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Monitoring Department of Justice ADA mandates such as requiring single rider golf cars at golf properties</c:v>
                </c:pt>
                <c:pt idx="1">
                  <c:v>Ensuring the Clean Water Act’s definition of “Waters of the United States” provides for certainty and cooperative federalism regarding federal surface water permitting</c:v>
                </c:pt>
                <c:pt idx="2">
                  <c:v>Monitoring and responding to active ingredients as they go through the EPA Office of Pesticide Programs registration review process</c:v>
                </c:pt>
                <c:pt idx="3">
                  <c:v>Developing sustainable Endangered Species Act reforms (including creation of new EPA-US Fish and Wildlife Service consultation process) to end anti-pesticide lawsuits</c:v>
                </c:pt>
                <c:pt idx="4">
                  <c:v>Supporting EPA Office of Pesticide Programs budget in order for chemical companies to register new, innovative pest control products in a timely manner</c:v>
                </c:pt>
              </c:strCache>
            </c:strRef>
          </c:cat>
          <c:val>
            <c:numRef>
              <c:f>Sheet1!$E$2:$E$6</c:f>
              <c:numCache>
                <c:formatCode>0.00%</c:formatCode>
                <c:ptCount val="5"/>
                <c:pt idx="0">
                  <c:v>0.19209999999999999</c:v>
                </c:pt>
                <c:pt idx="1">
                  <c:v>0.28839999999999999</c:v>
                </c:pt>
                <c:pt idx="2">
                  <c:v>0.30630000000000002</c:v>
                </c:pt>
                <c:pt idx="3">
                  <c:v>0.31319999999999998</c:v>
                </c:pt>
                <c:pt idx="4">
                  <c:v>0.31469999999999998</c:v>
                </c:pt>
              </c:numCache>
            </c:numRef>
          </c:val>
          <c:extLst>
            <c:ext xmlns:c16="http://schemas.microsoft.com/office/drawing/2014/chart" uri="{C3380CC4-5D6E-409C-BE32-E72D297353CC}">
              <c16:uniqueId val="{00000003-9917-4061-892F-9421C9905DEE}"/>
            </c:ext>
          </c:extLst>
        </c:ser>
        <c:ser>
          <c:idx val="4"/>
          <c:order val="4"/>
          <c:tx>
            <c:strRef>
              <c:f>Sheet1!$F$1</c:f>
              <c:strCache>
                <c:ptCount val="1"/>
                <c:pt idx="0">
                  <c:v>Very important</c:v>
                </c:pt>
              </c:strCache>
            </c:strRef>
          </c:tx>
          <c:spPr>
            <a:solidFill>
              <a:srgbClr val="FF8B4F"/>
            </a:solidFill>
          </c:spPr>
          <c:invertIfNegative val="0"/>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Monitoring Department of Justice ADA mandates such as requiring single rider golf cars at golf properties</c:v>
                </c:pt>
                <c:pt idx="1">
                  <c:v>Ensuring the Clean Water Act’s definition of “Waters of the United States” provides for certainty and cooperative federalism regarding federal surface water permitting</c:v>
                </c:pt>
                <c:pt idx="2">
                  <c:v>Monitoring and responding to active ingredients as they go through the EPA Office of Pesticide Programs registration review process</c:v>
                </c:pt>
                <c:pt idx="3">
                  <c:v>Developing sustainable Endangered Species Act reforms (including creation of new EPA-US Fish and Wildlife Service consultation process) to end anti-pesticide lawsuits</c:v>
                </c:pt>
                <c:pt idx="4">
                  <c:v>Supporting EPA Office of Pesticide Programs budget in order for chemical companies to register new, innovative pest control products in a timely manner</c:v>
                </c:pt>
              </c:strCache>
            </c:strRef>
          </c:cat>
          <c:val>
            <c:numRef>
              <c:f>Sheet1!$F$2:$F$6</c:f>
              <c:numCache>
                <c:formatCode>0.00%</c:formatCode>
                <c:ptCount val="5"/>
                <c:pt idx="0">
                  <c:v>0.19439999999999999</c:v>
                </c:pt>
                <c:pt idx="1">
                  <c:v>0.46279999999999999</c:v>
                </c:pt>
                <c:pt idx="2">
                  <c:v>0.43619999999999998</c:v>
                </c:pt>
                <c:pt idx="3">
                  <c:v>0.3619</c:v>
                </c:pt>
                <c:pt idx="4">
                  <c:v>0.49880000000000002</c:v>
                </c:pt>
              </c:numCache>
            </c:numRef>
          </c:val>
          <c:extLst>
            <c:ext xmlns:c16="http://schemas.microsoft.com/office/drawing/2014/chart" uri="{C3380CC4-5D6E-409C-BE32-E72D297353CC}">
              <c16:uniqueId val="{00000004-9917-4061-892F-9421C9905DEE}"/>
            </c:ext>
          </c:extLst>
        </c:ser>
        <c:ser>
          <c:idx val="5"/>
          <c:order val="5"/>
          <c:tx>
            <c:strRef>
              <c:f>Sheet1!$G$1</c:f>
              <c:strCache>
                <c:ptCount val="1"/>
                <c:pt idx="0">
                  <c:v>Not familiar with this issue</c:v>
                </c:pt>
              </c:strCache>
            </c:strRef>
          </c:tx>
          <c:spPr>
            <a:solidFill>
              <a:schemeClr val="accent6"/>
            </a:solidFill>
          </c:spPr>
          <c:invertIfNegative val="0"/>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Sheet1!$A$2:$A$6</c:f>
              <c:strCache>
                <c:ptCount val="5"/>
                <c:pt idx="0">
                  <c:v>Monitoring Department of Justice ADA mandates such as requiring single rider golf cars at golf properties</c:v>
                </c:pt>
                <c:pt idx="1">
                  <c:v>Ensuring the Clean Water Act’s definition of “Waters of the United States” provides for certainty and cooperative federalism regarding federal surface water permitting</c:v>
                </c:pt>
                <c:pt idx="2">
                  <c:v>Monitoring and responding to active ingredients as they go through the EPA Office of Pesticide Programs registration review process</c:v>
                </c:pt>
                <c:pt idx="3">
                  <c:v>Developing sustainable Endangered Species Act reforms (including creation of new EPA-US Fish and Wildlife Service consultation process) to end anti-pesticide lawsuits</c:v>
                </c:pt>
                <c:pt idx="4">
                  <c:v>Supporting EPA Office of Pesticide Programs budget in order for chemical companies to register new, innovative pest control products in a timely manner</c:v>
                </c:pt>
              </c:strCache>
            </c:strRef>
          </c:cat>
          <c:val>
            <c:numRef>
              <c:f>Sheet1!$G$2:$G$6</c:f>
              <c:numCache>
                <c:formatCode>0.00%</c:formatCode>
                <c:ptCount val="5"/>
                <c:pt idx="0">
                  <c:v>3.6999999999999998E-2</c:v>
                </c:pt>
                <c:pt idx="1">
                  <c:v>6.2799999999999995E-2</c:v>
                </c:pt>
                <c:pt idx="2">
                  <c:v>1.8599999999999998E-2</c:v>
                </c:pt>
                <c:pt idx="3">
                  <c:v>3.4799999999999998E-2</c:v>
                </c:pt>
                <c:pt idx="4">
                  <c:v>9.2999999999999992E-3</c:v>
                </c:pt>
              </c:numCache>
            </c:numRef>
          </c:val>
          <c:extLst>
            <c:ext xmlns:c16="http://schemas.microsoft.com/office/drawing/2014/chart" uri="{C3380CC4-5D6E-409C-BE32-E72D297353CC}">
              <c16:uniqueId val="{00000005-9917-4061-892F-9421C9905DEE}"/>
            </c:ext>
          </c:extLst>
        </c:ser>
        <c:dLbls>
          <c:showLegendKey val="0"/>
          <c:showVal val="1"/>
          <c:showCatName val="0"/>
          <c:showSerName val="0"/>
          <c:showPercent val="0"/>
          <c:showBubbleSize val="0"/>
        </c:dLbls>
        <c:gapWidth val="219"/>
        <c:overlap val="-27"/>
        <c:axId val="2068027336"/>
        <c:axId val="2113994440"/>
      </c:barChart>
      <c:catAx>
        <c:axId val="2068027336"/>
        <c:scaling>
          <c:orientation val="minMax"/>
        </c:scaling>
        <c:delete val="0"/>
        <c:axPos val="b"/>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l"/>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autoZero"/>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Not important</c:v>
                </c:pt>
              </c:strCache>
            </c:strRef>
          </c:tx>
          <c:spPr>
            <a:solidFill>
              <a:srgbClr val="00BF6F"/>
            </a:solidFill>
          </c:spPr>
          <c:invertIfNegative val="0"/>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Supporting the National Turfgrass Research Initiative to increase USDA federal dollars towards turfgrass research</c:v>
                </c:pt>
                <c:pt idx="1">
                  <c:v>Providing OSHA compliance assistance and oversight of OSHA regulatory rule making</c:v>
                </c:pt>
                <c:pt idx="2">
                  <c:v>Expanding apprenticeship opportunities and other programs that can grow the workforce</c:v>
                </c:pt>
                <c:pt idx="3">
                  <c:v>Responding to the Department of Labor’s Overtime Pay proposed rule</c:v>
                </c:pt>
              </c:strCache>
            </c:strRef>
          </c:cat>
          <c:val>
            <c:numRef>
              <c:f>Sheet1!$B$2:$B$5</c:f>
              <c:numCache>
                <c:formatCode>General</c:formatCode>
                <c:ptCount val="4"/>
                <c:pt idx="0">
                  <c:v>1.1599999999999999E-2</c:v>
                </c:pt>
                <c:pt idx="1">
                  <c:v>4.6399999999999997E-2</c:v>
                </c:pt>
                <c:pt idx="2">
                  <c:v>9.2999999999999992E-3</c:v>
                </c:pt>
                <c:pt idx="3">
                  <c:v>2.3199999999999998E-2</c:v>
                </c:pt>
              </c:numCache>
            </c:numRef>
          </c:val>
          <c:extLst>
            <c:ext xmlns:c16="http://schemas.microsoft.com/office/drawing/2014/chart" uri="{C3380CC4-5D6E-409C-BE32-E72D297353CC}">
              <c16:uniqueId val="{00000000-552D-4EC0-9988-716C1F5A982C}"/>
            </c:ext>
          </c:extLst>
        </c:ser>
        <c:ser>
          <c:idx val="1"/>
          <c:order val="1"/>
          <c:tx>
            <c:strRef>
              <c:f>Sheet1!$C$1</c:f>
              <c:strCache>
                <c:ptCount val="1"/>
                <c:pt idx="0">
                  <c:v>Slightly important</c:v>
                </c:pt>
              </c:strCache>
            </c:strRef>
          </c:tx>
          <c:spPr>
            <a:solidFill>
              <a:srgbClr val="507CB6"/>
            </a:solidFill>
          </c:spPr>
          <c:invertIfNegative val="0"/>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Supporting the National Turfgrass Research Initiative to increase USDA federal dollars towards turfgrass research</c:v>
                </c:pt>
                <c:pt idx="1">
                  <c:v>Providing OSHA compliance assistance and oversight of OSHA regulatory rule making</c:v>
                </c:pt>
                <c:pt idx="2">
                  <c:v>Expanding apprenticeship opportunities and other programs that can grow the workforce</c:v>
                </c:pt>
                <c:pt idx="3">
                  <c:v>Responding to the Department of Labor’s Overtime Pay proposed rule</c:v>
                </c:pt>
              </c:strCache>
            </c:strRef>
          </c:cat>
          <c:val>
            <c:numRef>
              <c:f>Sheet1!$C$2:$C$5</c:f>
              <c:numCache>
                <c:formatCode>General</c:formatCode>
                <c:ptCount val="4"/>
                <c:pt idx="0">
                  <c:v>4.87E-2</c:v>
                </c:pt>
                <c:pt idx="1">
                  <c:v>9.0499999999999997E-2</c:v>
                </c:pt>
                <c:pt idx="2">
                  <c:v>4.65E-2</c:v>
                </c:pt>
                <c:pt idx="3">
                  <c:v>5.8000000000000003E-2</c:v>
                </c:pt>
              </c:numCache>
            </c:numRef>
          </c:val>
          <c:extLst>
            <c:ext xmlns:c16="http://schemas.microsoft.com/office/drawing/2014/chart" uri="{C3380CC4-5D6E-409C-BE32-E72D297353CC}">
              <c16:uniqueId val="{00000001-552D-4EC0-9988-716C1F5A982C}"/>
            </c:ext>
          </c:extLst>
        </c:ser>
        <c:ser>
          <c:idx val="2"/>
          <c:order val="2"/>
          <c:tx>
            <c:strRef>
              <c:f>Sheet1!$D$1</c:f>
              <c:strCache>
                <c:ptCount val="1"/>
                <c:pt idx="0">
                  <c:v>Moderately important</c:v>
                </c:pt>
              </c:strCache>
            </c:strRef>
          </c:tx>
          <c:spPr>
            <a:solidFill>
              <a:srgbClr val="F9BE00"/>
            </a:solidFill>
          </c:spPr>
          <c:invertIfNegative val="0"/>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Supporting the National Turfgrass Research Initiative to increase USDA federal dollars towards turfgrass research</c:v>
                </c:pt>
                <c:pt idx="1">
                  <c:v>Providing OSHA compliance assistance and oversight of OSHA regulatory rule making</c:v>
                </c:pt>
                <c:pt idx="2">
                  <c:v>Expanding apprenticeship opportunities and other programs that can grow the workforce</c:v>
                </c:pt>
                <c:pt idx="3">
                  <c:v>Responding to the Department of Labor’s Overtime Pay proposed rule</c:v>
                </c:pt>
              </c:strCache>
            </c:strRef>
          </c:cat>
          <c:val>
            <c:numRef>
              <c:f>Sheet1!$D$2:$D$5</c:f>
              <c:numCache>
                <c:formatCode>General</c:formatCode>
                <c:ptCount val="4"/>
                <c:pt idx="0">
                  <c:v>0.1671</c:v>
                </c:pt>
                <c:pt idx="1">
                  <c:v>0.25290000000000001</c:v>
                </c:pt>
                <c:pt idx="2">
                  <c:v>0.1628</c:v>
                </c:pt>
                <c:pt idx="3">
                  <c:v>0.20880000000000001</c:v>
                </c:pt>
              </c:numCache>
            </c:numRef>
          </c:val>
          <c:extLst>
            <c:ext xmlns:c16="http://schemas.microsoft.com/office/drawing/2014/chart" uri="{C3380CC4-5D6E-409C-BE32-E72D297353CC}">
              <c16:uniqueId val="{00000002-552D-4EC0-9988-716C1F5A982C}"/>
            </c:ext>
          </c:extLst>
        </c:ser>
        <c:ser>
          <c:idx val="3"/>
          <c:order val="3"/>
          <c:tx>
            <c:strRef>
              <c:f>Sheet1!$E$1</c:f>
              <c:strCache>
                <c:ptCount val="1"/>
                <c:pt idx="0">
                  <c:v>Quite important</c:v>
                </c:pt>
              </c:strCache>
            </c:strRef>
          </c:tx>
          <c:spPr>
            <a:solidFill>
              <a:srgbClr val="6BC8CD"/>
            </a:solidFill>
          </c:spPr>
          <c:invertIfNegative val="0"/>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Supporting the National Turfgrass Research Initiative to increase USDA federal dollars towards turfgrass research</c:v>
                </c:pt>
                <c:pt idx="1">
                  <c:v>Providing OSHA compliance assistance and oversight of OSHA regulatory rule making</c:v>
                </c:pt>
                <c:pt idx="2">
                  <c:v>Expanding apprenticeship opportunities and other programs that can grow the workforce</c:v>
                </c:pt>
                <c:pt idx="3">
                  <c:v>Responding to the Department of Labor’s Overtime Pay proposed rule</c:v>
                </c:pt>
              </c:strCache>
            </c:strRef>
          </c:cat>
          <c:val>
            <c:numRef>
              <c:f>Sheet1!$E$2:$E$5</c:f>
              <c:numCache>
                <c:formatCode>General</c:formatCode>
                <c:ptCount val="4"/>
                <c:pt idx="0">
                  <c:v>0.32950000000000002</c:v>
                </c:pt>
                <c:pt idx="1">
                  <c:v>0.36890000000000001</c:v>
                </c:pt>
                <c:pt idx="2">
                  <c:v>0.27910000000000001</c:v>
                </c:pt>
                <c:pt idx="3">
                  <c:v>0.29699999999999999</c:v>
                </c:pt>
              </c:numCache>
            </c:numRef>
          </c:val>
          <c:extLst>
            <c:ext xmlns:c16="http://schemas.microsoft.com/office/drawing/2014/chart" uri="{C3380CC4-5D6E-409C-BE32-E72D297353CC}">
              <c16:uniqueId val="{00000003-552D-4EC0-9988-716C1F5A982C}"/>
            </c:ext>
          </c:extLst>
        </c:ser>
        <c:ser>
          <c:idx val="4"/>
          <c:order val="4"/>
          <c:tx>
            <c:strRef>
              <c:f>Sheet1!$F$1</c:f>
              <c:strCache>
                <c:ptCount val="1"/>
                <c:pt idx="0">
                  <c:v>Very important</c:v>
                </c:pt>
              </c:strCache>
            </c:strRef>
          </c:tx>
          <c:spPr>
            <a:solidFill>
              <a:srgbClr val="FF8B4F"/>
            </a:solidFill>
          </c:spPr>
          <c:invertIfNegative val="0"/>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Supporting the National Turfgrass Research Initiative to increase USDA federal dollars towards turfgrass research</c:v>
                </c:pt>
                <c:pt idx="1">
                  <c:v>Providing OSHA compliance assistance and oversight of OSHA regulatory rule making</c:v>
                </c:pt>
                <c:pt idx="2">
                  <c:v>Expanding apprenticeship opportunities and other programs that can grow the workforce</c:v>
                </c:pt>
                <c:pt idx="3">
                  <c:v>Responding to the Department of Labor’s Overtime Pay proposed rule</c:v>
                </c:pt>
              </c:strCache>
            </c:strRef>
          </c:cat>
          <c:val>
            <c:numRef>
              <c:f>Sheet1!$F$2:$F$5</c:f>
              <c:numCache>
                <c:formatCode>General</c:formatCode>
                <c:ptCount val="4"/>
                <c:pt idx="0">
                  <c:v>0.44080000000000003</c:v>
                </c:pt>
                <c:pt idx="1">
                  <c:v>0.22040000000000001</c:v>
                </c:pt>
                <c:pt idx="2">
                  <c:v>0.49769999999999998</c:v>
                </c:pt>
                <c:pt idx="3">
                  <c:v>0.25290000000000001</c:v>
                </c:pt>
              </c:numCache>
            </c:numRef>
          </c:val>
          <c:extLst>
            <c:ext xmlns:c16="http://schemas.microsoft.com/office/drawing/2014/chart" uri="{C3380CC4-5D6E-409C-BE32-E72D297353CC}">
              <c16:uniqueId val="{00000004-552D-4EC0-9988-716C1F5A982C}"/>
            </c:ext>
          </c:extLst>
        </c:ser>
        <c:ser>
          <c:idx val="5"/>
          <c:order val="5"/>
          <c:tx>
            <c:strRef>
              <c:f>Sheet1!$G$1</c:f>
              <c:strCache>
                <c:ptCount val="1"/>
                <c:pt idx="0">
                  <c:v>Not familiar with this issue</c:v>
                </c:pt>
              </c:strCache>
            </c:strRef>
          </c:tx>
          <c:spPr>
            <a:solidFill>
              <a:schemeClr val="accent6"/>
            </a:solidFill>
          </c:spPr>
          <c:invertIfNegative val="0"/>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Supporting the National Turfgrass Research Initiative to increase USDA federal dollars towards turfgrass research</c:v>
                </c:pt>
                <c:pt idx="1">
                  <c:v>Providing OSHA compliance assistance and oversight of OSHA regulatory rule making</c:v>
                </c:pt>
                <c:pt idx="2">
                  <c:v>Expanding apprenticeship opportunities and other programs that can grow the workforce</c:v>
                </c:pt>
                <c:pt idx="3">
                  <c:v>Responding to the Department of Labor’s Overtime Pay proposed rule</c:v>
                </c:pt>
              </c:strCache>
            </c:strRef>
          </c:cat>
          <c:val>
            <c:numRef>
              <c:f>Sheet1!$G$2:$G$5</c:f>
              <c:numCache>
                <c:formatCode>General</c:formatCode>
                <c:ptCount val="4"/>
                <c:pt idx="0">
                  <c:v>2.3E-3</c:v>
                </c:pt>
                <c:pt idx="1">
                  <c:v>2.0899999999999998E-2</c:v>
                </c:pt>
                <c:pt idx="2">
                  <c:v>4.7000000000000002E-3</c:v>
                </c:pt>
                <c:pt idx="3">
                  <c:v>0.16009999999999999</c:v>
                </c:pt>
              </c:numCache>
            </c:numRef>
          </c:val>
          <c:extLst>
            <c:ext xmlns:c16="http://schemas.microsoft.com/office/drawing/2014/chart" uri="{C3380CC4-5D6E-409C-BE32-E72D297353CC}">
              <c16:uniqueId val="{00000005-552D-4EC0-9988-716C1F5A982C}"/>
            </c:ext>
          </c:extLst>
        </c:ser>
        <c:dLbls>
          <c:showLegendKey val="0"/>
          <c:showVal val="1"/>
          <c:showCatName val="0"/>
          <c:showSerName val="0"/>
          <c:showPercent val="0"/>
          <c:showBubbleSize val="0"/>
        </c:dLbls>
        <c:gapWidth val="219"/>
        <c:overlap val="-27"/>
        <c:axId val="2068027336"/>
        <c:axId val="2113994440"/>
      </c:barChart>
      <c:catAx>
        <c:axId val="2068027336"/>
        <c:scaling>
          <c:orientation val="minMax"/>
        </c:scaling>
        <c:delete val="0"/>
        <c:axPos val="b"/>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l"/>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autoZero"/>
        <c:crossBetween val="between"/>
      </c:valAx>
    </c:plotArea>
    <c:legend>
      <c:legendPos val="b"/>
      <c:overlay val="0"/>
      <c:txPr>
        <a:bodyPr/>
        <a:lstStyle/>
        <a:p>
          <a:pPr>
            <a:defRPr sz="1200" b="0">
              <a:solidFill>
                <a:srgbClr val="7F7F7F"/>
              </a:solidFill>
            </a:defRPr>
          </a:pPr>
          <a:endParaRPr lang="en-US"/>
        </a:p>
      </c:txPr>
    </c:legend>
    <c:plotVisOnly val="1"/>
    <c:dispBlanksAs val="gap"/>
    <c:showDLblsOverMax val="1"/>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c:style val="2"/>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FD1F-4FBB-8194-2B615BBAD934}"/>
              </c:ext>
            </c:extLst>
          </c:dPt>
          <c:dPt>
            <c:idx val="1"/>
            <c:invertIfNegative val="0"/>
            <c:bubble3D val="0"/>
            <c:spPr>
              <a:solidFill>
                <a:srgbClr val="507CB6"/>
              </a:solidFill>
              <a:ln w="0">
                <a:noFill/>
              </a:ln>
            </c:spPr>
            <c:extLst>
              <c:ext xmlns:c16="http://schemas.microsoft.com/office/drawing/2014/chart" uri="{C3380CC4-5D6E-409C-BE32-E72D297353CC}">
                <c16:uniqueId val="{00000003-FD1F-4FBB-8194-2B615BBAD934}"/>
              </c:ext>
            </c:extLst>
          </c:dPt>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Yes</c:v>
                </c:pt>
                <c:pt idx="1">
                  <c:v>No</c:v>
                </c:pt>
              </c:strCache>
            </c:strRef>
          </c:cat>
          <c:val>
            <c:numRef>
              <c:f>Sheet1!$B$2:$B$3</c:f>
              <c:numCache>
                <c:formatCode>0.00%</c:formatCode>
                <c:ptCount val="2"/>
                <c:pt idx="0">
                  <c:v>0.46929999999999999</c:v>
                </c:pt>
                <c:pt idx="1">
                  <c:v>0.53069999999999995</c:v>
                </c:pt>
              </c:numCache>
            </c:numRef>
          </c:val>
          <c:extLst>
            <c:ext xmlns:c16="http://schemas.microsoft.com/office/drawing/2014/chart" uri="{C3380CC4-5D6E-409C-BE32-E72D297353CC}">
              <c16:uniqueId val="{00000004-FD1F-4FBB-8194-2B615BBAD934}"/>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7E4A-4C53-8649-D53A8F659DD1}"/>
              </c:ext>
            </c:extLst>
          </c:dPt>
          <c:dPt>
            <c:idx val="1"/>
            <c:invertIfNegative val="0"/>
            <c:bubble3D val="0"/>
            <c:spPr>
              <a:solidFill>
                <a:srgbClr val="507CB6"/>
              </a:solidFill>
              <a:ln w="0">
                <a:noFill/>
              </a:ln>
            </c:spPr>
            <c:extLst>
              <c:ext xmlns:c16="http://schemas.microsoft.com/office/drawing/2014/chart" uri="{C3380CC4-5D6E-409C-BE32-E72D297353CC}">
                <c16:uniqueId val="{00000003-7E4A-4C53-8649-D53A8F659DD1}"/>
              </c:ext>
            </c:extLst>
          </c:dPt>
          <c:dPt>
            <c:idx val="2"/>
            <c:invertIfNegative val="0"/>
            <c:bubble3D val="0"/>
            <c:spPr>
              <a:solidFill>
                <a:srgbClr val="F9BE00"/>
              </a:solidFill>
              <a:ln w="0">
                <a:noFill/>
              </a:ln>
            </c:spPr>
            <c:extLst>
              <c:ext xmlns:c16="http://schemas.microsoft.com/office/drawing/2014/chart" uri="{C3380CC4-5D6E-409C-BE32-E72D297353CC}">
                <c16:uniqueId val="{00000005-7E4A-4C53-8649-D53A8F659DD1}"/>
              </c:ext>
            </c:extLst>
          </c:dPt>
          <c:dPt>
            <c:idx val="3"/>
            <c:invertIfNegative val="0"/>
            <c:bubble3D val="0"/>
            <c:spPr>
              <a:solidFill>
                <a:srgbClr val="6BC8CD"/>
              </a:solidFill>
              <a:ln w="0">
                <a:noFill/>
              </a:ln>
            </c:spPr>
            <c:extLst>
              <c:ext xmlns:c16="http://schemas.microsoft.com/office/drawing/2014/chart" uri="{C3380CC4-5D6E-409C-BE32-E72D297353CC}">
                <c16:uniqueId val="{00000007-7E4A-4C53-8649-D53A8F659DD1}"/>
              </c:ext>
            </c:extLst>
          </c:dPt>
          <c:dPt>
            <c:idx val="4"/>
            <c:invertIfNegative val="0"/>
            <c:bubble3D val="0"/>
            <c:spPr>
              <a:solidFill>
                <a:srgbClr val="FF8B4F"/>
              </a:solidFill>
              <a:ln w="0">
                <a:noFill/>
              </a:ln>
            </c:spPr>
            <c:extLst>
              <c:ext xmlns:c16="http://schemas.microsoft.com/office/drawing/2014/chart" uri="{C3380CC4-5D6E-409C-BE32-E72D297353CC}">
                <c16:uniqueId val="{00000009-7E4A-4C53-8649-D53A8F659DD1}"/>
              </c:ext>
            </c:extLst>
          </c:dPt>
          <c:dPt>
            <c:idx val="5"/>
            <c:invertIfNegative val="0"/>
            <c:bubble3D val="0"/>
            <c:spPr>
              <a:solidFill>
                <a:srgbClr val="7D5E90"/>
              </a:solidFill>
              <a:ln w="0">
                <a:noFill/>
              </a:ln>
            </c:spPr>
            <c:extLst>
              <c:ext xmlns:c16="http://schemas.microsoft.com/office/drawing/2014/chart" uri="{C3380CC4-5D6E-409C-BE32-E72D297353CC}">
                <c16:uniqueId val="{0000000B-7E4A-4C53-8649-D53A8F659DD1}"/>
              </c:ext>
            </c:extLst>
          </c:dPt>
          <c:dPt>
            <c:idx val="6"/>
            <c:invertIfNegative val="0"/>
            <c:bubble3D val="0"/>
            <c:spPr>
              <a:solidFill>
                <a:srgbClr val="D25F90"/>
              </a:solidFill>
              <a:ln w="0">
                <a:noFill/>
              </a:ln>
            </c:spPr>
            <c:extLst>
              <c:ext xmlns:c16="http://schemas.microsoft.com/office/drawing/2014/chart" uri="{C3380CC4-5D6E-409C-BE32-E72D297353CC}">
                <c16:uniqueId val="{0000000D-7E4A-4C53-8649-D53A8F659DD1}"/>
              </c:ext>
            </c:extLst>
          </c:dPt>
          <c:dPt>
            <c:idx val="7"/>
            <c:invertIfNegative val="0"/>
            <c:bubble3D val="0"/>
            <c:spPr>
              <a:solidFill>
                <a:srgbClr val="C7B879"/>
              </a:solidFill>
              <a:ln w="0">
                <a:noFill/>
              </a:ln>
            </c:spPr>
            <c:extLst>
              <c:ext xmlns:c16="http://schemas.microsoft.com/office/drawing/2014/chart" uri="{C3380CC4-5D6E-409C-BE32-E72D297353CC}">
                <c16:uniqueId val="{0000000F-7E4A-4C53-8649-D53A8F659DD1}"/>
              </c:ext>
            </c:extLst>
          </c:dPt>
          <c:dPt>
            <c:idx val="8"/>
            <c:invertIfNegative val="0"/>
            <c:bubble3D val="0"/>
            <c:spPr>
              <a:solidFill>
                <a:srgbClr val="DB4D5C"/>
              </a:solidFill>
              <a:ln w="0">
                <a:noFill/>
              </a:ln>
            </c:spPr>
            <c:extLst>
              <c:ext xmlns:c16="http://schemas.microsoft.com/office/drawing/2014/chart" uri="{C3380CC4-5D6E-409C-BE32-E72D297353CC}">
                <c16:uniqueId val="{00000011-7E4A-4C53-8649-D53A8F659DD1}"/>
              </c:ext>
            </c:extLst>
          </c:dPt>
          <c:dPt>
            <c:idx val="9"/>
            <c:invertIfNegative val="0"/>
            <c:bubble3D val="0"/>
            <c:spPr>
              <a:solidFill>
                <a:srgbClr val="768086"/>
              </a:solidFill>
              <a:ln w="0">
                <a:noFill/>
              </a:ln>
            </c:spPr>
            <c:extLst>
              <c:ext xmlns:c16="http://schemas.microsoft.com/office/drawing/2014/chart" uri="{C3380CC4-5D6E-409C-BE32-E72D297353CC}">
                <c16:uniqueId val="{00000013-7E4A-4C53-8649-D53A8F659DD1}"/>
              </c:ext>
            </c:extLst>
          </c:dPt>
          <c:dPt>
            <c:idx val="10"/>
            <c:invertIfNegative val="0"/>
            <c:bubble3D val="0"/>
            <c:spPr>
              <a:solidFill>
                <a:srgbClr val="00BF6F"/>
              </a:solidFill>
              <a:ln w="0">
                <a:noFill/>
              </a:ln>
            </c:spPr>
            <c:extLst>
              <c:ext xmlns:c16="http://schemas.microsoft.com/office/drawing/2014/chart" uri="{C3380CC4-5D6E-409C-BE32-E72D297353CC}">
                <c16:uniqueId val="{00000015-7E4A-4C53-8649-D53A8F659DD1}"/>
              </c:ext>
            </c:extLst>
          </c:dPt>
          <c:dPt>
            <c:idx val="11"/>
            <c:invertIfNegative val="0"/>
            <c:bubble3D val="0"/>
            <c:spPr>
              <a:solidFill>
                <a:srgbClr val="507CB6"/>
              </a:solidFill>
              <a:ln w="0">
                <a:noFill/>
              </a:ln>
            </c:spPr>
            <c:extLst>
              <c:ext xmlns:c16="http://schemas.microsoft.com/office/drawing/2014/chart" uri="{C3380CC4-5D6E-409C-BE32-E72D297353CC}">
                <c16:uniqueId val="{00000017-7E4A-4C53-8649-D53A8F659DD1}"/>
              </c:ext>
            </c:extLst>
          </c:dPt>
          <c:dPt>
            <c:idx val="12"/>
            <c:invertIfNegative val="0"/>
            <c:bubble3D val="0"/>
            <c:spPr>
              <a:solidFill>
                <a:srgbClr val="F9BE00"/>
              </a:solidFill>
              <a:ln w="0">
                <a:noFill/>
              </a:ln>
            </c:spPr>
            <c:extLst>
              <c:ext xmlns:c16="http://schemas.microsoft.com/office/drawing/2014/chart" uri="{C3380CC4-5D6E-409C-BE32-E72D297353CC}">
                <c16:uniqueId val="{00000019-7E4A-4C53-8649-D53A8F659DD1}"/>
              </c:ext>
            </c:extLst>
          </c:dPt>
          <c:dPt>
            <c:idx val="13"/>
            <c:invertIfNegative val="0"/>
            <c:bubble3D val="0"/>
            <c:spPr>
              <a:solidFill>
                <a:srgbClr val="6BC8CD"/>
              </a:solidFill>
              <a:ln w="0">
                <a:noFill/>
              </a:ln>
            </c:spPr>
            <c:extLst>
              <c:ext xmlns:c16="http://schemas.microsoft.com/office/drawing/2014/chart" uri="{C3380CC4-5D6E-409C-BE32-E72D297353CC}">
                <c16:uniqueId val="{0000001B-7E4A-4C53-8649-D53A8F659DD1}"/>
              </c:ext>
            </c:extLst>
          </c:dPt>
          <c:dPt>
            <c:idx val="14"/>
            <c:invertIfNegative val="0"/>
            <c:bubble3D val="0"/>
            <c:spPr>
              <a:solidFill>
                <a:srgbClr val="FF8B4F"/>
              </a:solidFill>
              <a:ln w="0">
                <a:noFill/>
              </a:ln>
            </c:spPr>
            <c:extLst>
              <c:ext xmlns:c16="http://schemas.microsoft.com/office/drawing/2014/chart" uri="{C3380CC4-5D6E-409C-BE32-E72D297353CC}">
                <c16:uniqueId val="{0000001D-7E4A-4C53-8649-D53A8F659DD1}"/>
              </c:ext>
            </c:extLst>
          </c:dPt>
          <c:dPt>
            <c:idx val="15"/>
            <c:invertIfNegative val="0"/>
            <c:bubble3D val="0"/>
            <c:spPr>
              <a:solidFill>
                <a:srgbClr val="7D5E90"/>
              </a:solidFill>
              <a:ln w="0">
                <a:noFill/>
              </a:ln>
            </c:spPr>
            <c:extLst>
              <c:ext xmlns:c16="http://schemas.microsoft.com/office/drawing/2014/chart" uri="{C3380CC4-5D6E-409C-BE32-E72D297353CC}">
                <c16:uniqueId val="{0000001F-7E4A-4C53-8649-D53A8F659DD1}"/>
              </c:ext>
            </c:extLst>
          </c:dPt>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Sheet1!$A$2:$A$17</c:f>
              <c:strCache>
                <c:ptCount val="16"/>
                <c:pt idx="0">
                  <c:v>Leaf blower</c:v>
                </c:pt>
                <c:pt idx="1">
                  <c:v>Utility cart</c:v>
                </c:pt>
                <c:pt idx="2">
                  <c:v>String trimmer</c:v>
                </c:pt>
                <c:pt idx="3">
                  <c:v>Hedge trimmer</c:v>
                </c:pt>
                <c:pt idx="4">
                  <c:v>Chainsaw</c:v>
                </c:pt>
                <c:pt idx="5">
                  <c:v>Pole saw</c:v>
                </c:pt>
                <c:pt idx="6">
                  <c:v>Walk behind mower</c:v>
                </c:pt>
                <c:pt idx="7">
                  <c:v>Riding mower</c:v>
                </c:pt>
                <c:pt idx="8">
                  <c:v>Power washer</c:v>
                </c:pt>
                <c:pt idx="9">
                  <c:v>Greens roller</c:v>
                </c:pt>
                <c:pt idx="10">
                  <c:v>Edger</c:v>
                </c:pt>
                <c:pt idx="11">
                  <c:v>Other (please specify)</c:v>
                </c:pt>
                <c:pt idx="12">
                  <c:v>Robotic/Autonomous mower</c:v>
                </c:pt>
                <c:pt idx="13">
                  <c:v>Sand rake/bunker rake</c:v>
                </c:pt>
                <c:pt idx="14">
                  <c:v>Snow blower</c:v>
                </c:pt>
                <c:pt idx="15">
                  <c:v>Hover mower</c:v>
                </c:pt>
              </c:strCache>
            </c:strRef>
          </c:cat>
          <c:val>
            <c:numRef>
              <c:f>Sheet1!$B$2:$B$17</c:f>
              <c:numCache>
                <c:formatCode>0.00%</c:formatCode>
                <c:ptCount val="16"/>
                <c:pt idx="0">
                  <c:v>0.78</c:v>
                </c:pt>
                <c:pt idx="1">
                  <c:v>0.62</c:v>
                </c:pt>
                <c:pt idx="2">
                  <c:v>0.34499999999999997</c:v>
                </c:pt>
                <c:pt idx="3">
                  <c:v>0.315</c:v>
                </c:pt>
                <c:pt idx="4">
                  <c:v>0.26</c:v>
                </c:pt>
                <c:pt idx="5">
                  <c:v>0.16</c:v>
                </c:pt>
                <c:pt idx="6">
                  <c:v>0.105</c:v>
                </c:pt>
                <c:pt idx="7">
                  <c:v>0.08</c:v>
                </c:pt>
                <c:pt idx="8">
                  <c:v>7.0000000000000007E-2</c:v>
                </c:pt>
                <c:pt idx="9">
                  <c:v>5.5E-2</c:v>
                </c:pt>
                <c:pt idx="10">
                  <c:v>0.05</c:v>
                </c:pt>
                <c:pt idx="11">
                  <c:v>0.05</c:v>
                </c:pt>
                <c:pt idx="12">
                  <c:v>0.04</c:v>
                </c:pt>
                <c:pt idx="13">
                  <c:v>1.4999999999999999E-2</c:v>
                </c:pt>
                <c:pt idx="14">
                  <c:v>5.0000000000000001E-3</c:v>
                </c:pt>
                <c:pt idx="15">
                  <c:v>0</c:v>
                </c:pt>
              </c:numCache>
            </c:numRef>
          </c:val>
          <c:extLst>
            <c:ext xmlns:c16="http://schemas.microsoft.com/office/drawing/2014/chart" uri="{C3380CC4-5D6E-409C-BE32-E72D297353CC}">
              <c16:uniqueId val="{00000020-7E4A-4C53-8649-D53A8F659DD1}"/>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D135-4033-B2F7-3A195E4C24F7}"/>
              </c:ext>
            </c:extLst>
          </c:dPt>
          <c:dPt>
            <c:idx val="1"/>
            <c:invertIfNegative val="0"/>
            <c:bubble3D val="0"/>
            <c:spPr>
              <a:solidFill>
                <a:srgbClr val="507CB6"/>
              </a:solidFill>
              <a:ln w="0">
                <a:noFill/>
              </a:ln>
            </c:spPr>
            <c:extLst>
              <c:ext xmlns:c16="http://schemas.microsoft.com/office/drawing/2014/chart" uri="{C3380CC4-5D6E-409C-BE32-E72D297353CC}">
                <c16:uniqueId val="{00000003-D135-4033-B2F7-3A195E4C24F7}"/>
              </c:ext>
            </c:extLst>
          </c:dPt>
          <c:dPt>
            <c:idx val="2"/>
            <c:invertIfNegative val="0"/>
            <c:bubble3D val="0"/>
            <c:spPr>
              <a:solidFill>
                <a:srgbClr val="F9BE00"/>
              </a:solidFill>
              <a:ln w="0">
                <a:noFill/>
              </a:ln>
            </c:spPr>
            <c:extLst>
              <c:ext xmlns:c16="http://schemas.microsoft.com/office/drawing/2014/chart" uri="{C3380CC4-5D6E-409C-BE32-E72D297353CC}">
                <c16:uniqueId val="{00000005-D135-4033-B2F7-3A195E4C24F7}"/>
              </c:ext>
            </c:extLst>
          </c:dPt>
          <c:dPt>
            <c:idx val="3"/>
            <c:invertIfNegative val="0"/>
            <c:bubble3D val="0"/>
            <c:spPr>
              <a:solidFill>
                <a:srgbClr val="6BC8CD"/>
              </a:solidFill>
              <a:ln w="0">
                <a:noFill/>
              </a:ln>
            </c:spPr>
            <c:extLst>
              <c:ext xmlns:c16="http://schemas.microsoft.com/office/drawing/2014/chart" uri="{C3380CC4-5D6E-409C-BE32-E72D297353CC}">
                <c16:uniqueId val="{00000007-D135-4033-B2F7-3A195E4C24F7}"/>
              </c:ext>
            </c:extLst>
          </c:dPt>
          <c:dPt>
            <c:idx val="4"/>
            <c:invertIfNegative val="0"/>
            <c:bubble3D val="0"/>
            <c:spPr>
              <a:solidFill>
                <a:srgbClr val="FF8B4F"/>
              </a:solidFill>
              <a:ln w="0">
                <a:noFill/>
              </a:ln>
            </c:spPr>
            <c:extLst>
              <c:ext xmlns:c16="http://schemas.microsoft.com/office/drawing/2014/chart" uri="{C3380CC4-5D6E-409C-BE32-E72D297353CC}">
                <c16:uniqueId val="{00000009-D135-4033-B2F7-3A195E4C24F7}"/>
              </c:ext>
            </c:extLst>
          </c:dPt>
          <c:dPt>
            <c:idx val="5"/>
            <c:invertIfNegative val="0"/>
            <c:bubble3D val="0"/>
            <c:spPr>
              <a:solidFill>
                <a:srgbClr val="7D5E90"/>
              </a:solidFill>
              <a:ln w="0">
                <a:noFill/>
              </a:ln>
            </c:spPr>
            <c:extLst>
              <c:ext xmlns:c16="http://schemas.microsoft.com/office/drawing/2014/chart" uri="{C3380CC4-5D6E-409C-BE32-E72D297353CC}">
                <c16:uniqueId val="{0000000B-D135-4033-B2F7-3A195E4C24F7}"/>
              </c:ext>
            </c:extLst>
          </c:dPt>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1</c:v>
                </c:pt>
                <c:pt idx="1">
                  <c:v>2</c:v>
                </c:pt>
                <c:pt idx="2">
                  <c:v>3</c:v>
                </c:pt>
                <c:pt idx="3">
                  <c:v>4</c:v>
                </c:pt>
                <c:pt idx="4">
                  <c:v>5 or more</c:v>
                </c:pt>
                <c:pt idx="5">
                  <c:v>Don't know / not sure</c:v>
                </c:pt>
              </c:strCache>
            </c:strRef>
          </c:cat>
          <c:val>
            <c:numRef>
              <c:f>Sheet1!$B$2:$B$7</c:f>
              <c:numCache>
                <c:formatCode>0.00%</c:formatCode>
                <c:ptCount val="6"/>
                <c:pt idx="0">
                  <c:v>0.23499999999999999</c:v>
                </c:pt>
                <c:pt idx="1">
                  <c:v>0.34499999999999997</c:v>
                </c:pt>
                <c:pt idx="2">
                  <c:v>0.105</c:v>
                </c:pt>
                <c:pt idx="3">
                  <c:v>3.5000000000000003E-2</c:v>
                </c:pt>
                <c:pt idx="4">
                  <c:v>0.12</c:v>
                </c:pt>
                <c:pt idx="5">
                  <c:v>0.16</c:v>
                </c:pt>
              </c:numCache>
            </c:numRef>
          </c:val>
          <c:extLst>
            <c:ext xmlns:c16="http://schemas.microsoft.com/office/drawing/2014/chart" uri="{C3380CC4-5D6E-409C-BE32-E72D297353CC}">
              <c16:uniqueId val="{0000000C-D135-4033-B2F7-3A195E4C24F7}"/>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970E-4856-B7BC-10FF5126258E}"/>
              </c:ext>
            </c:extLst>
          </c:dPt>
          <c:dPt>
            <c:idx val="1"/>
            <c:invertIfNegative val="0"/>
            <c:bubble3D val="0"/>
            <c:spPr>
              <a:solidFill>
                <a:srgbClr val="507CB6"/>
              </a:solidFill>
              <a:ln w="0">
                <a:noFill/>
              </a:ln>
            </c:spPr>
            <c:extLst>
              <c:ext xmlns:c16="http://schemas.microsoft.com/office/drawing/2014/chart" uri="{C3380CC4-5D6E-409C-BE32-E72D297353CC}">
                <c16:uniqueId val="{00000003-970E-4856-B7BC-10FF5126258E}"/>
              </c:ext>
            </c:extLst>
          </c:dPt>
          <c:dPt>
            <c:idx val="2"/>
            <c:invertIfNegative val="0"/>
            <c:bubble3D val="0"/>
            <c:spPr>
              <a:solidFill>
                <a:srgbClr val="F9BE00"/>
              </a:solidFill>
              <a:ln w="0">
                <a:noFill/>
              </a:ln>
            </c:spPr>
            <c:extLst>
              <c:ext xmlns:c16="http://schemas.microsoft.com/office/drawing/2014/chart" uri="{C3380CC4-5D6E-409C-BE32-E72D297353CC}">
                <c16:uniqueId val="{00000005-970E-4856-B7BC-10FF5126258E}"/>
              </c:ext>
            </c:extLst>
          </c:dPt>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Sheet1!$A$2:$A$4</c:f>
              <c:strCache>
                <c:ptCount val="3"/>
                <c:pt idx="0">
                  <c:v>Yes</c:v>
                </c:pt>
                <c:pt idx="1">
                  <c:v>No</c:v>
                </c:pt>
                <c:pt idx="2">
                  <c:v>Not sure</c:v>
                </c:pt>
              </c:strCache>
            </c:strRef>
          </c:cat>
          <c:val>
            <c:numRef>
              <c:f>Sheet1!$B$2:$B$4</c:f>
              <c:numCache>
                <c:formatCode>0.00%</c:formatCode>
                <c:ptCount val="3"/>
                <c:pt idx="0">
                  <c:v>0.06</c:v>
                </c:pt>
                <c:pt idx="1">
                  <c:v>0.83930000000000005</c:v>
                </c:pt>
                <c:pt idx="2">
                  <c:v>0.1007</c:v>
                </c:pt>
              </c:numCache>
            </c:numRef>
          </c:val>
          <c:extLst>
            <c:ext xmlns:c16="http://schemas.microsoft.com/office/drawing/2014/chart" uri="{C3380CC4-5D6E-409C-BE32-E72D297353CC}">
              <c16:uniqueId val="{00000006-970E-4856-B7BC-10FF5126258E}"/>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1"/>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bar"/>
        <c:grouping val="clustered"/>
        <c:varyColors val="0"/>
        <c:ser>
          <c:idx val="0"/>
          <c:order val="0"/>
          <c:tx>
            <c:strRef>
              <c:f>Sheet1!$B$1</c:f>
              <c:strCache>
                <c:ptCount val="1"/>
                <c:pt idx="0">
                  <c:v> </c:v>
                </c:pt>
              </c:strCache>
            </c:strRef>
          </c:tx>
          <c:spPr>
            <a:solidFill>
              <a:srgbClr val="00BF6F"/>
            </a:solidFill>
          </c:spPr>
          <c:invertIfNegative val="0"/>
          <c:dPt>
            <c:idx val="0"/>
            <c:invertIfNegative val="0"/>
            <c:bubble3D val="0"/>
            <c:spPr>
              <a:solidFill>
                <a:srgbClr val="00BF6F"/>
              </a:solidFill>
              <a:ln w="0">
                <a:noFill/>
              </a:ln>
            </c:spPr>
            <c:extLst>
              <c:ext xmlns:c16="http://schemas.microsoft.com/office/drawing/2014/chart" uri="{C3380CC4-5D6E-409C-BE32-E72D297353CC}">
                <c16:uniqueId val="{00000001-7D29-4154-BDDC-EB26F4571444}"/>
              </c:ext>
            </c:extLst>
          </c:dPt>
          <c:dPt>
            <c:idx val="1"/>
            <c:invertIfNegative val="0"/>
            <c:bubble3D val="0"/>
            <c:spPr>
              <a:solidFill>
                <a:srgbClr val="507CB6"/>
              </a:solidFill>
              <a:ln w="0">
                <a:noFill/>
              </a:ln>
            </c:spPr>
            <c:extLst>
              <c:ext xmlns:c16="http://schemas.microsoft.com/office/drawing/2014/chart" uri="{C3380CC4-5D6E-409C-BE32-E72D297353CC}">
                <c16:uniqueId val="{00000003-7D29-4154-BDDC-EB26F4571444}"/>
              </c:ext>
            </c:extLst>
          </c:dPt>
          <c:dLbls>
            <c:numFmt formatCode="0%" sourceLinked="0"/>
            <c:spPr>
              <a:noFill/>
              <a:ln>
                <a:noFill/>
              </a:ln>
              <a:effectLst/>
            </c:spPr>
            <c:txPr>
              <a:bodyPr/>
              <a:lstStyle/>
              <a:p>
                <a:pPr>
                  <a:defRPr sz="1000" b="0">
                    <a:solidFill>
                      <a:srgbClr val="7F7F7F"/>
                    </a:solidFill>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Sheet1!$A$2:$A$3</c:f>
              <c:strCache>
                <c:ptCount val="2"/>
                <c:pt idx="0">
                  <c:v>Yes</c:v>
                </c:pt>
                <c:pt idx="1">
                  <c:v>No</c:v>
                </c:pt>
              </c:strCache>
            </c:strRef>
          </c:cat>
          <c:val>
            <c:numRef>
              <c:f>Sheet1!$B$2:$B$3</c:f>
              <c:numCache>
                <c:formatCode>0.00%</c:formatCode>
                <c:ptCount val="2"/>
                <c:pt idx="0">
                  <c:v>0.1507</c:v>
                </c:pt>
                <c:pt idx="1">
                  <c:v>0.84930000000000005</c:v>
                </c:pt>
              </c:numCache>
            </c:numRef>
          </c:val>
          <c:extLst>
            <c:ext xmlns:c16="http://schemas.microsoft.com/office/drawing/2014/chart" uri="{C3380CC4-5D6E-409C-BE32-E72D297353CC}">
              <c16:uniqueId val="{00000004-7D29-4154-BDDC-EB26F4571444}"/>
            </c:ext>
          </c:extLst>
        </c:ser>
        <c:dLbls>
          <c:showLegendKey val="0"/>
          <c:showVal val="1"/>
          <c:showCatName val="0"/>
          <c:showSerName val="0"/>
          <c:showPercent val="0"/>
          <c:showBubbleSize val="0"/>
        </c:dLbls>
        <c:gapWidth val="50"/>
        <c:overlap val="100"/>
        <c:axId val="2068027336"/>
        <c:axId val="2113994440"/>
      </c:barChart>
      <c:catAx>
        <c:axId val="2068027336"/>
        <c:scaling>
          <c:orientation val="maxMin"/>
        </c:scaling>
        <c:delete val="0"/>
        <c:axPos val="l"/>
        <c:numFmt formatCode="General" sourceLinked="0"/>
        <c:majorTickMark val="out"/>
        <c:minorTickMark val="none"/>
        <c:tickLblPos val="low"/>
        <c:spPr>
          <a:ln>
            <a:solidFill>
              <a:srgbClr val="7F7F7F"/>
            </a:solidFill>
          </a:ln>
        </c:spPr>
        <c:txPr>
          <a:bodyPr/>
          <a:lstStyle/>
          <a:p>
            <a:pPr>
              <a:defRPr sz="1000" b="0">
                <a:solidFill>
                  <a:srgbClr val="7F7F7F"/>
                </a:solidFill>
              </a:defRPr>
            </a:pPr>
            <a:endParaRPr lang="en-US"/>
          </a:p>
        </c:txPr>
        <c:crossAx val="2113994440"/>
        <c:crosses val="autoZero"/>
        <c:auto val="1"/>
        <c:lblAlgn val="ctr"/>
        <c:lblOffset val="100"/>
        <c:noMultiLvlLbl val="0"/>
      </c:catAx>
      <c:valAx>
        <c:axId val="2113994440"/>
        <c:scaling>
          <c:orientation val="minMax"/>
          <c:max val="1"/>
          <c:min val="0"/>
        </c:scaling>
        <c:delete val="0"/>
        <c:axPos val="b"/>
        <c:numFmt formatCode="0%" sourceLinked="0"/>
        <c:majorTickMark val="out"/>
        <c:minorTickMark val="none"/>
        <c:tickLblPos val="nextTo"/>
        <c:spPr>
          <a:ln>
            <a:solidFill>
              <a:srgbClr val="7F7F7F"/>
            </a:solidFill>
          </a:ln>
        </c:spPr>
        <c:txPr>
          <a:bodyPr/>
          <a:lstStyle/>
          <a:p>
            <a:pPr>
              <a:defRPr sz="1000" b="0">
                <a:solidFill>
                  <a:srgbClr val="7F7F7F"/>
                </a:solidFill>
              </a:defRPr>
            </a:pPr>
            <a:endParaRPr lang="en-US"/>
          </a:p>
        </c:txPr>
        <c:crossAx val="2068027336"/>
        <c:crosses val="max"/>
        <c:crossBetween val="between"/>
      </c:valAx>
    </c:plotArea>
    <c:plotVisOnly val="1"/>
    <c:dispBlanksAs val="gap"/>
    <c:showDLblsOverMax val="1"/>
  </c:chart>
  <c:txPr>
    <a:bodyPr/>
    <a:lstStyle/>
    <a:p>
      <a:pPr>
        <a:defRPr sz="1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136" y="80645"/>
            <a:ext cx="8229600" cy="548713"/>
          </a:xfrm>
        </p:spPr>
        <p:txBody>
          <a:bodyPr/>
          <a:lstStyle>
            <a:lvl1pPr>
              <a:defRPr/>
            </a:lvl1pPr>
          </a:lstStyle>
          <a:p>
            <a:r>
              <a:rPr lang="en-US" dirty="0"/>
              <a:t>Master title style (only changes made to the parent slide will be reflected in the app)</a:t>
            </a:r>
          </a:p>
        </p:txBody>
      </p:sp>
      <p:sp>
        <p:nvSpPr>
          <p:cNvPr id="6" name="Slide Number Placeholder 5"/>
          <p:cNvSpPr>
            <a:spLocks noGrp="1"/>
          </p:cNvSpPr>
          <p:nvPr>
            <p:ph type="sldNum" sz="quarter" idx="12"/>
          </p:nvPr>
        </p:nvSpPr>
        <p:spPr/>
        <p:txBody>
          <a:bodyPr/>
          <a:lstStyle/>
          <a:p>
            <a:fld id="{A88B48FB-E956-2048-9E74-C69E7CAA26CC}" type="slidenum">
              <a:rPr lang="en-US" smtClean="0"/>
              <a:t>‹#›</a:t>
            </a:fld>
            <a:endParaRPr lang="en-US"/>
          </a:p>
        </p:txBody>
      </p:sp>
      <p:sp>
        <p:nvSpPr>
          <p:cNvPr id="8" name="Content Placeholder 7">
            <a:extLst>
              <a:ext uri="{FF2B5EF4-FFF2-40B4-BE49-F238E27FC236}">
                <a16:creationId xmlns:a16="http://schemas.microsoft.com/office/drawing/2014/main" id="{8252A03B-2D42-4DAE-8460-CF96145A8DF0}"/>
              </a:ext>
            </a:extLst>
          </p:cNvPr>
          <p:cNvSpPr>
            <a:spLocks noGrp="1"/>
          </p:cNvSpPr>
          <p:nvPr>
            <p:ph sz="quarter" idx="13" hasCustomPrompt="1"/>
          </p:nvPr>
        </p:nvSpPr>
        <p:spPr>
          <a:xfrm>
            <a:off x="115136" y="1005080"/>
            <a:ext cx="8229600" cy="3569013"/>
          </a:xfrm>
        </p:spPr>
        <p:txBody>
          <a:bodyPr/>
          <a:lstStyle>
            <a:lvl1pPr>
              <a:defRPr sz="1400">
                <a:solidFill>
                  <a:schemeClr val="tx1"/>
                </a:solidFill>
              </a:defRPr>
            </a:lvl1pPr>
            <a:lvl2pPr>
              <a:defRPr sz="1400">
                <a:latin typeface="Arial" panose="020B0604020202020204" pitchFamily="34" charset="0"/>
                <a:cs typeface="Arial" panose="020B0604020202020204" pitchFamily="34" charset="0"/>
              </a:defRPr>
            </a:lvl2pPr>
            <a:lvl3pPr>
              <a:defRPr sz="1200">
                <a:latin typeface="Arial" panose="020B0604020202020204" pitchFamily="34" charset="0"/>
                <a:cs typeface="Arial" panose="020B0604020202020204" pitchFamily="34" charset="0"/>
              </a:defRPr>
            </a:lvl3pPr>
            <a:lvl4pPr>
              <a:defRPr sz="1100">
                <a:latin typeface="Arial" panose="020B0604020202020204" pitchFamily="34" charset="0"/>
                <a:cs typeface="Arial" panose="020B0604020202020204" pitchFamily="34" charset="0"/>
              </a:defRPr>
            </a:lvl4pPr>
            <a:lvl5pPr>
              <a:defRPr sz="1100">
                <a:latin typeface="Arial" panose="020B0604020202020204" pitchFamily="34" charset="0"/>
                <a:cs typeface="Arial" panose="020B0604020202020204" pitchFamily="34" charset="0"/>
              </a:defRPr>
            </a:lvl5pPr>
          </a:lstStyle>
          <a:p>
            <a:pPr lvl="0"/>
            <a:r>
              <a:rPr lang="en-US" dirty="0"/>
              <a:t>Master text style</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5" name="Text Placeholder 4">
            <a:extLst>
              <a:ext uri="{FF2B5EF4-FFF2-40B4-BE49-F238E27FC236}">
                <a16:creationId xmlns:a16="http://schemas.microsoft.com/office/drawing/2014/main" id="{FCB14CF1-AB9B-4870-9E5C-AD8F31C7FF68}"/>
              </a:ext>
            </a:extLst>
          </p:cNvPr>
          <p:cNvSpPr>
            <a:spLocks noGrp="1"/>
          </p:cNvSpPr>
          <p:nvPr>
            <p:ph type="body" sz="quarter" idx="14" hasCustomPrompt="1"/>
          </p:nvPr>
        </p:nvSpPr>
        <p:spPr>
          <a:xfrm>
            <a:off x="123322" y="627419"/>
            <a:ext cx="8229600" cy="239713"/>
          </a:xfrm>
        </p:spPr>
        <p:txBody>
          <a:bodyPr/>
          <a:lstStyle>
            <a:lvl1pPr>
              <a:defRPr/>
            </a:lvl1pPr>
          </a:lstStyle>
          <a:p>
            <a:pPr lvl="0"/>
            <a:r>
              <a:rPr lang="en-US" dirty="0"/>
              <a:t>Master text style</a:t>
            </a:r>
            <a:endParaRPr lang="en-GB" dirty="0"/>
          </a:p>
        </p:txBody>
      </p:sp>
      <p:sp>
        <p:nvSpPr>
          <p:cNvPr id="7" name="Footer Placeholder 3">
            <a:extLst>
              <a:ext uri="{FF2B5EF4-FFF2-40B4-BE49-F238E27FC236}">
                <a16:creationId xmlns:a16="http://schemas.microsoft.com/office/drawing/2014/main" id="{E39551A5-770E-3978-ED85-9963EA081996}"/>
              </a:ext>
            </a:extLst>
          </p:cNvPr>
          <p:cNvSpPr>
            <a:spLocks noGrp="1"/>
          </p:cNvSpPr>
          <p:nvPr>
            <p:ph type="ftr" sz="quarter" idx="3"/>
          </p:nvPr>
        </p:nvSpPr>
        <p:spPr>
          <a:xfrm>
            <a:off x="167174" y="4811867"/>
            <a:ext cx="8229600"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Tree>
    <p:extLst>
      <p:ext uri="{BB962C8B-B14F-4D97-AF65-F5344CB8AC3E}">
        <p14:creationId xmlns:p14="http://schemas.microsoft.com/office/powerpoint/2010/main" val="596443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Title Slide">
    <p:bg>
      <p:bgPr>
        <a:solidFill>
          <a:schemeClr val="tx1">
            <a:lumMod val="50000"/>
          </a:schemeClr>
        </a:solidFill>
        <a:effectLst/>
      </p:bgPr>
    </p:bg>
    <p:spTree>
      <p:nvGrpSpPr>
        <p:cNvPr id="1" name=""/>
        <p:cNvGrpSpPr/>
        <p:nvPr/>
      </p:nvGrpSpPr>
      <p:grpSpPr>
        <a:xfrm>
          <a:off x="0" y="0"/>
          <a:ext cx="0" cy="0"/>
          <a:chOff x="0" y="0"/>
          <a:chExt cx="0" cy="0"/>
        </a:xfrm>
      </p:grpSpPr>
      <p:sp>
        <p:nvSpPr>
          <p:cNvPr id="8" name="Text Placeholder 7"/>
          <p:cNvSpPr>
            <a:spLocks noGrp="1"/>
          </p:cNvSpPr>
          <p:nvPr>
            <p:ph type="body" sz="quarter" idx="11" hasCustomPrompt="1"/>
          </p:nvPr>
        </p:nvSpPr>
        <p:spPr>
          <a:xfrm>
            <a:off x="256494" y="2494609"/>
            <a:ext cx="7787252" cy="1234730"/>
          </a:xfrm>
        </p:spPr>
        <p:txBody>
          <a:bodyPr anchor="b">
            <a:normAutofit/>
          </a:bodyPr>
          <a:lstStyle>
            <a:lvl1pPr marL="0" indent="0">
              <a:buNone/>
              <a:defRPr sz="3200" b="1" baseline="0">
                <a:solidFill>
                  <a:schemeClr val="bg1"/>
                </a:solidFill>
              </a:defRPr>
            </a:lvl1pPr>
          </a:lstStyle>
          <a:p>
            <a:pPr lvl="0"/>
            <a:r>
              <a:rPr lang="en-US" dirty="0"/>
              <a:t>Title style (only changes made to the parent slide will be reflected in the app)</a:t>
            </a:r>
          </a:p>
        </p:txBody>
      </p:sp>
      <p:sp>
        <p:nvSpPr>
          <p:cNvPr id="3" name="Text Placeholder 2"/>
          <p:cNvSpPr>
            <a:spLocks noGrp="1"/>
          </p:cNvSpPr>
          <p:nvPr>
            <p:ph type="body" sz="quarter" idx="12" hasCustomPrompt="1"/>
          </p:nvPr>
        </p:nvSpPr>
        <p:spPr>
          <a:xfrm>
            <a:off x="266162" y="3729038"/>
            <a:ext cx="2938463" cy="385762"/>
          </a:xfrm>
        </p:spPr>
        <p:txBody>
          <a:bodyPr>
            <a:normAutofit/>
          </a:bodyPr>
          <a:lstStyle>
            <a:lvl1pPr>
              <a:defRPr sz="1200" baseline="0">
                <a:solidFill>
                  <a:schemeClr val="bg1"/>
                </a:solidFill>
              </a:defRPr>
            </a:lvl1pPr>
          </a:lstStyle>
          <a:p>
            <a:pPr lvl="0"/>
            <a:r>
              <a:rPr lang="en-US" dirty="0"/>
              <a:t>Title slide subtitle style</a:t>
            </a:r>
          </a:p>
        </p:txBody>
      </p:sp>
      <p:sp>
        <p:nvSpPr>
          <p:cNvPr id="4" name="Footer Placeholder 3">
            <a:extLst>
              <a:ext uri="{FF2B5EF4-FFF2-40B4-BE49-F238E27FC236}">
                <a16:creationId xmlns:a16="http://schemas.microsoft.com/office/drawing/2014/main" id="{22E984EA-3574-957B-CBB9-81D1F0C18876}"/>
              </a:ext>
            </a:extLst>
          </p:cNvPr>
          <p:cNvSpPr>
            <a:spLocks noGrp="1"/>
          </p:cNvSpPr>
          <p:nvPr>
            <p:ph type="ftr" sz="quarter" idx="3"/>
          </p:nvPr>
        </p:nvSpPr>
        <p:spPr>
          <a:xfrm>
            <a:off x="256493" y="4811867"/>
            <a:ext cx="7839291" cy="274637"/>
          </a:xfrm>
          <a:prstGeom prst="rect">
            <a:avLst/>
          </a:prstGeom>
        </p:spPr>
        <p:txBody>
          <a:bodyPr vert="horz" lIns="91440" tIns="45720" rIns="91440" bIns="45720" rtlCol="0" anchor="ctr"/>
          <a:lstStyle>
            <a:lvl1pPr algn="l">
              <a:defRPr sz="1050">
                <a:solidFill>
                  <a:schemeClr val="bg1"/>
                </a:solidFill>
              </a:defRPr>
            </a:lvl1p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Response Summary Slide">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7B593F9-7B30-274B-BFFF-492683631E49}" type="slidenum">
              <a:rPr lang="en-US" smtClean="0"/>
              <a:t>‹#›</a:t>
            </a:fld>
            <a:endParaRPr lang="en-US"/>
          </a:p>
        </p:txBody>
      </p:sp>
      <p:sp>
        <p:nvSpPr>
          <p:cNvPr id="13" name="Text Placeholder 12"/>
          <p:cNvSpPr>
            <a:spLocks noGrp="1"/>
          </p:cNvSpPr>
          <p:nvPr>
            <p:ph type="body" sz="quarter" idx="13" hasCustomPrompt="1"/>
          </p:nvPr>
        </p:nvSpPr>
        <p:spPr>
          <a:xfrm>
            <a:off x="211403" y="3639393"/>
            <a:ext cx="4576388" cy="350837"/>
          </a:xfrm>
        </p:spPr>
        <p:txBody>
          <a:bodyPr/>
          <a:lstStyle>
            <a:lvl1pPr>
              <a:defRPr b="0"/>
            </a:lvl1pPr>
          </a:lstStyle>
          <a:p>
            <a:pPr lvl="0"/>
            <a:r>
              <a:rPr lang="en-US" dirty="0"/>
              <a:t>Master text style</a:t>
            </a:r>
          </a:p>
        </p:txBody>
      </p:sp>
      <p:sp>
        <p:nvSpPr>
          <p:cNvPr id="17" name="Title 16"/>
          <p:cNvSpPr>
            <a:spLocks noGrp="1"/>
          </p:cNvSpPr>
          <p:nvPr>
            <p:ph type="title" hasCustomPrompt="1"/>
          </p:nvPr>
        </p:nvSpPr>
        <p:spPr>
          <a:xfrm>
            <a:off x="204788" y="2334751"/>
            <a:ext cx="8229600" cy="857250"/>
          </a:xfrm>
        </p:spPr>
        <p:txBody>
          <a:bodyPr/>
          <a:lstStyle/>
          <a:p>
            <a:r>
              <a:rPr lang="en-US" dirty="0"/>
              <a:t>Master title style (only changes made to the parent slide will be reflected in the app)</a:t>
            </a:r>
          </a:p>
        </p:txBody>
      </p:sp>
      <p:sp>
        <p:nvSpPr>
          <p:cNvPr id="16" name="Text Placeholder 5"/>
          <p:cNvSpPr>
            <a:spLocks noGrp="1"/>
          </p:cNvSpPr>
          <p:nvPr>
            <p:ph type="body" sz="quarter" idx="17" hasCustomPrompt="1"/>
          </p:nvPr>
        </p:nvSpPr>
        <p:spPr>
          <a:xfrm>
            <a:off x="204788" y="3158633"/>
            <a:ext cx="3859212" cy="280987"/>
          </a:xfrm>
        </p:spPr>
        <p:txBody>
          <a:bodyPr/>
          <a:lstStyle>
            <a:lvl2pPr marL="4763" indent="0">
              <a:buNone/>
              <a:defRPr sz="1600">
                <a:solidFill>
                  <a:schemeClr val="bg1">
                    <a:lumMod val="50000"/>
                  </a:schemeClr>
                </a:solidFill>
                <a:latin typeface="Arial"/>
                <a:cs typeface="Arial"/>
              </a:defRPr>
            </a:lvl2pPr>
          </a:lstStyle>
          <a:p>
            <a:pPr lvl="1"/>
            <a:r>
              <a:rPr lang="en-US" dirty="0"/>
              <a:t>Total Responses style</a:t>
            </a:r>
          </a:p>
        </p:txBody>
      </p:sp>
      <p:sp>
        <p:nvSpPr>
          <p:cNvPr id="7" name="Text Placeholder 12"/>
          <p:cNvSpPr>
            <a:spLocks noGrp="1"/>
          </p:cNvSpPr>
          <p:nvPr>
            <p:ph type="body" sz="quarter" idx="18" hasCustomPrompt="1"/>
          </p:nvPr>
        </p:nvSpPr>
        <p:spPr>
          <a:xfrm>
            <a:off x="211403" y="4047840"/>
            <a:ext cx="4576388" cy="350837"/>
          </a:xfrm>
        </p:spPr>
        <p:txBody>
          <a:bodyPr/>
          <a:lstStyle>
            <a:lvl1pPr>
              <a:defRPr b="0"/>
            </a:lvl1pPr>
          </a:lstStyle>
          <a:p>
            <a:pPr lvl="0"/>
            <a:r>
              <a:rPr lang="en-US" dirty="0"/>
              <a:t>Master text style</a:t>
            </a:r>
          </a:p>
        </p:txBody>
      </p:sp>
      <p:sp>
        <p:nvSpPr>
          <p:cNvPr id="8" name="Footer Placeholder 3">
            <a:extLst>
              <a:ext uri="{FF2B5EF4-FFF2-40B4-BE49-F238E27FC236}">
                <a16:creationId xmlns:a16="http://schemas.microsoft.com/office/drawing/2014/main" id="{CDF05C82-1244-9CA3-984A-2EEF32F7964F}"/>
              </a:ext>
            </a:extLst>
          </p:cNvPr>
          <p:cNvSpPr>
            <a:spLocks noGrp="1"/>
          </p:cNvSpPr>
          <p:nvPr>
            <p:ph type="ftr" sz="quarter" idx="3"/>
          </p:nvPr>
        </p:nvSpPr>
        <p:spPr>
          <a:xfrm>
            <a:off x="256826" y="4811867"/>
            <a:ext cx="8106588"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Tree>
    <p:extLst>
      <p:ext uri="{BB962C8B-B14F-4D97-AF65-F5344CB8AC3E}">
        <p14:creationId xmlns:p14="http://schemas.microsoft.com/office/powerpoint/2010/main" val="2964830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Char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115136" y="80645"/>
            <a:ext cx="8229600" cy="581143"/>
          </a:xfrm>
        </p:spPr>
        <p:txBody>
          <a:bodyPr/>
          <a:lstStyle/>
          <a:p>
            <a:r>
              <a:rPr lang="en-US" dirty="0"/>
              <a:t>Master title style (only changes made to the parent slide will be reflected in the app)</a:t>
            </a:r>
          </a:p>
        </p:txBody>
      </p:sp>
      <p:sp>
        <p:nvSpPr>
          <p:cNvPr id="3" name="Content Placeholder 2"/>
          <p:cNvSpPr>
            <a:spLocks noGrp="1"/>
          </p:cNvSpPr>
          <p:nvPr>
            <p:ph idx="1" hasCustomPrompt="1"/>
          </p:nvPr>
        </p:nvSpPr>
        <p:spPr>
          <a:xfrm>
            <a:off x="122570" y="666350"/>
            <a:ext cx="5332506" cy="249144"/>
          </a:xfrm>
        </p:spPr>
        <p:txBody>
          <a:bodyPr/>
          <a:lstStyle/>
          <a:p>
            <a:pPr lvl="0"/>
            <a:r>
              <a:rPr lang="en-US" dirty="0"/>
              <a:t>Master text style</a:t>
            </a:r>
          </a:p>
        </p:txBody>
      </p:sp>
      <p:sp>
        <p:nvSpPr>
          <p:cNvPr id="6" name="Slide Number Placeholder 5"/>
          <p:cNvSpPr>
            <a:spLocks noGrp="1"/>
          </p:cNvSpPr>
          <p:nvPr>
            <p:ph type="sldNum" sz="quarter" idx="12"/>
          </p:nvPr>
        </p:nvSpPr>
        <p:spPr/>
        <p:txBody>
          <a:bodyPr/>
          <a:lstStyle/>
          <a:p>
            <a:fld id="{A88B48FB-E956-2048-9E74-C69E7CAA26CC}" type="slidenum">
              <a:rPr lang="en-US" smtClean="0"/>
              <a:t>‹#›</a:t>
            </a:fld>
            <a:endParaRPr lang="en-US"/>
          </a:p>
        </p:txBody>
      </p:sp>
      <p:sp>
        <p:nvSpPr>
          <p:cNvPr id="5" name="Footer Placeholder 3">
            <a:extLst>
              <a:ext uri="{FF2B5EF4-FFF2-40B4-BE49-F238E27FC236}">
                <a16:creationId xmlns:a16="http://schemas.microsoft.com/office/drawing/2014/main" id="{9FE2B938-E785-E802-7A9A-5AD4FEF6088C}"/>
              </a:ext>
            </a:extLst>
          </p:cNvPr>
          <p:cNvSpPr>
            <a:spLocks noGrp="1"/>
          </p:cNvSpPr>
          <p:nvPr>
            <p:ph type="ftr" sz="quarter" idx="3"/>
          </p:nvPr>
        </p:nvSpPr>
        <p:spPr>
          <a:xfrm>
            <a:off x="202927" y="4811867"/>
            <a:ext cx="8193847"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Tree>
    <p:extLst>
      <p:ext uri="{BB962C8B-B14F-4D97-AF65-F5344CB8AC3E}">
        <p14:creationId xmlns:p14="http://schemas.microsoft.com/office/powerpoint/2010/main" val="216224047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15136" y="270516"/>
            <a:ext cx="8229600" cy="391272"/>
          </a:xfrm>
          <a:prstGeom prst="rect">
            <a:avLst/>
          </a:prstGeom>
        </p:spPr>
        <p:txBody>
          <a:bodyPr vert="horz" lIns="91440" tIns="45720" rIns="91440" bIns="45720" rtlCol="0" anchor="b">
            <a:normAutofit/>
          </a:bodyPr>
          <a:lstStyle/>
          <a:p>
            <a:r>
              <a:rPr lang="en-US" dirty="0"/>
              <a:t>Click to edit Master title style</a:t>
            </a:r>
          </a:p>
        </p:txBody>
      </p:sp>
      <p:sp>
        <p:nvSpPr>
          <p:cNvPr id="3" name="Text Placeholder 2"/>
          <p:cNvSpPr>
            <a:spLocks noGrp="1"/>
          </p:cNvSpPr>
          <p:nvPr>
            <p:ph type="body" idx="1"/>
          </p:nvPr>
        </p:nvSpPr>
        <p:spPr>
          <a:xfrm>
            <a:off x="122570" y="666350"/>
            <a:ext cx="5332506" cy="249144"/>
          </a:xfrm>
          <a:prstGeom prst="rect">
            <a:avLst/>
          </a:prstGeom>
        </p:spPr>
        <p:txBody>
          <a:bodyPr vert="horz" lIns="91440" tIns="45720" rIns="91440" bIns="45720" rtlCol="0">
            <a:normAutofit/>
          </a:bodyPr>
          <a:lstStyle/>
          <a:p>
            <a:pPr lvl="0"/>
            <a:r>
              <a:rPr lang="en-US" dirty="0"/>
              <a:t>Click to edit Master text styles</a:t>
            </a:r>
          </a:p>
        </p:txBody>
      </p:sp>
      <p:sp>
        <p:nvSpPr>
          <p:cNvPr id="6" name="Slide Number Placeholder 5"/>
          <p:cNvSpPr>
            <a:spLocks noGrp="1"/>
          </p:cNvSpPr>
          <p:nvPr>
            <p:ph type="sldNum" sz="quarter" idx="4"/>
          </p:nvPr>
        </p:nvSpPr>
        <p:spPr>
          <a:xfrm>
            <a:off x="8367076" y="4815076"/>
            <a:ext cx="626035" cy="274637"/>
          </a:xfrm>
          <a:prstGeom prst="rect">
            <a:avLst/>
          </a:prstGeom>
        </p:spPr>
        <p:txBody>
          <a:bodyPr vert="horz" lIns="91440" tIns="45720" rIns="91440" bIns="45720" rtlCol="0" anchor="ctr"/>
          <a:lstStyle>
            <a:lvl1pPr algn="r">
              <a:defRPr sz="1000">
                <a:solidFill>
                  <a:schemeClr val="tx2">
                    <a:lumMod val="60000"/>
                    <a:lumOff val="40000"/>
                  </a:schemeClr>
                </a:solidFill>
                <a:latin typeface="Arial"/>
                <a:cs typeface="Arial"/>
              </a:defRPr>
            </a:lvl1pPr>
          </a:lstStyle>
          <a:p>
            <a:fld id="{A88B48FB-E956-2048-9E74-C69E7CAA26CC}" type="slidenum">
              <a:rPr lang="en-US" smtClean="0"/>
              <a:pPr/>
              <a:t>‹#›</a:t>
            </a:fld>
            <a:endParaRPr lang="en-US" dirty="0"/>
          </a:p>
        </p:txBody>
      </p:sp>
      <p:sp>
        <p:nvSpPr>
          <p:cNvPr id="4" name="Footer Placeholder 3">
            <a:extLst>
              <a:ext uri="{FF2B5EF4-FFF2-40B4-BE49-F238E27FC236}">
                <a16:creationId xmlns:a16="http://schemas.microsoft.com/office/drawing/2014/main" id="{C67FE218-D8C1-4598-C115-912209DA107F}"/>
              </a:ext>
            </a:extLst>
          </p:cNvPr>
          <p:cNvSpPr>
            <a:spLocks noGrp="1"/>
          </p:cNvSpPr>
          <p:nvPr>
            <p:ph type="ftr" sz="quarter" idx="3"/>
          </p:nvPr>
        </p:nvSpPr>
        <p:spPr>
          <a:xfrm>
            <a:off x="167173" y="4811866"/>
            <a:ext cx="8229599" cy="274637"/>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Tree>
    <p:extLst>
      <p:ext uri="{BB962C8B-B14F-4D97-AF65-F5344CB8AC3E}">
        <p14:creationId xmlns:p14="http://schemas.microsoft.com/office/powerpoint/2010/main" val="594875503"/>
      </p:ext>
    </p:extLst>
  </p:cSld>
  <p:clrMap bg1="lt1" tx1="dk1" bg2="lt2" tx2="dk2" accent1="accent1" accent2="accent2" accent3="accent3" accent4="accent4" accent5="accent5" accent6="accent6" hlink="hlink" folHlink="folHlink"/>
  <p:sldLayoutIdLst>
    <p:sldLayoutId id="2147483661" r:id="rId1"/>
    <p:sldLayoutId id="2147483674" r:id="rId2"/>
    <p:sldLayoutId id="2147483671" r:id="rId3"/>
    <p:sldLayoutId id="2147483675" r:id="rId4"/>
  </p:sldLayoutIdLst>
  <p:hf hdr="0" dt="0"/>
  <p:txStyles>
    <p:titleStyle>
      <a:lvl1pPr algn="l" defTabSz="457200" rtl="0" eaLnBrk="1" latinLnBrk="0" hangingPunct="1">
        <a:spcBef>
          <a:spcPct val="0"/>
        </a:spcBef>
        <a:buNone/>
        <a:defRPr sz="1800" b="1" kern="1200">
          <a:solidFill>
            <a:schemeClr val="tx1"/>
          </a:solidFill>
          <a:latin typeface="Arial"/>
          <a:ea typeface="+mj-ea"/>
          <a:cs typeface="Arial"/>
        </a:defRPr>
      </a:lvl1pPr>
    </p:titleStyle>
    <p:bodyStyle>
      <a:lvl1pPr marL="0" indent="0" algn="l" defTabSz="457200" rtl="0" eaLnBrk="1" latinLnBrk="0" hangingPunct="1">
        <a:spcBef>
          <a:spcPct val="20000"/>
        </a:spcBef>
        <a:buFont typeface="Arial"/>
        <a:buNone/>
        <a:defRPr sz="1000" kern="1200">
          <a:solidFill>
            <a:schemeClr val="bg1">
              <a:lumMod val="50000"/>
            </a:schemeClr>
          </a:solidFill>
          <a:latin typeface="Arial"/>
          <a:ea typeface="+mn-ea"/>
          <a:cs typeface="Arial"/>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chart" Target="../charts/chart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chart" Target="../charts/chart6.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chart" Target="../charts/chart7.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chart" Target="../charts/chart8.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chart" Target="../charts/chart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chart" Target="../charts/chart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a:xfrm>
            <a:off x="122024" y="1954385"/>
            <a:ext cx="8228600" cy="1234730"/>
          </a:xfrm>
        </p:spPr>
        <p:txBody>
          <a:bodyPr/>
          <a:lstStyle/>
          <a:p>
            <a:r>
              <a:rPr lang="en-GB" dirty="0"/>
              <a:t>2022 Critical Legislative &amp; Regulatory Issues Survey </a:t>
            </a:r>
            <a:endParaRPr dirty="0"/>
          </a:p>
        </p:txBody>
      </p:sp>
      <p:sp>
        <p:nvSpPr>
          <p:cNvPr id="3" name="Text Placeholder 2"/>
          <p:cNvSpPr>
            <a:spLocks noGrp="1"/>
          </p:cNvSpPr>
          <p:nvPr>
            <p:ph type="body" sz="quarter" idx="12"/>
          </p:nvPr>
        </p:nvSpPr>
        <p:spPr/>
        <p:txBody>
          <a:bodyPr/>
          <a:lstStyle/>
          <a:p>
            <a:r>
              <a:rPr lang="en-GB" dirty="0"/>
              <a:t>475 Responses</a:t>
            </a:r>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142030" y="376481"/>
            <a:ext cx="8229600" cy="548713"/>
          </a:xfrm>
        </p:spPr>
        <p:txBody>
          <a:bodyPr>
            <a:normAutofit fontScale="90000"/>
          </a:bodyPr>
          <a:lstStyle/>
          <a:p>
            <a:r>
              <a:rPr lang="en-GB" dirty="0"/>
              <a:t>Are you currently using any battery-powered, or "zero emission equipment,” at your facility (i.e. leaf blowers, string trimmers, mowers etc.)?</a:t>
            </a:r>
            <a:endParaRPr dirty="0"/>
          </a:p>
        </p:txBody>
      </p:sp>
      <p:graphicFrame>
        <p:nvGraphicFramePr>
          <p:cNvPr id="4" name="Chart Placeholder"/>
          <p:cNvGraphicFramePr>
            <a:graphicFrameLocks noGrp="1"/>
          </p:cNvGraphicFramePr>
          <p:nvPr>
            <p:extLst>
              <p:ext uri="{D42A27DB-BD31-4B8C-83A1-F6EECF244321}">
                <p14:modId xmlns:p14="http://schemas.microsoft.com/office/powerpoint/2010/main" val="3272070997"/>
              </p:ext>
            </p:extLst>
          </p:nvPr>
        </p:nvGraphicFramePr>
        <p:xfrm>
          <a:off x="882127" y="1251364"/>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115136" y="80646"/>
            <a:ext cx="8229600" cy="470684"/>
          </a:xfrm>
        </p:spPr>
        <p:txBody>
          <a:bodyPr/>
          <a:lstStyle/>
          <a:p>
            <a:r>
              <a:rPr lang="en-GB" dirty="0"/>
              <a:t>What type of battery-powered equipment do you use at your facility?</a:t>
            </a:r>
            <a:endParaRPr dirty="0"/>
          </a:p>
        </p:txBody>
      </p:sp>
      <p:graphicFrame>
        <p:nvGraphicFramePr>
          <p:cNvPr id="7" name="Chart 6">
            <a:extLst>
              <a:ext uri="{FF2B5EF4-FFF2-40B4-BE49-F238E27FC236}">
                <a16:creationId xmlns:a16="http://schemas.microsoft.com/office/drawing/2014/main" id="{E5D14D05-07F0-C8C3-FC55-9BD1C120D522}"/>
              </a:ext>
            </a:extLst>
          </p:cNvPr>
          <p:cNvGraphicFramePr>
            <a:graphicFrameLocks noGrp="1"/>
          </p:cNvGraphicFramePr>
          <p:nvPr>
            <p:extLst>
              <p:ext uri="{D42A27DB-BD31-4B8C-83A1-F6EECF244321}">
                <p14:modId xmlns:p14="http://schemas.microsoft.com/office/powerpoint/2010/main" val="4122222529"/>
              </p:ext>
            </p:extLst>
          </p:nvPr>
        </p:nvGraphicFramePr>
        <p:xfrm>
          <a:off x="951639" y="1176132"/>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On average, how many batteries are used in a single day for a single piece of equipment?</a:t>
            </a:r>
            <a:endParaRPr dirty="0"/>
          </a:p>
        </p:txBody>
      </p:sp>
      <p:graphicFrame>
        <p:nvGraphicFramePr>
          <p:cNvPr id="7" name="Chart Placeholder">
            <a:extLst>
              <a:ext uri="{FF2B5EF4-FFF2-40B4-BE49-F238E27FC236}">
                <a16:creationId xmlns:a16="http://schemas.microsoft.com/office/drawing/2014/main" id="{29DAFA74-C14D-358E-C77F-CA1D38D3BFB3}"/>
              </a:ext>
            </a:extLst>
          </p:cNvPr>
          <p:cNvGraphicFramePr>
            <a:graphicFrameLocks noGrp="1"/>
          </p:cNvGraphicFramePr>
          <p:nvPr>
            <p:extLst>
              <p:ext uri="{D42A27DB-BD31-4B8C-83A1-F6EECF244321}">
                <p14:modId xmlns:p14="http://schemas.microsoft.com/office/powerpoint/2010/main" val="3901034875"/>
              </p:ext>
            </p:extLst>
          </p:nvPr>
        </p:nvGraphicFramePr>
        <p:xfrm>
          <a:off x="833718" y="779930"/>
          <a:ext cx="7262239" cy="3838742"/>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189095" y="500945"/>
            <a:ext cx="8229600" cy="548713"/>
          </a:xfrm>
        </p:spPr>
        <p:txBody>
          <a:bodyPr>
            <a:normAutofit fontScale="90000"/>
          </a:bodyPr>
          <a:lstStyle/>
          <a:p>
            <a:r>
              <a:rPr lang="en-GB" dirty="0"/>
              <a:t>If mandated by your state or local government to convert to all electric equipment (as was proposed for municipal facilities by the Washington State Legislature in 2022), would your facility currently have the capacity to charge a fleet of mowers and other types of power equipment used daily at your facility?</a:t>
            </a:r>
            <a:endParaRPr dirty="0"/>
          </a:p>
        </p:txBody>
      </p:sp>
      <p:graphicFrame>
        <p:nvGraphicFramePr>
          <p:cNvPr id="7" name="Chart 6">
            <a:extLst>
              <a:ext uri="{FF2B5EF4-FFF2-40B4-BE49-F238E27FC236}">
                <a16:creationId xmlns:a16="http://schemas.microsoft.com/office/drawing/2014/main" id="{7279E0DE-8088-C980-87D5-8B0970D2C66C}"/>
              </a:ext>
            </a:extLst>
          </p:cNvPr>
          <p:cNvGraphicFramePr>
            <a:graphicFrameLocks noGrp="1"/>
          </p:cNvGraphicFramePr>
          <p:nvPr>
            <p:extLst>
              <p:ext uri="{D42A27DB-BD31-4B8C-83A1-F6EECF244321}">
                <p14:modId xmlns:p14="http://schemas.microsoft.com/office/powerpoint/2010/main" val="223537486"/>
              </p:ext>
            </p:extLst>
          </p:nvPr>
        </p:nvGraphicFramePr>
        <p:xfrm>
          <a:off x="924745" y="1345297"/>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normAutofit fontScale="90000"/>
          </a:bodyPr>
          <a:lstStyle/>
          <a:p>
            <a:r>
              <a:rPr lang="en-GB" dirty="0"/>
              <a:t>Are you aware of any proposed bans or restrictions on power equipment in your city, county, or state within the last three years?</a:t>
            </a:r>
            <a:endParaRPr dirty="0"/>
          </a:p>
        </p:txBody>
      </p:sp>
      <p:graphicFrame>
        <p:nvGraphicFramePr>
          <p:cNvPr id="7" name="Chart Placeholder">
            <a:extLst>
              <a:ext uri="{FF2B5EF4-FFF2-40B4-BE49-F238E27FC236}">
                <a16:creationId xmlns:a16="http://schemas.microsoft.com/office/drawing/2014/main" id="{345BEFFE-A131-23EB-5CFF-42E56B2971CD}"/>
              </a:ext>
            </a:extLst>
          </p:cNvPr>
          <p:cNvGraphicFramePr>
            <a:graphicFrameLocks noGrp="1"/>
          </p:cNvGraphicFramePr>
          <p:nvPr>
            <p:extLst>
              <p:ext uri="{D42A27DB-BD31-4B8C-83A1-F6EECF244321}">
                <p14:modId xmlns:p14="http://schemas.microsoft.com/office/powerpoint/2010/main" val="834996583"/>
              </p:ext>
            </p:extLst>
          </p:nvPr>
        </p:nvGraphicFramePr>
        <p:xfrm>
          <a:off x="841786" y="975699"/>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Please rate the importance of the following legislative issues.</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Please rate the importance of the following legislative issues.</a:t>
            </a:r>
            <a:endParaRPr dirty="0"/>
          </a:p>
        </p:txBody>
      </p:sp>
      <p:graphicFrame>
        <p:nvGraphicFramePr>
          <p:cNvPr id="4" name="Chart Placeholder"/>
          <p:cNvGraphicFramePr>
            <a:graphicFrameLocks noGrp="1"/>
          </p:cNvGraphicFramePr>
          <p:nvPr/>
        </p:nvGraphicFramePr>
        <p:xfrm>
          <a:off x="1097280" y="1049658"/>
          <a:ext cx="6998677" cy="3569013"/>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Please rate the importance of the following legislative issues.</a:t>
            </a:r>
            <a:endParaRPr dirty="0"/>
          </a:p>
        </p:txBody>
      </p:sp>
      <p:graphicFrame>
        <p:nvGraphicFramePr>
          <p:cNvPr id="4" name="Table Placeholder"/>
          <p:cNvGraphicFramePr>
            <a:graphicFrameLocks/>
          </p:cNvGraphicFramePr>
          <p:nvPr>
            <p:extLst>
              <p:ext uri="{D42A27DB-BD31-4B8C-83A1-F6EECF244321}">
                <p14:modId xmlns:p14="http://schemas.microsoft.com/office/powerpoint/2010/main" val="3936911602"/>
              </p:ext>
            </p:extLst>
          </p:nvPr>
        </p:nvGraphicFramePr>
        <p:xfrm>
          <a:off x="1722094" y="1296719"/>
          <a:ext cx="5015683" cy="3515659"/>
        </p:xfrm>
        <a:graphic>
          <a:graphicData uri="http://schemas.openxmlformats.org/drawingml/2006/table">
            <a:tbl>
              <a:tblPr>
                <a:tableStyleId>{D7AC3CCA-C797-4891-BE02-D94E43425B78}</a:tableStyleId>
              </a:tblPr>
              <a:tblGrid>
                <a:gridCol w="4344111">
                  <a:extLst>
                    <a:ext uri="{9D8B030D-6E8A-4147-A177-3AD203B41FA5}">
                      <a16:colId xmlns:a16="http://schemas.microsoft.com/office/drawing/2014/main" val="20000"/>
                    </a:ext>
                  </a:extLst>
                </a:gridCol>
                <a:gridCol w="671572">
                  <a:extLst>
                    <a:ext uri="{9D8B030D-6E8A-4147-A177-3AD203B41FA5}">
                      <a16:colId xmlns:a16="http://schemas.microsoft.com/office/drawing/2014/main" val="20008"/>
                    </a:ext>
                  </a:extLst>
                </a:gridCol>
              </a:tblGrid>
              <a:tr h="517387">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Avg.  Score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645934">
                <a:tc>
                  <a:txBody>
                    <a:bodyPr/>
                    <a:lstStyle/>
                    <a:p>
                      <a:pPr algn="l"/>
                      <a:r>
                        <a:rPr lang="en-US" sz="1200" b="0" dirty="0">
                          <a:solidFill>
                            <a:schemeClr val="bg1">
                              <a:lumMod val="50000"/>
                            </a:schemeClr>
                          </a:solidFill>
                        </a:rPr>
                        <a:t>Ensuring/increasing the availability of H-2B visas to support golf’s seasonal workforce</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3.69</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725183">
                <a:tc>
                  <a:txBody>
                    <a:bodyPr/>
                    <a:lstStyle/>
                    <a:p>
                      <a:pPr algn="l"/>
                      <a:r>
                        <a:rPr lang="en-US" sz="1200" b="0" dirty="0">
                          <a:solidFill>
                            <a:schemeClr val="bg1">
                              <a:lumMod val="50000"/>
                            </a:schemeClr>
                          </a:solidFill>
                        </a:rPr>
                        <a:t>Passing Comprehensive Immigration Reform legislation that increases availability of labor for golf facilities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3.89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623599">
                <a:tc>
                  <a:txBody>
                    <a:bodyPr/>
                    <a:lstStyle/>
                    <a:p>
                      <a:pPr algn="l"/>
                      <a:r>
                        <a:rPr lang="en-US" sz="1200" b="0" dirty="0">
                          <a:solidFill>
                            <a:schemeClr val="bg1">
                              <a:lumMod val="50000"/>
                            </a:schemeClr>
                          </a:solidFill>
                        </a:rPr>
                        <a:t>Removing unnecessary Clean Water Act NPDES permitting for pesticide applications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4.13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1002783">
                <a:tc>
                  <a:txBody>
                    <a:bodyPr/>
                    <a:lstStyle/>
                    <a:p>
                      <a:pPr algn="l"/>
                      <a:r>
                        <a:rPr lang="en-US" sz="1200" b="0" dirty="0">
                          <a:solidFill>
                            <a:schemeClr val="bg1">
                              <a:lumMod val="50000"/>
                            </a:schemeClr>
                          </a:solidFill>
                        </a:rPr>
                        <a:t>Ensuring golf is not discriminated against regarding disaster tax relief (i.e. natural disasters)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4.30</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4"/>
                  </a:ext>
                </a:extLst>
              </a:tr>
            </a:tbl>
          </a:graphicData>
        </a:graphic>
      </p:graphicFrame>
      <p:sp>
        <p:nvSpPr>
          <p:cNvPr id="6" name="Text Placeholder 5">
            <a:extLst>
              <a:ext uri="{FF2B5EF4-FFF2-40B4-BE49-F238E27FC236}">
                <a16:creationId xmlns:a16="http://schemas.microsoft.com/office/drawing/2014/main" id="{22C67CFE-8A5C-7D8A-DD34-133B37C6BD7D}"/>
              </a:ext>
            </a:extLst>
          </p:cNvPr>
          <p:cNvSpPr>
            <a:spLocks noGrp="1"/>
          </p:cNvSpPr>
          <p:nvPr>
            <p:ph type="body" sz="quarter" idx="14"/>
          </p:nvPr>
        </p:nvSpPr>
        <p:spPr/>
        <p:txBody>
          <a:bodyPr>
            <a:normAutofit lnSpcReduction="10000"/>
          </a:bodyPr>
          <a:lstStyle/>
          <a:p>
            <a:r>
              <a:rPr lang="en-US" dirty="0"/>
              <a:t>Average score:  1 to 5 scale, higher scores = more important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p:txBody>
          <a:bodyPr/>
          <a:lstStyle/>
          <a:p>
            <a:r>
              <a:rPr lang="en-GB" dirty="0"/>
              <a:t>Please rate the importance of the following legislative issues.</a:t>
            </a:r>
            <a:endParaRPr dirty="0"/>
          </a:p>
        </p:txBody>
      </p:sp>
      <p:graphicFrame>
        <p:nvGraphicFramePr>
          <p:cNvPr id="4" name="Table Placeholder"/>
          <p:cNvGraphicFramePr>
            <a:graphicFrameLocks/>
          </p:cNvGraphicFramePr>
          <p:nvPr>
            <p:extLst>
              <p:ext uri="{D42A27DB-BD31-4B8C-83A1-F6EECF244321}">
                <p14:modId xmlns:p14="http://schemas.microsoft.com/office/powerpoint/2010/main" val="2583305860"/>
              </p:ext>
            </p:extLst>
          </p:nvPr>
        </p:nvGraphicFramePr>
        <p:xfrm>
          <a:off x="894298" y="1128631"/>
          <a:ext cx="6400730" cy="3708370"/>
        </p:xfrm>
        <a:graphic>
          <a:graphicData uri="http://schemas.openxmlformats.org/drawingml/2006/table">
            <a:tbl>
              <a:tblPr>
                <a:tableStyleId>{D7AC3CCA-C797-4891-BE02-D94E43425B78}</a:tableStyleId>
              </a:tblPr>
              <a:tblGrid>
                <a:gridCol w="5163602">
                  <a:extLst>
                    <a:ext uri="{9D8B030D-6E8A-4147-A177-3AD203B41FA5}">
                      <a16:colId xmlns:a16="http://schemas.microsoft.com/office/drawing/2014/main" val="20000"/>
                    </a:ext>
                  </a:extLst>
                </a:gridCol>
                <a:gridCol w="1237128">
                  <a:extLst>
                    <a:ext uri="{9D8B030D-6E8A-4147-A177-3AD203B41FA5}">
                      <a16:colId xmlns:a16="http://schemas.microsoft.com/office/drawing/2014/main" val="20008"/>
                    </a:ext>
                  </a:extLst>
                </a:gridCol>
              </a:tblGrid>
              <a:tr h="30563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Avg. Score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502115">
                <a:tc>
                  <a:txBody>
                    <a:bodyPr/>
                    <a:lstStyle/>
                    <a:p>
                      <a:pPr algn="l"/>
                      <a:r>
                        <a:rPr lang="en-US" sz="1200" b="0" dirty="0">
                          <a:solidFill>
                            <a:schemeClr val="bg1">
                              <a:lumMod val="50000"/>
                            </a:schemeClr>
                          </a:solidFill>
                        </a:rPr>
                        <a:t>Securing state pesticide and fertilizer preemption</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4.42</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591671">
                <a:tc>
                  <a:txBody>
                    <a:bodyPr/>
                    <a:lstStyle/>
                    <a:p>
                      <a:pPr algn="l"/>
                      <a:r>
                        <a:rPr lang="en-US" sz="1200" b="0" dirty="0">
                          <a:solidFill>
                            <a:schemeClr val="bg1">
                              <a:lumMod val="50000"/>
                            </a:schemeClr>
                          </a:solidFill>
                        </a:rPr>
                        <a:t>Opposing local, state and federal pesticide and fertilizer bans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4.59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659424">
                <a:tc>
                  <a:txBody>
                    <a:bodyPr/>
                    <a:lstStyle/>
                    <a:p>
                      <a:pPr algn="l"/>
                      <a:r>
                        <a:rPr lang="en-US" sz="1200" b="0" dirty="0">
                          <a:solidFill>
                            <a:schemeClr val="bg1">
                              <a:lumMod val="50000"/>
                            </a:schemeClr>
                          </a:solidFill>
                        </a:rPr>
                        <a:t>Supporting and aiding in the development of science-based pollinator protection plans at the state level</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4.03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624770">
                <a:tc>
                  <a:txBody>
                    <a:bodyPr/>
                    <a:lstStyle/>
                    <a:p>
                      <a:pPr algn="l"/>
                      <a:r>
                        <a:rPr lang="en-US" sz="1200" b="0" dirty="0">
                          <a:solidFill>
                            <a:schemeClr val="bg1">
                              <a:lumMod val="50000"/>
                            </a:schemeClr>
                          </a:solidFill>
                        </a:rPr>
                        <a:t>Opposing local noise ordinances targeting equipment used on golf courses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3.96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4"/>
                  </a:ext>
                </a:extLst>
              </a:tr>
              <a:tr h="1024760">
                <a:tc>
                  <a:txBody>
                    <a:bodyPr/>
                    <a:lstStyle/>
                    <a:p>
                      <a:pPr algn="l"/>
                      <a:r>
                        <a:rPr lang="en-US" sz="1200" b="0" dirty="0">
                          <a:solidFill>
                            <a:schemeClr val="bg1">
                              <a:lumMod val="50000"/>
                            </a:schemeClr>
                          </a:solidFill>
                        </a:rPr>
                        <a:t>Identifying federal dollars/grants for water infrastructure improvements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4.29</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5"/>
                  </a:ext>
                </a:extLst>
              </a:tr>
            </a:tbl>
          </a:graphicData>
        </a:graphic>
      </p:graphicFrame>
      <p:sp>
        <p:nvSpPr>
          <p:cNvPr id="6" name="Text Placeholder 5">
            <a:extLst>
              <a:ext uri="{FF2B5EF4-FFF2-40B4-BE49-F238E27FC236}">
                <a16:creationId xmlns:a16="http://schemas.microsoft.com/office/drawing/2014/main" id="{1939003C-97F8-5E6C-0410-B6B245464017}"/>
              </a:ext>
            </a:extLst>
          </p:cNvPr>
          <p:cNvSpPr>
            <a:spLocks noGrp="1"/>
          </p:cNvSpPr>
          <p:nvPr>
            <p:ph type="body" sz="quarter" idx="14"/>
          </p:nvPr>
        </p:nvSpPr>
        <p:spPr/>
        <p:txBody>
          <a:bodyPr>
            <a:normAutofit lnSpcReduction="10000"/>
          </a:bodyPr>
          <a:lstStyle/>
          <a:p>
            <a:r>
              <a:rPr lang="en-US" dirty="0"/>
              <a:t>Average score:  1 to 5 scale, higher scores = more important</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115136" y="80646"/>
            <a:ext cx="8229600" cy="416896"/>
          </a:xfrm>
        </p:spPr>
        <p:txBody>
          <a:bodyPr/>
          <a:lstStyle/>
          <a:p>
            <a:r>
              <a:rPr lang="en-GB" dirty="0"/>
              <a:t>Please rate the importance of the following regulatory issues.</a:t>
            </a:r>
            <a:endParaRPr dirty="0"/>
          </a:p>
        </p:txBody>
      </p:sp>
      <p:graphicFrame>
        <p:nvGraphicFramePr>
          <p:cNvPr id="4" name="Chart Placeholder"/>
          <p:cNvGraphicFramePr>
            <a:graphicFrameLocks noGrp="1"/>
          </p:cNvGraphicFramePr>
          <p:nvPr>
            <p:extLst>
              <p:ext uri="{D42A27DB-BD31-4B8C-83A1-F6EECF244321}">
                <p14:modId xmlns:p14="http://schemas.microsoft.com/office/powerpoint/2010/main" val="1071546631"/>
              </p:ext>
            </p:extLst>
          </p:nvPr>
        </p:nvGraphicFramePr>
        <p:xfrm>
          <a:off x="666975" y="572288"/>
          <a:ext cx="7986208" cy="4349336"/>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115136" y="80645"/>
            <a:ext cx="8229600" cy="463961"/>
          </a:xfrm>
        </p:spPr>
        <p:txBody>
          <a:bodyPr/>
          <a:lstStyle/>
          <a:p>
            <a:r>
              <a:rPr lang="en-GB" dirty="0"/>
              <a:t>Please rate the importance of the following regulatory issues.</a:t>
            </a:r>
            <a:endParaRPr dirty="0"/>
          </a:p>
        </p:txBody>
      </p:sp>
      <p:graphicFrame>
        <p:nvGraphicFramePr>
          <p:cNvPr id="7" name="Chart Placeholder">
            <a:extLst>
              <a:ext uri="{FF2B5EF4-FFF2-40B4-BE49-F238E27FC236}">
                <a16:creationId xmlns:a16="http://schemas.microsoft.com/office/drawing/2014/main" id="{78063B6A-73A3-2D88-309E-0B21C56172EB}"/>
              </a:ext>
            </a:extLst>
          </p:cNvPr>
          <p:cNvGraphicFramePr>
            <a:graphicFrameLocks noGrp="1"/>
          </p:cNvGraphicFramePr>
          <p:nvPr>
            <p:extLst>
              <p:ext uri="{D42A27DB-BD31-4B8C-83A1-F6EECF244321}">
                <p14:modId xmlns:p14="http://schemas.microsoft.com/office/powerpoint/2010/main" val="2314990165"/>
              </p:ext>
            </p:extLst>
          </p:nvPr>
        </p:nvGraphicFramePr>
        <p:xfrm>
          <a:off x="623456" y="678873"/>
          <a:ext cx="7848600" cy="4121727"/>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115136" y="80645"/>
            <a:ext cx="8229600" cy="341919"/>
          </a:xfrm>
        </p:spPr>
        <p:txBody>
          <a:bodyPr>
            <a:normAutofit fontScale="90000"/>
          </a:bodyPr>
          <a:lstStyle/>
          <a:p>
            <a:r>
              <a:rPr lang="en-GB" dirty="0"/>
              <a:t>Please rate the importance of the following regulatory issues.</a:t>
            </a:r>
            <a:endParaRPr dirty="0"/>
          </a:p>
        </p:txBody>
      </p:sp>
      <p:graphicFrame>
        <p:nvGraphicFramePr>
          <p:cNvPr id="4" name="Table Placeholder"/>
          <p:cNvGraphicFramePr>
            <a:graphicFrameLocks/>
          </p:cNvGraphicFramePr>
          <p:nvPr>
            <p:extLst>
              <p:ext uri="{D42A27DB-BD31-4B8C-83A1-F6EECF244321}">
                <p14:modId xmlns:p14="http://schemas.microsoft.com/office/powerpoint/2010/main" val="3954460766"/>
              </p:ext>
            </p:extLst>
          </p:nvPr>
        </p:nvGraphicFramePr>
        <p:xfrm>
          <a:off x="1891303" y="616528"/>
          <a:ext cx="4516425" cy="5082136"/>
        </p:xfrm>
        <a:graphic>
          <a:graphicData uri="http://schemas.openxmlformats.org/drawingml/2006/table">
            <a:tbl>
              <a:tblPr>
                <a:tableStyleId>{D7AC3CCA-C797-4891-BE02-D94E43425B78}</a:tableStyleId>
              </a:tblPr>
              <a:tblGrid>
                <a:gridCol w="3746474">
                  <a:extLst>
                    <a:ext uri="{9D8B030D-6E8A-4147-A177-3AD203B41FA5}">
                      <a16:colId xmlns:a16="http://schemas.microsoft.com/office/drawing/2014/main" val="20000"/>
                    </a:ext>
                  </a:extLst>
                </a:gridCol>
                <a:gridCol w="769951">
                  <a:extLst>
                    <a:ext uri="{9D8B030D-6E8A-4147-A177-3AD203B41FA5}">
                      <a16:colId xmlns:a16="http://schemas.microsoft.com/office/drawing/2014/main" val="20008"/>
                    </a:ext>
                  </a:extLst>
                </a:gridCol>
              </a:tblGrid>
              <a:tr h="422594">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Avg. </a:t>
                      </a:r>
                    </a:p>
                    <a:p>
                      <a:pPr algn="r"/>
                      <a:r>
                        <a:rPr lang="en-US" sz="1400" b="0" dirty="0">
                          <a:solidFill>
                            <a:schemeClr val="bg1">
                              <a:lumMod val="50000"/>
                            </a:schemeClr>
                          </a:solidFill>
                        </a:rPr>
                        <a:t>Score</a:t>
                      </a: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372877">
                <a:tc>
                  <a:txBody>
                    <a:bodyPr/>
                    <a:lstStyle/>
                    <a:p>
                      <a:pPr algn="l"/>
                      <a:r>
                        <a:rPr lang="en-US" sz="1200" b="0" dirty="0">
                          <a:solidFill>
                            <a:schemeClr val="bg1">
                              <a:lumMod val="50000"/>
                            </a:schemeClr>
                          </a:solidFill>
                        </a:rPr>
                        <a:t>Monitoring Department of Justice ADA mandates such as requiring single rider golf cars at golf properties</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3.16</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522028">
                <a:tc>
                  <a:txBody>
                    <a:bodyPr/>
                    <a:lstStyle/>
                    <a:p>
                      <a:pPr algn="l"/>
                      <a:r>
                        <a:rPr lang="en-US" sz="1200" b="0" dirty="0">
                          <a:solidFill>
                            <a:schemeClr val="bg1">
                              <a:lumMod val="50000"/>
                            </a:schemeClr>
                          </a:solidFill>
                        </a:rPr>
                        <a:t>Ensuring the Clean Water Act’s definition of “Waters of the United States” provides for certainty and cooperative federalism regarding federal surface water permitting</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4.24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2"/>
                  </a:ext>
                </a:extLst>
              </a:tr>
              <a:tr h="522028">
                <a:tc>
                  <a:txBody>
                    <a:bodyPr/>
                    <a:lstStyle/>
                    <a:p>
                      <a:pPr algn="l"/>
                      <a:r>
                        <a:rPr lang="en-US" sz="1200" b="0" dirty="0">
                          <a:solidFill>
                            <a:schemeClr val="bg1">
                              <a:lumMod val="50000"/>
                            </a:schemeClr>
                          </a:solidFill>
                        </a:rPr>
                        <a:t>Monitoring and responding to active ingredients as they go through the EPA Office of Pesticide Programs registration review process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4.14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671178">
                <a:tc>
                  <a:txBody>
                    <a:bodyPr/>
                    <a:lstStyle/>
                    <a:p>
                      <a:pPr algn="l"/>
                      <a:r>
                        <a:rPr lang="en-US" sz="1200" b="0" dirty="0">
                          <a:solidFill>
                            <a:schemeClr val="bg1">
                              <a:lumMod val="50000"/>
                            </a:schemeClr>
                          </a:solidFill>
                        </a:rPr>
                        <a:t>Developing sustainable Endangered Species Act reforms (including creation of new EPA-US Fish and Wildlife Service consultation process) to end anti-pesticide lawsuits</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3.96</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4"/>
                  </a:ext>
                </a:extLst>
              </a:tr>
              <a:tr h="2003656">
                <a:tc>
                  <a:txBody>
                    <a:bodyPr/>
                    <a:lstStyle/>
                    <a:p>
                      <a:pPr algn="l"/>
                      <a:r>
                        <a:rPr lang="en-US" sz="1200" b="0" dirty="0">
                          <a:solidFill>
                            <a:schemeClr val="bg1">
                              <a:lumMod val="50000"/>
                            </a:schemeClr>
                          </a:solidFill>
                        </a:rPr>
                        <a:t>Supporting EPA Office of Pesticide Programs budget in order for chemical companies to register new, innovative pest control products in a timely manner</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4.28</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p:cNvSpPr>
            <a:spLocks noGrp="1"/>
          </p:cNvSpPr>
          <p:nvPr>
            <p:ph type="title"/>
          </p:nvPr>
        </p:nvSpPr>
        <p:spPr>
          <a:xfrm>
            <a:off x="115136" y="80646"/>
            <a:ext cx="8229600" cy="390002"/>
          </a:xfrm>
        </p:spPr>
        <p:txBody>
          <a:bodyPr/>
          <a:lstStyle/>
          <a:p>
            <a:r>
              <a:rPr lang="en-GB" dirty="0"/>
              <a:t>Please rate the importance of the following regulatory issues.</a:t>
            </a:r>
            <a:endParaRPr dirty="0"/>
          </a:p>
        </p:txBody>
      </p:sp>
      <p:graphicFrame>
        <p:nvGraphicFramePr>
          <p:cNvPr id="4" name="Table Placeholder"/>
          <p:cNvGraphicFramePr>
            <a:graphicFrameLocks/>
          </p:cNvGraphicFramePr>
          <p:nvPr>
            <p:extLst>
              <p:ext uri="{D42A27DB-BD31-4B8C-83A1-F6EECF244321}">
                <p14:modId xmlns:p14="http://schemas.microsoft.com/office/powerpoint/2010/main" val="3221023630"/>
              </p:ext>
            </p:extLst>
          </p:nvPr>
        </p:nvGraphicFramePr>
        <p:xfrm>
          <a:off x="759828" y="860611"/>
          <a:ext cx="6824313" cy="3166784"/>
        </p:xfrm>
        <a:graphic>
          <a:graphicData uri="http://schemas.openxmlformats.org/drawingml/2006/table">
            <a:tbl>
              <a:tblPr>
                <a:tableStyleId>{D7AC3CCA-C797-4891-BE02-D94E43425B78}</a:tableStyleId>
              </a:tblPr>
              <a:tblGrid>
                <a:gridCol w="4440506">
                  <a:extLst>
                    <a:ext uri="{9D8B030D-6E8A-4147-A177-3AD203B41FA5}">
                      <a16:colId xmlns:a16="http://schemas.microsoft.com/office/drawing/2014/main" val="20000"/>
                    </a:ext>
                  </a:extLst>
                </a:gridCol>
                <a:gridCol w="2383807">
                  <a:extLst>
                    <a:ext uri="{9D8B030D-6E8A-4147-A177-3AD203B41FA5}">
                      <a16:colId xmlns:a16="http://schemas.microsoft.com/office/drawing/2014/main" val="20008"/>
                    </a:ext>
                  </a:extLst>
                </a:gridCol>
              </a:tblGrid>
              <a:tr h="699160">
                <a:tc>
                  <a:txBody>
                    <a:bodyPr/>
                    <a:lstStyle/>
                    <a:p>
                      <a:pPr algn="l"/>
                      <a:endParaRPr lang="en-US" sz="1400" dirty="0"/>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tc>
                  <a:txBody>
                    <a:bodyPr/>
                    <a:lstStyle/>
                    <a:p>
                      <a:pPr algn="r"/>
                      <a:r>
                        <a:rPr lang="en-US" sz="1400" b="0" dirty="0">
                          <a:solidFill>
                            <a:schemeClr val="bg1">
                              <a:lumMod val="50000"/>
                            </a:schemeClr>
                          </a:solidFill>
                        </a:rPr>
                        <a:t>Avg. Score</a:t>
                      </a:r>
                    </a:p>
                    <a:p>
                      <a:pPr algn="r"/>
                      <a:endParaRPr lang="en-US" sz="1400" b="0" dirty="0">
                        <a:solidFill>
                          <a:schemeClr val="bg1">
                            <a:lumMod val="50000"/>
                          </a:schemeClr>
                        </a:solidFill>
                      </a:endParaRPr>
                    </a:p>
                  </a:txBody>
                  <a:tcPr>
                    <a:lnL w="0" cmpd="sng">
                      <a:noFill/>
                    </a:lnL>
                    <a:lnR w="0" cmpd="sng">
                      <a:noFill/>
                    </a:lnR>
                    <a:lnT w="0" cmpd="sng">
                      <a:noFill/>
                    </a:lnT>
                    <a:lnB w="0" cap="flat" cmpd="sng" algn="ctr">
                      <a:noFill/>
                      <a:prstDash val="solid"/>
                      <a:round/>
                      <a:headEnd type="none" w="med" len="med"/>
                      <a:tailEnd type="none" w="med" len="med"/>
                    </a:lnB>
                    <a:lnTlToBr w="0" cmpd="sng">
                      <a:noFill/>
                      <a:prstDash val="solid"/>
                    </a:lnTlToBr>
                    <a:lnBlToTr w="0" cmpd="sng">
                      <a:noFill/>
                      <a:prstDash val="solid"/>
                    </a:lnBlToTr>
                    <a:solidFill>
                      <a:srgbClr val="E8E8E8"/>
                    </a:solidFill>
                  </a:tcPr>
                </a:tc>
                <a:extLst>
                  <a:ext uri="{0D108BD9-81ED-4DB2-BD59-A6C34878D82A}">
                    <a16:rowId xmlns:a16="http://schemas.microsoft.com/office/drawing/2014/main" val="10000"/>
                  </a:ext>
                </a:extLst>
              </a:tr>
              <a:tr h="616906">
                <a:tc>
                  <a:txBody>
                    <a:bodyPr/>
                    <a:lstStyle/>
                    <a:p>
                      <a:pPr algn="l"/>
                      <a:r>
                        <a:rPr lang="en-US" sz="1200" b="0" dirty="0">
                          <a:solidFill>
                            <a:schemeClr val="bg1">
                              <a:lumMod val="50000"/>
                            </a:schemeClr>
                          </a:solidFill>
                        </a:rPr>
                        <a:t>Supporting the National Turfgrass Research Initiative to increase USDA federal dollars towards turfgrass research</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4.14</a:t>
                      </a:r>
                    </a:p>
                  </a:txBody>
                  <a:tcPr>
                    <a:lnL w="0" cmpd="sng">
                      <a:noFill/>
                    </a:lnL>
                    <a:lnR w="0" cmpd="sng">
                      <a:noFill/>
                    </a:lnR>
                    <a:lnT w="0" cmpd="sng">
                      <a:noFill/>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1"/>
                  </a:ext>
                </a:extLst>
              </a:tr>
              <a:tr h="616906">
                <a:tc>
                  <a:txBody>
                    <a:bodyPr/>
                    <a:lstStyle/>
                    <a:p>
                      <a:pPr algn="l"/>
                      <a:r>
                        <a:rPr lang="en-US" sz="1200" b="0" dirty="0">
                          <a:solidFill>
                            <a:schemeClr val="bg1">
                              <a:lumMod val="50000"/>
                            </a:schemeClr>
                          </a:solidFill>
                        </a:rPr>
                        <a:t>Providing OSHA compliance assistance and oversight of OSHA regulatory rule making</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3.64</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3"/>
                  </a:ext>
                </a:extLst>
              </a:tr>
              <a:tr h="616906">
                <a:tc>
                  <a:txBody>
                    <a:bodyPr/>
                    <a:lstStyle/>
                    <a:p>
                      <a:pPr algn="l"/>
                      <a:r>
                        <a:rPr lang="en-US" sz="1200" b="0" dirty="0">
                          <a:solidFill>
                            <a:schemeClr val="bg1">
                              <a:lumMod val="50000"/>
                            </a:schemeClr>
                          </a:solidFill>
                        </a:rPr>
                        <a:t>Expanding apprenticeship opportunities and other programs that can grow the workforce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4.21</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4"/>
                  </a:ext>
                </a:extLst>
              </a:tr>
              <a:tr h="616906">
                <a:tc>
                  <a:txBody>
                    <a:bodyPr/>
                    <a:lstStyle/>
                    <a:p>
                      <a:pPr algn="l"/>
                      <a:r>
                        <a:rPr lang="en-US" sz="1200" b="0" dirty="0">
                          <a:solidFill>
                            <a:schemeClr val="bg1">
                              <a:lumMod val="50000"/>
                            </a:schemeClr>
                          </a:solidFill>
                        </a:rPr>
                        <a:t>Responding to the Department of Labor’s Overtime Pay proposed rule</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tc>
                  <a:txBody>
                    <a:bodyPr/>
                    <a:lstStyle/>
                    <a:p>
                      <a:pPr algn="r"/>
                      <a:r>
                        <a:rPr lang="en-US" sz="1200" b="0" dirty="0">
                          <a:solidFill>
                            <a:schemeClr val="bg1">
                              <a:lumMod val="50000"/>
                            </a:schemeClr>
                          </a:solidFill>
                        </a:rPr>
                        <a:t>3.83</a:t>
                      </a:r>
                    </a:p>
                  </a:txBody>
                  <a:tcPr>
                    <a:lnL w="0" cmpd="sng">
                      <a:noFill/>
                    </a:lnL>
                    <a:lnR w="0" cmpd="sng">
                      <a:noFill/>
                    </a:lnR>
                    <a:lnT w="6350" cap="flat" cmpd="sng" algn="ctr">
                      <a:solidFill>
                        <a:schemeClr val="tx2"/>
                      </a:solidFill>
                      <a:prstDash val="solid"/>
                      <a:round/>
                      <a:headEnd type="none" w="med" len="med"/>
                      <a:tailEnd type="none" w="med" len="med"/>
                    </a:lnT>
                    <a:lnB w="6350" cap="flat" cmpd="sng" algn="ctr">
                      <a:solidFill>
                        <a:schemeClr val="tx2"/>
                      </a:solidFill>
                      <a:prstDash val="solid"/>
                      <a:round/>
                      <a:headEnd type="none" w="med" len="med"/>
                      <a:tailEnd type="none" w="med" len="med"/>
                    </a:lnB>
                    <a:lnTlToBr w="0" cmpd="sng">
                      <a:noFill/>
                      <a:prstDash val="solid"/>
                    </a:lnTlToBr>
                    <a:lnBlToTr w="0" cmpd="sng">
                      <a:noFill/>
                      <a:prstDash val="solid"/>
                    </a:lnBlToTr>
                    <a:noFill/>
                  </a:tcPr>
                </a:tc>
                <a:extLst>
                  <a:ext uri="{0D108BD9-81ED-4DB2-BD59-A6C34878D82A}">
                    <a16:rowId xmlns:a16="http://schemas.microsoft.com/office/drawing/2014/main" val="10005"/>
                  </a:ext>
                </a:extLst>
              </a:tr>
            </a:tbl>
          </a:graphicData>
        </a:graphic>
      </p:graphicFrame>
    </p:spTree>
  </p:cSld>
  <p:clrMapOvr>
    <a:masterClrMapping/>
  </p:clrMapOvr>
</p:sld>
</file>

<file path=ppt/theme/theme1.xml><?xml version="1.0" encoding="utf-8"?>
<a:theme xmlns:a="http://schemas.openxmlformats.org/drawingml/2006/main" name="Data slides">
  <a:themeElements>
    <a:clrScheme name="Custom 93">
      <a:dk1>
        <a:srgbClr val="333333"/>
      </a:dk1>
      <a:lt1>
        <a:sysClr val="window" lastClr="FFFFFF"/>
      </a:lt1>
      <a:dk2>
        <a:srgbClr val="666666"/>
      </a:dk2>
      <a:lt2>
        <a:srgbClr val="EEECE1"/>
      </a:lt2>
      <a:accent1>
        <a:srgbClr val="00BF6F"/>
      </a:accent1>
      <a:accent2>
        <a:srgbClr val="507CB6"/>
      </a:accent2>
      <a:accent3>
        <a:srgbClr val="F9BE00"/>
      </a:accent3>
      <a:accent4>
        <a:srgbClr val="6BC8CD"/>
      </a:accent4>
      <a:accent5>
        <a:srgbClr val="EA854B"/>
      </a:accent5>
      <a:accent6>
        <a:srgbClr val="7D5E8F"/>
      </a:accent6>
      <a:hlink>
        <a:srgbClr val="31859C"/>
      </a:hlink>
      <a:folHlink>
        <a:srgbClr val="31859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70</TotalTime>
  <Words>543</Words>
  <Application>Microsoft Office PowerPoint</Application>
  <PresentationFormat>On-screen Show (16:9)</PresentationFormat>
  <Paragraphs>58</Paragraphs>
  <Slides>14</Slides>
  <Notes>0</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14</vt:i4>
      </vt:variant>
    </vt:vector>
  </HeadingPairs>
  <TitlesOfParts>
    <vt:vector size="16" baseType="lpstr">
      <vt:lpstr>Arial</vt:lpstr>
      <vt:lpstr>Data slides</vt:lpstr>
      <vt:lpstr>PowerPoint Presentation</vt:lpstr>
      <vt:lpstr>Please rate the importance of the following legislative issues.</vt:lpstr>
      <vt:lpstr>Please rate the importance of the following legislative issues.</vt:lpstr>
      <vt:lpstr>Please rate the importance of the following legislative issues.</vt:lpstr>
      <vt:lpstr>Please rate the importance of the following legislative issues.</vt:lpstr>
      <vt:lpstr>Please rate the importance of the following regulatory issues.</vt:lpstr>
      <vt:lpstr>Please rate the importance of the following regulatory issues.</vt:lpstr>
      <vt:lpstr>Please rate the importance of the following regulatory issues.</vt:lpstr>
      <vt:lpstr>Please rate the importance of the following regulatory issues.</vt:lpstr>
      <vt:lpstr>Are you currently using any battery-powered, or "zero emission equipment,” at your facility (i.e. leaf blowers, string trimmers, mowers etc.)?</vt:lpstr>
      <vt:lpstr>What type of battery-powered equipment do you use at your facility?</vt:lpstr>
      <vt:lpstr>On average, how many batteries are used in a single day for a single piece of equipment?</vt:lpstr>
      <vt:lpstr>If mandated by your state or local government to convert to all electric equipment (as was proposed for municipal facilities by the Washington State Legislature in 2022), would your facility currently have the capacity to charge a fleet of mowers and other types of power equipment used daily at your facility?</vt:lpstr>
      <vt:lpstr>Are you aware of any proposed bans or restrictions on power equipment in your city, county, or state within the last three years?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Greg Stacey</dc:creator>
  <cp:lastModifiedBy>Angela Hartmann</cp:lastModifiedBy>
  <cp:revision>2</cp:revision>
  <dcterms:modified xsi:type="dcterms:W3CDTF">2023-01-31T19:36:29Z</dcterms:modified>
</cp:coreProperties>
</file>