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15"/>
  </p:notesMasterIdLst>
  <p:sldIdLst>
    <p:sldId id="302" r:id="rId3"/>
    <p:sldId id="284" r:id="rId4"/>
    <p:sldId id="285" r:id="rId5"/>
    <p:sldId id="286" r:id="rId6"/>
    <p:sldId id="304" r:id="rId7"/>
    <p:sldId id="287" r:id="rId8"/>
    <p:sldId id="303" r:id="rId9"/>
    <p:sldId id="307" r:id="rId10"/>
    <p:sldId id="326" r:id="rId11"/>
    <p:sldId id="327" r:id="rId12"/>
    <p:sldId id="856" r:id="rId13"/>
    <p:sldId id="85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66DC2-879E-4C24-900D-BC0E8B9A1C17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A984A-B000-4DBD-A5D0-BC36854FD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0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324" tIns="46662" rIns="93324" bIns="46662"/>
          <a:lstStyle/>
          <a:p>
            <a:pPr algn="r" defTabSz="466618" hangingPunct="1">
              <a:defRPr/>
            </a:pPr>
            <a:fld id="{6A09E332-C6F8-45D9-8D55-FE54BB754143}" type="slidenum">
              <a:rPr lang="en-US" sz="1200" b="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466618" hangingPunct="1">
                <a:defRPr/>
              </a:pPr>
              <a:t>8</a:t>
            </a:fld>
            <a:endParaRPr lang="en-US" sz="1200" b="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59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6A09E332-C6F8-45D9-8D55-FE54BB75414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7813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under three years we’ve had 67 field trips to date. We are scheduled to have an additional 4 field trips by the end of 2021. 25 states and looking to expand.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324" tIns="46662" rIns="93324" bIns="46662"/>
          <a:lstStyle/>
          <a:p>
            <a:pPr algn="r" defTabSz="933237" hangingPunct="1">
              <a:defRPr/>
            </a:pPr>
            <a:fld id="{6A09E332-C6F8-45D9-8D55-FE54BB754143}" type="slidenum">
              <a:rPr lang="en-US" sz="1200" b="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933237" hangingPunct="1">
                <a:defRPr/>
              </a:pPr>
              <a:t>10</a:t>
            </a:fld>
            <a:endParaRPr lang="en-US" sz="1200" b="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6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25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477" y="4255436"/>
            <a:ext cx="10363200" cy="10072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477" y="5262657"/>
            <a:ext cx="8534400" cy="10936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538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5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94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32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10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477" y="6356351"/>
            <a:ext cx="6417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FFC5DE4-9563-2E44-A06C-04BD15097AAE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7237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1974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FF98364-C83E-7D47-9AB8-1360775E6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7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842B998-A7B2-BC45-8C36-C52A17AE5B7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4154" y="1894727"/>
            <a:ext cx="5330680" cy="4389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5F6E05E-86FB-C54C-8487-22472FD028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5783" y="1894727"/>
            <a:ext cx="4259943" cy="2328989"/>
          </a:xfrm>
          <a:prstGeom prst="rect">
            <a:avLst/>
          </a:prstGeom>
        </p:spPr>
        <p:txBody>
          <a:bodyPr/>
          <a:lstStyle>
            <a:lvl1pPr marL="0" marR="0" indent="0" algn="l" defTabSz="538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538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Lorem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1A3B82-47FC-CD40-A500-3FB5F71FA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806" y="185606"/>
            <a:ext cx="10363200" cy="1007222"/>
          </a:xfrm>
          <a:prstGeom prst="rect">
            <a:avLst/>
          </a:prstGeom>
        </p:spPr>
        <p:txBody>
          <a:bodyPr/>
          <a:lstStyle>
            <a:lvl1pPr algn="l">
              <a:defRPr sz="5200">
                <a:solidFill>
                  <a:srgbClr val="1C69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19F45C0-018F-454E-BE0B-5D17B41F5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806" y="905810"/>
            <a:ext cx="8534400" cy="10936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90274C"/>
                </a:solidFill>
              </a:defRPr>
            </a:lvl1pPr>
            <a:lvl2pPr marL="53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5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94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32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7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10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624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272D16-4CD8-B841-B74D-E0F927AC2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421" y="2057305"/>
            <a:ext cx="6712430" cy="4159814"/>
          </a:xfrm>
          <a:prstGeom prst="rect">
            <a:avLst/>
          </a:prstGeom>
        </p:spPr>
        <p:txBody>
          <a:bodyPr/>
          <a:lstStyle>
            <a:lvl1pPr marL="404125" indent="-404125">
              <a:buFont typeface="Wingdings" pitchFamily="2" charset="2"/>
              <a:buChar char="§"/>
              <a:defRPr sz="3000">
                <a:solidFill>
                  <a:srgbClr val="90274C"/>
                </a:solidFill>
              </a:defRPr>
            </a:lvl1pPr>
            <a:lvl2pPr marL="875604" indent="-336771">
              <a:buFont typeface="Arial" panose="020B0604020202020204" pitchFamily="34" charset="0"/>
              <a:buChar char="•"/>
              <a:defRPr sz="2700">
                <a:solidFill>
                  <a:srgbClr val="1C6945"/>
                </a:solidFill>
              </a:defRPr>
            </a:lvl2pPr>
            <a:lvl3pPr marL="1347083" indent="-269417">
              <a:buFont typeface="Arial" panose="020B0604020202020204" pitchFamily="34" charset="0"/>
              <a:buChar char="•"/>
              <a:defRPr sz="2400">
                <a:solidFill>
                  <a:srgbClr val="1C6945"/>
                </a:solidFill>
              </a:defRPr>
            </a:lvl3pPr>
            <a:lvl4pPr marL="1885916" indent="-269417">
              <a:buFont typeface="Arial" panose="020B0604020202020204" pitchFamily="34" charset="0"/>
              <a:buChar char="•"/>
              <a:defRPr sz="2000">
                <a:solidFill>
                  <a:srgbClr val="1C6945"/>
                </a:solidFill>
              </a:defRPr>
            </a:lvl4pPr>
            <a:lvl5pPr marL="2424749" indent="-269417">
              <a:buFont typeface="Arial" panose="020B0604020202020204" pitchFamily="34" charset="0"/>
              <a:buChar char="•"/>
              <a:defRPr sz="2000">
                <a:solidFill>
                  <a:srgbClr val="1C694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BAC412-939A-F84A-BCEC-8DE42CB59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806" y="185606"/>
            <a:ext cx="10363200" cy="1007222"/>
          </a:xfrm>
          <a:prstGeom prst="rect">
            <a:avLst/>
          </a:prstGeom>
        </p:spPr>
        <p:txBody>
          <a:bodyPr/>
          <a:lstStyle>
            <a:lvl1pPr algn="l">
              <a:defRPr sz="5200">
                <a:solidFill>
                  <a:srgbClr val="1C69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A05BA3-F26E-3548-AD8A-1582A3E5CC5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726806" y="905810"/>
            <a:ext cx="8534400" cy="10936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90274C"/>
                </a:solidFill>
              </a:defRPr>
            </a:lvl1pPr>
            <a:lvl2pPr marL="53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5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94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32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7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10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8492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21BD-BF47-8841-8344-AE1A1B59980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0596" y="6540500"/>
            <a:ext cx="244458" cy="235962"/>
          </a:xfrm>
        </p:spPr>
        <p:txBody>
          <a:bodyPr/>
          <a:lstStyle/>
          <a:p>
            <a:fld id="{AD799878-E1C3-9449-B8A3-6152555D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99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CSAA Lettermark_No Words_BLACK (1).pdf" descr="GCSAA Lettermark_No Words_BLACK (1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296" y="7191472"/>
            <a:ext cx="1270001" cy="31374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Image"/>
          <p:cNvSpPr>
            <a:spLocks noGrp="1"/>
          </p:cNvSpPr>
          <p:nvPr>
            <p:ph type="pic" sz="quarter" idx="21"/>
          </p:nvPr>
        </p:nvSpPr>
        <p:spPr>
          <a:xfrm>
            <a:off x="407213" y="7191402"/>
            <a:ext cx="1270562" cy="3138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24" name="GCSAA Lettermark_No Words_WHITE.pdf" descr="GCSAA Lettermark_No Words_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91" y="6870212"/>
            <a:ext cx="1487606" cy="36749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4538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404115" indent="-404115">
              <a:buFont typeface="Wingdings" pitchFamily="2" charset="2"/>
              <a:buChar char="§"/>
              <a:defRPr sz="3000">
                <a:solidFill>
                  <a:schemeClr val="bg1"/>
                </a:solidFill>
              </a:defRPr>
            </a:lvl1pPr>
            <a:lvl2pPr marL="875582" indent="-336762"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</a:defRPr>
            </a:lvl2pPr>
            <a:lvl3pPr marL="1347049" indent="-269409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1885869" indent="-26940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  <a:lvl5pPr marL="2424689" indent="-26940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0ECC6F-CB28-5943-85AA-12FFB69AF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62792"/>
            <a:ext cx="10363200" cy="10072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DDC60DF-4888-4445-9A62-1590772451D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95477" y="6356351"/>
            <a:ext cx="6417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FFC5DE4-9563-2E44-A06C-04BD15097AAE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850B79D-8D16-2340-8B27-CC745041C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37237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854550-2A54-C646-82E8-F0FFAA1DBE7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1974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FF98364-C83E-7D47-9AB8-1360775E6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7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8B76D2E-85D1-0842-A0E0-ABB5CC4E4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477" y="4255436"/>
            <a:ext cx="10363200" cy="10072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B8C7F1-2593-4049-A528-B41429485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477" y="3708589"/>
            <a:ext cx="8534400" cy="10936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538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5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94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32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10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3CDFF9E-50CF-2B46-BDC7-2EEE3AC84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477" y="6356351"/>
            <a:ext cx="6417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FFC5DE4-9563-2E44-A06C-04BD15097AAE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D14767A-53CA-AE48-9FE5-483EFCE05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7237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906002B-8ABD-D34A-B0C5-32616413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974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FF98364-C83E-7D47-9AB8-1360775E6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5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CB516F-997C-124D-94F9-EED672CDB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6555"/>
            <a:ext cx="5218883" cy="4525963"/>
          </a:xfrm>
          <a:prstGeom prst="rect">
            <a:avLst/>
          </a:prstGeom>
        </p:spPr>
        <p:txBody>
          <a:bodyPr/>
          <a:lstStyle>
            <a:lvl1pPr marL="404115" indent="-404115">
              <a:buFont typeface="Wingdings" pitchFamily="2" charset="2"/>
              <a:buChar char="§"/>
              <a:defRPr sz="3000">
                <a:solidFill>
                  <a:schemeClr val="bg1"/>
                </a:solidFill>
              </a:defRPr>
            </a:lvl1pPr>
            <a:lvl2pPr marL="875582" indent="-336762"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</a:defRPr>
            </a:lvl2pPr>
            <a:lvl3pPr marL="1347049" indent="-269409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1885869" indent="-26940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  <a:lvl5pPr marL="2424689" indent="-26940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A0D672-C875-2B44-97EB-1135855F6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62792"/>
            <a:ext cx="10363200" cy="10072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E136D53-2506-3E4D-A452-6914CC832A3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95477" y="6356351"/>
            <a:ext cx="6417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FFC5DE4-9563-2E44-A06C-04BD15097AAE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B4526D-B207-6447-8296-A9B28D61A9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37237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54B333D-694F-C848-BC3B-3E949E836C3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1974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FF98364-C83E-7D47-9AB8-1360775E66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C65B78-F0B1-D346-88D9-AA38A255E16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14605" y="1486555"/>
            <a:ext cx="5218883" cy="4525963"/>
          </a:xfrm>
          <a:prstGeom prst="rect">
            <a:avLst/>
          </a:prstGeom>
        </p:spPr>
        <p:txBody>
          <a:bodyPr/>
          <a:lstStyle>
            <a:lvl1pPr marL="404115" indent="-404115">
              <a:buFont typeface="Wingdings" pitchFamily="2" charset="2"/>
              <a:buChar char="§"/>
              <a:defRPr sz="3000">
                <a:solidFill>
                  <a:schemeClr val="bg1"/>
                </a:solidFill>
              </a:defRPr>
            </a:lvl1pPr>
            <a:lvl2pPr marL="875582" indent="-336762"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</a:defRPr>
            </a:lvl2pPr>
            <a:lvl3pPr marL="1347049" indent="-269409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1885869" indent="-26940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  <a:lvl5pPr marL="2424689" indent="-26940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384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BC10DB6-8D22-F34A-BAEE-B836FB15C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62792"/>
            <a:ext cx="10363200" cy="10072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D318CD-230A-7740-A05E-2A924781B97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95477" y="6356351"/>
            <a:ext cx="6417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FFC5DE4-9563-2E44-A06C-04BD15097AAE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F59C34-B4A8-9C42-8C5A-181082FD9B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37237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918FA2-1851-FA49-8575-0A5A63B3AA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1974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FF98364-C83E-7D47-9AB8-1360775E6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0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9047AD0-2618-1946-A6C2-B8A49B3D036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95477" y="6356351"/>
            <a:ext cx="6417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FFC5DE4-9563-2E44-A06C-04BD15097AAE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E116CFE-D846-A540-B213-830BE8583C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37237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0CF5BE-406C-424B-99E6-AA322A2F5E3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1974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FF98364-C83E-7D47-9AB8-1360775E6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5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90B8E1-9074-294F-8E07-4EE08CE55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082" y="458789"/>
            <a:ext cx="5249903" cy="652836"/>
          </a:xfrm>
          <a:prstGeom prst="rect">
            <a:avLst/>
          </a:prstGeom>
        </p:spPr>
        <p:txBody>
          <a:bodyPr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5F627B1-BF0F-6340-9653-B79B71963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082" y="1174751"/>
            <a:ext cx="5249903" cy="46971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538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5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94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32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10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4475EBD-1F6C-5B4B-8114-3F5E9A3A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477" y="6356351"/>
            <a:ext cx="6417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FFC5DE4-9563-2E44-A06C-04BD15097AAE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989FC62-79A7-6642-BC8E-746F7F9CE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7237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75E0171-0136-F348-A104-AE17A163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974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FF98364-C83E-7D47-9AB8-1360775E66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D7DF2E1-3991-544C-A7BA-C15736CABE5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33175" y="532093"/>
            <a:ext cx="5531367" cy="545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7" indent="0">
              <a:buNone/>
              <a:defRPr sz="1000"/>
            </a:lvl5pPr>
            <a:lvl6pPr marL="1142971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6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1024C06-FCD4-054A-B43E-8BAEA1A8E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019" y="4727575"/>
            <a:ext cx="8468659" cy="929155"/>
          </a:xfrm>
          <a:prstGeom prst="rect">
            <a:avLst/>
          </a:prstGeom>
        </p:spPr>
        <p:txBody>
          <a:bodyPr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E96D9F-4614-AC42-A8B5-9BEC7AEDA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0019" y="5262657"/>
            <a:ext cx="8468659" cy="6719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538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5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94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32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10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383CA54-3A47-9F42-B996-5B0E9CC9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477" y="6356351"/>
            <a:ext cx="6417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FFC5DE4-9563-2E44-A06C-04BD15097AAE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7D69E21-F2CC-2C4C-808B-41ACA970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7237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066686A-078C-1542-AC32-1FB7F4AE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974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FF98364-C83E-7D47-9AB8-1360775E66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71627AB-1083-2842-9079-1839EEE7B92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390019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7" indent="0">
              <a:buNone/>
              <a:defRPr sz="1000"/>
            </a:lvl5pPr>
            <a:lvl6pPr marL="1142971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2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C2472F5-4451-C64F-965B-648D830B6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806" y="185606"/>
            <a:ext cx="10363200" cy="1007222"/>
          </a:xfrm>
          <a:prstGeom prst="rect">
            <a:avLst/>
          </a:prstGeom>
        </p:spPr>
        <p:txBody>
          <a:bodyPr/>
          <a:lstStyle>
            <a:lvl1pPr algn="l">
              <a:defRPr sz="5200">
                <a:solidFill>
                  <a:srgbClr val="1C69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FA6758D-3343-B846-8BFF-819239011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806" y="905810"/>
            <a:ext cx="8534400" cy="10936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90274C"/>
                </a:solidFill>
              </a:defRPr>
            </a:lvl1pPr>
            <a:lvl2pPr marL="53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5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94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32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7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10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6570DF67-2A80-D543-A6C1-D92C2C34BA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806" y="1894727"/>
            <a:ext cx="4991347" cy="2328989"/>
          </a:xfrm>
          <a:prstGeom prst="rect">
            <a:avLst/>
          </a:prstGeom>
        </p:spPr>
        <p:txBody>
          <a:bodyPr/>
          <a:lstStyle>
            <a:lvl1pPr marL="0" marR="0" indent="0" algn="l" defTabSz="538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538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Lorem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endParaRPr lang="en-US" sz="1400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FCAE110-C7FC-5142-A329-C57EDF78B1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8757" y="1894727"/>
            <a:ext cx="4693547" cy="2328989"/>
          </a:xfrm>
          <a:prstGeom prst="rect">
            <a:avLst/>
          </a:prstGeom>
        </p:spPr>
        <p:txBody>
          <a:bodyPr/>
          <a:lstStyle>
            <a:lvl1pPr marL="0" marR="0" indent="0" algn="l" defTabSz="538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538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Lorem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dolore magna </a:t>
            </a:r>
            <a:r>
              <a:rPr lang="en-US" sz="1400" dirty="0" err="1"/>
              <a:t>aligquae</a:t>
            </a:r>
            <a:r>
              <a:rPr lang="en-US" sz="1400" dirty="0"/>
              <a:t> </a:t>
            </a:r>
            <a:r>
              <a:rPr lang="en-US" sz="1400" dirty="0" err="1"/>
              <a:t>aer</a:t>
            </a:r>
            <a:r>
              <a:rPr lang="en-US" sz="1400" dirty="0"/>
              <a:t> Lorem </a:t>
            </a:r>
            <a:r>
              <a:rPr lang="en-US" sz="1400" dirty="0" err="1"/>
              <a:t>ipsumLorem</a:t>
            </a:r>
            <a:r>
              <a:rPr lang="en-US" sz="1400" dirty="0"/>
              <a:t> ipsum </a:t>
            </a:r>
            <a:r>
              <a:rPr lang="en-US" sz="1400" dirty="0" err="1"/>
              <a:t>dolr</a:t>
            </a:r>
            <a:r>
              <a:rPr lang="en-US" sz="1400" dirty="0"/>
              <a:t> sit </a:t>
            </a:r>
            <a:r>
              <a:rPr lang="en-US" sz="1400" dirty="0" err="1"/>
              <a:t>amelt</a:t>
            </a:r>
            <a:r>
              <a:rPr lang="en-US" sz="1400" dirty="0"/>
              <a:t>,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173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4D2AD6-E9E6-8A4E-94BD-CD2D24BB5C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2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53882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4115" indent="-404115" algn="l" defTabSz="538820" rtl="0" eaLnBrk="1" latinLnBrk="0" hangingPunct="1">
        <a:spcBef>
          <a:spcPct val="20000"/>
        </a:spcBef>
        <a:buFont typeface="Arial"/>
        <a:buChar char="•"/>
        <a:defRPr sz="3751" kern="1200">
          <a:solidFill>
            <a:schemeClr val="tx1"/>
          </a:solidFill>
          <a:latin typeface="+mn-lt"/>
          <a:ea typeface="+mn-ea"/>
          <a:cs typeface="+mn-cs"/>
        </a:defRPr>
      </a:lvl1pPr>
      <a:lvl2pPr marL="875582" indent="-336762" algn="l" defTabSz="538820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7049" indent="-269409" algn="l" defTabSz="538820" rtl="0" eaLnBrk="1" latinLnBrk="0" hangingPunct="1">
        <a:spcBef>
          <a:spcPct val="20000"/>
        </a:spcBef>
        <a:buFont typeface="Arial"/>
        <a:buChar char="•"/>
        <a:defRPr sz="2851" kern="1200">
          <a:solidFill>
            <a:schemeClr val="tx1"/>
          </a:solidFill>
          <a:latin typeface="+mn-lt"/>
          <a:ea typeface="+mn-ea"/>
          <a:cs typeface="+mn-cs"/>
        </a:defRPr>
      </a:lvl3pPr>
      <a:lvl4pPr marL="1885869" indent="-269409" algn="l" defTabSz="538820" rtl="0" eaLnBrk="1" latinLnBrk="0" hangingPunct="1">
        <a:spcBef>
          <a:spcPct val="20000"/>
        </a:spcBef>
        <a:buFont typeface="Arial"/>
        <a:buChar char="–"/>
        <a:defRPr sz="2351" kern="1200">
          <a:solidFill>
            <a:schemeClr val="tx1"/>
          </a:solidFill>
          <a:latin typeface="+mn-lt"/>
          <a:ea typeface="+mn-ea"/>
          <a:cs typeface="+mn-cs"/>
        </a:defRPr>
      </a:lvl4pPr>
      <a:lvl5pPr marL="2424689" indent="-269409" algn="l" defTabSz="538820" rtl="0" eaLnBrk="1" latinLnBrk="0" hangingPunct="1">
        <a:spcBef>
          <a:spcPct val="20000"/>
        </a:spcBef>
        <a:buFont typeface="Arial"/>
        <a:buChar char="»"/>
        <a:defRPr sz="2351" kern="1200">
          <a:solidFill>
            <a:schemeClr val="tx1"/>
          </a:solidFill>
          <a:latin typeface="+mn-lt"/>
          <a:ea typeface="+mn-ea"/>
          <a:cs typeface="+mn-cs"/>
        </a:defRPr>
      </a:lvl5pPr>
      <a:lvl6pPr marL="2963509" indent="-269409" algn="l" defTabSz="538820" rtl="0" eaLnBrk="1" latinLnBrk="0" hangingPunct="1">
        <a:spcBef>
          <a:spcPct val="20000"/>
        </a:spcBef>
        <a:buFont typeface="Arial"/>
        <a:buChar char="•"/>
        <a:defRPr sz="2351" kern="1200">
          <a:solidFill>
            <a:schemeClr val="tx1"/>
          </a:solidFill>
          <a:latin typeface="+mn-lt"/>
          <a:ea typeface="+mn-ea"/>
          <a:cs typeface="+mn-cs"/>
        </a:defRPr>
      </a:lvl6pPr>
      <a:lvl7pPr marL="3502327" indent="-269409" algn="l" defTabSz="538820" rtl="0" eaLnBrk="1" latinLnBrk="0" hangingPunct="1">
        <a:spcBef>
          <a:spcPct val="20000"/>
        </a:spcBef>
        <a:buFont typeface="Arial"/>
        <a:buChar char="•"/>
        <a:defRPr sz="2351" kern="1200">
          <a:solidFill>
            <a:schemeClr val="tx1"/>
          </a:solidFill>
          <a:latin typeface="+mn-lt"/>
          <a:ea typeface="+mn-ea"/>
          <a:cs typeface="+mn-cs"/>
        </a:defRPr>
      </a:lvl7pPr>
      <a:lvl8pPr marL="4041147" indent="-269409" algn="l" defTabSz="538820" rtl="0" eaLnBrk="1" latinLnBrk="0" hangingPunct="1">
        <a:spcBef>
          <a:spcPct val="20000"/>
        </a:spcBef>
        <a:buFont typeface="Arial"/>
        <a:buChar char="•"/>
        <a:defRPr sz="2351" kern="1200">
          <a:solidFill>
            <a:schemeClr val="tx1"/>
          </a:solidFill>
          <a:latin typeface="+mn-lt"/>
          <a:ea typeface="+mn-ea"/>
          <a:cs typeface="+mn-cs"/>
        </a:defRPr>
      </a:lvl8pPr>
      <a:lvl9pPr marL="4579967" indent="-269409" algn="l" defTabSz="538820" rtl="0" eaLnBrk="1" latinLnBrk="0" hangingPunct="1">
        <a:spcBef>
          <a:spcPct val="20000"/>
        </a:spcBef>
        <a:buFont typeface="Arial"/>
        <a:buChar char="•"/>
        <a:defRPr sz="2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88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820" algn="l" defTabSz="5388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640" algn="l" defTabSz="5388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6458" algn="l" defTabSz="5388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278" algn="l" defTabSz="5388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4098" algn="l" defTabSz="5388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32918" algn="l" defTabSz="5388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738" algn="l" defTabSz="5388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10556" algn="l" defTabSz="5388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18A2D8-A5A7-1046-A460-4488146CD3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652" y="6214595"/>
            <a:ext cx="481378" cy="4927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671B54-71B8-EF45-86FB-BB8362A1AE26}"/>
              </a:ext>
            </a:extLst>
          </p:cNvPr>
          <p:cNvSpPr/>
          <p:nvPr userDrawn="1"/>
        </p:nvSpPr>
        <p:spPr>
          <a:xfrm>
            <a:off x="0" y="0"/>
            <a:ext cx="12192000" cy="1461247"/>
          </a:xfrm>
          <a:prstGeom prst="rect">
            <a:avLst/>
          </a:prstGeom>
          <a:solidFill>
            <a:srgbClr val="7D937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6998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gions.pdf" descr="Regions.pdf">
            <a:extLst>
              <a:ext uri="{FF2B5EF4-FFF2-40B4-BE49-F238E27FC236}">
                <a16:creationId xmlns:a16="http://schemas.microsoft.com/office/drawing/2014/main" id="{6DBC9229-972E-4447-8813-684F8592C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39" y="526736"/>
            <a:ext cx="8742364" cy="6212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P Mug 2.jpg" descr="DP Mug 2.jpg">
            <a:extLst>
              <a:ext uri="{FF2B5EF4-FFF2-40B4-BE49-F238E27FC236}">
                <a16:creationId xmlns:a16="http://schemas.microsoft.com/office/drawing/2014/main" id="{58BC86CC-8118-46D6-B3AB-E0E831D39AD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82148" y="1856329"/>
            <a:ext cx="1206103" cy="12061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7" name="JJ Mug.jpg" descr="JJ Mug.jpg">
            <a:extLst>
              <a:ext uri="{FF2B5EF4-FFF2-40B4-BE49-F238E27FC236}">
                <a16:creationId xmlns:a16="http://schemas.microsoft.com/office/drawing/2014/main" id="{FDFA0A56-AEA3-4A4D-856C-714F00CCBF1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393818" y="3461827"/>
            <a:ext cx="1136428" cy="1085913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5D2F9-5D6D-4D67-AB41-7AC910CDB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220" y="1886608"/>
            <a:ext cx="1206101" cy="1206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625CD-BCD6-4F5D-AD63-9AF3A1CEA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541" y="4500061"/>
            <a:ext cx="1410719" cy="1414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7553F4-1C17-4E9A-835D-8BAD7B1EB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705" y="4329636"/>
            <a:ext cx="1206101" cy="1202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A0018C-457E-434A-B09E-F8E126DC2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8392" y="5358437"/>
            <a:ext cx="1115160" cy="1111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E649CF-1654-40EA-A1D3-578117E2D0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0839" y="1596270"/>
            <a:ext cx="1206101" cy="1206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E03275-434D-450D-B8C7-9B52073626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0491" y="2802371"/>
            <a:ext cx="1136427" cy="12024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60D149-6E04-4FAC-8A48-4505CEB631E5}"/>
              </a:ext>
            </a:extLst>
          </p:cNvPr>
          <p:cNvSpPr txBox="1"/>
          <p:nvPr/>
        </p:nvSpPr>
        <p:spPr>
          <a:xfrm>
            <a:off x="148905" y="118530"/>
            <a:ext cx="5461782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Chapter Outreach Update</a:t>
            </a: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7857D89-D35D-4532-94BF-E5888856B2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919" y="3215830"/>
            <a:ext cx="999233" cy="1211362"/>
          </a:xfrm>
          <a:prstGeom prst="ellipse">
            <a:avLst/>
          </a:prstGeom>
          <a:ln w="63500" cap="rnd">
            <a:solidFill>
              <a:srgbClr val="544437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1">
            <a:extLst>
              <a:ext uri="{FF2B5EF4-FFF2-40B4-BE49-F238E27FC236}">
                <a16:creationId xmlns:a16="http://schemas.microsoft.com/office/drawing/2014/main" id="{86ABCDC4-4D7F-4B37-8BBE-0C34C89BE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93" y="2637907"/>
            <a:ext cx="849047" cy="84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3F074E5-5439-4E59-8392-6F443554D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76" y="3292966"/>
            <a:ext cx="1002992" cy="10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7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09C2F0-0E97-4284-AFDD-3D97A9B3D9FA}"/>
              </a:ext>
            </a:extLst>
          </p:cNvPr>
          <p:cNvSpPr/>
          <p:nvPr/>
        </p:nvSpPr>
        <p:spPr>
          <a:xfrm>
            <a:off x="5934418" y="318278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ADBAC-4B2A-40F8-B0EE-466BB05D67AC}"/>
              </a:ext>
            </a:extLst>
          </p:cNvPr>
          <p:cNvSpPr/>
          <p:nvPr/>
        </p:nvSpPr>
        <p:spPr>
          <a:xfrm>
            <a:off x="5934418" y="318278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D33EF8-A21B-4E9A-84AE-9D87A8FC76FC}"/>
              </a:ext>
            </a:extLst>
          </p:cNvPr>
          <p:cNvSpPr/>
          <p:nvPr/>
        </p:nvSpPr>
        <p:spPr>
          <a:xfrm>
            <a:off x="5934418" y="318278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096A20-6FBF-49BB-ACA0-08C850BAE39B}"/>
              </a:ext>
            </a:extLst>
          </p:cNvPr>
          <p:cNvSpPr/>
          <p:nvPr/>
        </p:nvSpPr>
        <p:spPr>
          <a:xfrm>
            <a:off x="5690577" y="5427407"/>
            <a:ext cx="243840" cy="251705"/>
          </a:xfrm>
          <a:prstGeom prst="rect">
            <a:avLst/>
          </a:prstGeom>
          <a:solidFill>
            <a:srgbClr val="025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D89A05-94A6-45A7-B8C6-6208E99107EF}"/>
              </a:ext>
            </a:extLst>
          </p:cNvPr>
          <p:cNvSpPr/>
          <p:nvPr/>
        </p:nvSpPr>
        <p:spPr>
          <a:xfrm>
            <a:off x="5690577" y="5830930"/>
            <a:ext cx="243840" cy="251705"/>
          </a:xfrm>
          <a:prstGeom prst="rect">
            <a:avLst/>
          </a:prstGeom>
          <a:solidFill>
            <a:srgbClr val="D8CF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788059-2E83-4560-BD32-0CBAC78B56EE}"/>
              </a:ext>
            </a:extLst>
          </p:cNvPr>
          <p:cNvSpPr txBox="1"/>
          <p:nvPr/>
        </p:nvSpPr>
        <p:spPr>
          <a:xfrm>
            <a:off x="8040406" y="333803"/>
            <a:ext cx="3508571" cy="4976812"/>
          </a:xfrm>
          <a:prstGeom prst="rect">
            <a:avLst/>
          </a:prstGeom>
          <a:solidFill>
            <a:srgbClr val="025E3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67" dirty="0">
                <a:solidFill>
                  <a:prstClr val="white"/>
                </a:solidFill>
                <a:latin typeface="Calibri" panose="020F0502020204030204"/>
              </a:rPr>
              <a:t>Aug. 2018 – Nov. 1, 2021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1867" dirty="0">
                <a:solidFill>
                  <a:prstClr val="white"/>
                </a:solidFill>
                <a:latin typeface="Calibri" panose="020F0502020204030204"/>
              </a:rPr>
              <a:t>81 field trips to date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1867" dirty="0">
                <a:solidFill>
                  <a:prstClr val="white"/>
                </a:solidFill>
                <a:latin typeface="Calibri" panose="020F0502020204030204"/>
              </a:rPr>
              <a:t>28 states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1867" dirty="0">
                <a:solidFill>
                  <a:prstClr val="white"/>
                </a:solidFill>
                <a:latin typeface="Calibri" panose="020F0502020204030204"/>
              </a:rPr>
              <a:t>Over 4,000 students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1867" dirty="0">
                <a:solidFill>
                  <a:prstClr val="white"/>
                </a:solidFill>
                <a:latin typeface="Calibri" panose="020F0502020204030204"/>
              </a:rPr>
              <a:t>3 field trips in 2020.</a:t>
            </a:r>
          </a:p>
          <a:p>
            <a:pPr>
              <a:defRPr/>
            </a:pPr>
            <a:endParaRPr lang="en-US" sz="1867" dirty="0">
              <a:solidFill>
                <a:prstClr val="white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1867" dirty="0">
                <a:solidFill>
                  <a:prstClr val="white"/>
                </a:solidFill>
                <a:latin typeface="Calibri" panose="020F0502020204030204"/>
              </a:rPr>
              <a:t>2021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1867" dirty="0">
                <a:solidFill>
                  <a:prstClr val="white"/>
                </a:solidFill>
                <a:latin typeface="Calibri" panose="020F0502020204030204"/>
              </a:rPr>
              <a:t>Off to a slow start. Most schools did not allow spring field trips.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1867" dirty="0">
                <a:solidFill>
                  <a:prstClr val="white"/>
                </a:solidFill>
                <a:latin typeface="Calibri" panose="020F0502020204030204"/>
              </a:rPr>
              <a:t>Over 1,000 students have participated in 25 field trips covering 17 states.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1867" dirty="0">
                <a:solidFill>
                  <a:prstClr val="white"/>
                </a:solidFill>
                <a:latin typeface="Calibri" panose="020F0502020204030204"/>
              </a:rPr>
              <a:t>New - Piloting LPGA/USGA Girls Golf Club field trips for Summer outreach.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endParaRPr lang="en-US" sz="18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CAE44C-A42F-4807-B09B-527CD7431B37}"/>
              </a:ext>
            </a:extLst>
          </p:cNvPr>
          <p:cNvSpPr txBox="1"/>
          <p:nvPr/>
        </p:nvSpPr>
        <p:spPr>
          <a:xfrm>
            <a:off x="6039137" y="5367652"/>
            <a:ext cx="331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First Green Field Trips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507260-35C4-46C2-8CD0-779AD65CC13A}"/>
              </a:ext>
            </a:extLst>
          </p:cNvPr>
          <p:cNvSpPr txBox="1"/>
          <p:nvPr/>
        </p:nvSpPr>
        <p:spPr>
          <a:xfrm>
            <a:off x="6019057" y="5783150"/>
            <a:ext cx="331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No Field Trips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79CC2DE-DDD0-4EA4-9DA6-9549EED58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4" y="246623"/>
            <a:ext cx="6725442" cy="615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30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4EECA1-8350-4032-BB7D-9581EFFCB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699" y="185606"/>
            <a:ext cx="10847901" cy="1007222"/>
          </a:xfrm>
        </p:spPr>
        <p:txBody>
          <a:bodyPr/>
          <a:lstStyle/>
          <a:p>
            <a:pPr algn="ctr"/>
            <a:r>
              <a:rPr lang="en-US" dirty="0"/>
              <a:t>Chapter Outreach Task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FF5D9-9AAE-4313-9AE2-3DBC6F12225E}"/>
              </a:ext>
            </a:extLst>
          </p:cNvPr>
          <p:cNvSpPr txBox="1"/>
          <p:nvPr/>
        </p:nvSpPr>
        <p:spPr>
          <a:xfrm>
            <a:off x="810699" y="1691640"/>
            <a:ext cx="1084790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2022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Review current affiliation agreement/recommend updates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Boost chapter engagement with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Discuss objectives of Field Staff efforts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Strategic partnerships with local allied golf organizations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Promoting Board Orientation and Strategic Planning to chapters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Composition: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Chair and Vice-Chair, 3 GCSAA Superintendents, 1 GCSAA Assistant Superintendent, 3 Chapter Executives</a:t>
            </a:r>
          </a:p>
        </p:txBody>
      </p:sp>
    </p:spTree>
    <p:extLst>
      <p:ext uri="{BB962C8B-B14F-4D97-AF65-F5344CB8AC3E}">
        <p14:creationId xmlns:p14="http://schemas.microsoft.com/office/powerpoint/2010/main" val="2590556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10" name="fall-golf.jpg" descr="fall-gol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1120" y="-62622"/>
            <a:ext cx="13966488" cy="6983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GCSAA Lettermark_No Words_WHITE.pdf" descr="GCSAA Lettermark_No Words_WHIT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09" y="5982714"/>
            <a:ext cx="2762190" cy="682369"/>
          </a:xfrm>
          <a:prstGeom prst="rect">
            <a:avLst/>
          </a:prstGeom>
          <a:ln w="12700">
            <a:miter lim="400000"/>
          </a:ln>
          <a:effectLst>
            <a:outerShdw blurRad="63500" dist="76200" dir="5400000" rotWithShape="0">
              <a:srgbClr val="000000">
                <a:alpha val="77535"/>
              </a:srgbClr>
            </a:outerShdw>
          </a:effectLst>
        </p:spPr>
      </p:pic>
      <p:sp>
        <p:nvSpPr>
          <p:cNvPr id="612" name="2021 chapter delegates Meeting"/>
          <p:cNvSpPr txBox="1"/>
          <p:nvPr/>
        </p:nvSpPr>
        <p:spPr>
          <a:xfrm>
            <a:off x="8657972" y="5720390"/>
            <a:ext cx="3347586" cy="990362"/>
          </a:xfrm>
          <a:prstGeom prst="rect">
            <a:avLst/>
          </a:prstGeom>
          <a:ln w="12700">
            <a:miter lim="400000"/>
          </a:ln>
          <a:effectLst>
            <a:outerShdw blurRad="279400" dist="762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 algn="l" defTabSz="533995">
              <a:lnSpc>
                <a:spcPct val="90000"/>
              </a:lnSpc>
              <a:defRPr sz="4744" b="0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sz="2372" dirty="0"/>
          </a:p>
        </p:txBody>
      </p:sp>
      <p:sp>
        <p:nvSpPr>
          <p:cNvPr id="613" name="THANK YOU"/>
          <p:cNvSpPr txBox="1"/>
          <p:nvPr/>
        </p:nvSpPr>
        <p:spPr>
          <a:xfrm>
            <a:off x="4113155" y="3014784"/>
            <a:ext cx="3283206" cy="82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01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05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4446799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4EECA1-8350-4032-BB7D-9581EFFCB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699" y="185606"/>
            <a:ext cx="10847901" cy="1007222"/>
          </a:xfrm>
        </p:spPr>
        <p:txBody>
          <a:bodyPr/>
          <a:lstStyle/>
          <a:p>
            <a:pPr algn="ctr"/>
            <a:r>
              <a:rPr lang="en-US" dirty="0"/>
              <a:t>Strategic Planning/Board Orientation</a:t>
            </a:r>
          </a:p>
        </p:txBody>
      </p:sp>
      <p:graphicFrame>
        <p:nvGraphicFramePr>
          <p:cNvPr id="6" name="Picture Placeholder 5">
            <a:extLst>
              <a:ext uri="{FF2B5EF4-FFF2-40B4-BE49-F238E27FC236}">
                <a16:creationId xmlns:a16="http://schemas.microsoft.com/office/drawing/2014/main" id="{5D636C31-2D1A-4E37-A78E-9D2BE9EFE2D3}"/>
              </a:ext>
            </a:extLst>
          </p:cNvPr>
          <p:cNvGraphicFramePr>
            <a:graphicFrameLocks noGrp="1" noChangeAspect="1"/>
          </p:cNvGraphicFramePr>
          <p:nvPr>
            <p:ph type="pic" idx="13"/>
          </p:nvPr>
        </p:nvGraphicFramePr>
        <p:xfrm>
          <a:off x="1450304" y="1461665"/>
          <a:ext cx="4169546" cy="539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3886096" imgH="5029200" progId="AcroExch.Document.DC">
                  <p:embed/>
                </p:oleObj>
              </mc:Choice>
              <mc:Fallback>
                <p:oleObj name="Acrobat Document" r:id="rId3" imgW="3886096" imgH="5029200" progId="AcroExch.Document.DC">
                  <p:embed/>
                  <p:pic>
                    <p:nvPicPr>
                      <p:cNvPr id="6" name="Picture Placeholder 5">
                        <a:extLst>
                          <a:ext uri="{FF2B5EF4-FFF2-40B4-BE49-F238E27FC236}">
                            <a16:creationId xmlns:a16="http://schemas.microsoft.com/office/drawing/2014/main" id="{5D636C31-2D1A-4E37-A78E-9D2BE9EFE2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0304" y="1461665"/>
                        <a:ext cx="4169546" cy="539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8149D1E-2678-467F-8AD3-B77CC93CD6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1461895"/>
          <a:ext cx="4169546" cy="539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5" imgW="3886096" imgH="5029200" progId="AcroExch.Document.DC">
                  <p:embed/>
                </p:oleObj>
              </mc:Choice>
              <mc:Fallback>
                <p:oleObj name="Acrobat Document" r:id="rId5" imgW="3886096" imgH="5029200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8149D1E-2678-467F-8AD3-B77CC93CD6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05600" y="1461895"/>
                        <a:ext cx="4169546" cy="5395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086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D1C2B9-4F6D-E848-AB4E-EA03B089D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706" y="0"/>
            <a:ext cx="11521440" cy="1192828"/>
          </a:xfrm>
        </p:spPr>
        <p:txBody>
          <a:bodyPr/>
          <a:lstStyle/>
          <a:p>
            <a:pPr algn="ctr"/>
            <a:r>
              <a:rPr lang="en-US" sz="4800" dirty="0"/>
              <a:t>Facility Visits – Membership Recruitment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756DE-A439-41D7-8471-A95D65B2C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626" y="2404940"/>
            <a:ext cx="3703736" cy="337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107C33-F405-481F-9BA5-B7E73FE98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54" y="2855551"/>
            <a:ext cx="4259364" cy="3181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20641-07BA-4B7C-B1E1-8608BFD9B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434" y="1901692"/>
            <a:ext cx="3416976" cy="25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1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D1C2B9-4F6D-E848-AB4E-EA03B089D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706" y="185606"/>
            <a:ext cx="11521440" cy="1007222"/>
          </a:xfrm>
        </p:spPr>
        <p:txBody>
          <a:bodyPr/>
          <a:lstStyle/>
          <a:p>
            <a:pPr algn="ctr"/>
            <a:r>
              <a:rPr lang="en-US" dirty="0"/>
              <a:t>Outreach After Disasters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791B7A-4A06-499E-8F71-CF8881FF17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7" y="1807257"/>
            <a:ext cx="4238244" cy="356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232e05b4-feae-4551-a0a7-7eade8161b80@prod">
            <a:extLst>
              <a:ext uri="{FF2B5EF4-FFF2-40B4-BE49-F238E27FC236}">
                <a16:creationId xmlns:a16="http://schemas.microsoft.com/office/drawing/2014/main" id="{BF4C5557-D35C-481A-A99B-9A32694E6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93" y="2324393"/>
            <a:ext cx="5093407" cy="383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6667e4f3-533f-4a79-8178-28bdeceac4da@prod">
            <a:extLst>
              <a:ext uri="{FF2B5EF4-FFF2-40B4-BE49-F238E27FC236}">
                <a16:creationId xmlns:a16="http://schemas.microsoft.com/office/drawing/2014/main" id="{535CD91B-74CA-4ECF-B0BD-D3F98D598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007" y="1881005"/>
            <a:ext cx="2754765" cy="206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190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D1C2B9-4F6D-E848-AB4E-EA03B089D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706" y="0"/>
            <a:ext cx="11521440" cy="1192828"/>
          </a:xfrm>
        </p:spPr>
        <p:txBody>
          <a:bodyPr/>
          <a:lstStyle/>
          <a:p>
            <a:pPr algn="ctr"/>
            <a:r>
              <a:rPr lang="en-US" dirty="0"/>
              <a:t>Advocacy Efforts/Promoting the Profession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62890-FD15-4267-8646-393E698F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72" y="1695279"/>
            <a:ext cx="3270715" cy="4354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6952DF-F32C-47A4-90F7-78163C7E4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30" y="2244768"/>
            <a:ext cx="4340646" cy="3255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F7242-0036-4CB0-A1EF-77D371A14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430" y="2524320"/>
            <a:ext cx="3474716" cy="269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98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D1C2B9-4F6D-E848-AB4E-EA03B089D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706" y="185606"/>
            <a:ext cx="11521440" cy="1007222"/>
          </a:xfrm>
        </p:spPr>
        <p:txBody>
          <a:bodyPr/>
          <a:lstStyle/>
          <a:p>
            <a:pPr algn="ctr"/>
            <a:r>
              <a:rPr lang="en-US" dirty="0"/>
              <a:t>Board Outreach Visits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F4215-3712-4EFE-B0B4-09880517D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r="5767"/>
          <a:stretch/>
        </p:blipFill>
        <p:spPr bwMode="auto">
          <a:xfrm rot="5400000">
            <a:off x="7617576" y="1922170"/>
            <a:ext cx="3992610" cy="41275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9FC39-7611-4FE3-9DB4-5E3D1E922A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" y="1783272"/>
            <a:ext cx="3943350" cy="329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B30AC6-92B3-4076-9934-222B248F6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945" y="1783272"/>
            <a:ext cx="2345920" cy="312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0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D1C2B9-4F6D-E848-AB4E-EA03B089D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706" y="185606"/>
            <a:ext cx="11521440" cy="1007222"/>
          </a:xfrm>
        </p:spPr>
        <p:txBody>
          <a:bodyPr/>
          <a:lstStyle/>
          <a:p>
            <a:pPr algn="ctr"/>
            <a:r>
              <a:rPr lang="en-US" dirty="0"/>
              <a:t>Working at Various Championships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38A4C0-B6A8-4264-BBDB-670F226D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541" y="2237976"/>
            <a:ext cx="4562605" cy="3421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AB0439-405D-40DA-B3F5-D791C0D06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54" y="2018640"/>
            <a:ext cx="6617903" cy="32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09C2F0-0E97-4284-AFDD-3D97A9B3D9FA}"/>
              </a:ext>
            </a:extLst>
          </p:cNvPr>
          <p:cNvSpPr/>
          <p:nvPr/>
        </p:nvSpPr>
        <p:spPr>
          <a:xfrm>
            <a:off x="5980586" y="318278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ADBAC-4B2A-40F8-B0EE-466BB05D67AC}"/>
              </a:ext>
            </a:extLst>
          </p:cNvPr>
          <p:cNvSpPr/>
          <p:nvPr/>
        </p:nvSpPr>
        <p:spPr>
          <a:xfrm>
            <a:off x="5980586" y="318278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D33EF8-A21B-4E9A-84AE-9D87A8FC76FC}"/>
              </a:ext>
            </a:extLst>
          </p:cNvPr>
          <p:cNvSpPr/>
          <p:nvPr/>
        </p:nvSpPr>
        <p:spPr>
          <a:xfrm>
            <a:off x="5980586" y="318278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33CC89D1-A146-4F32-9FC8-05F60CACC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32" y="975548"/>
            <a:ext cx="5714631" cy="341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erson wearing a red shirt&#10;&#10;Description automatically generated">
            <a:extLst>
              <a:ext uri="{FF2B5EF4-FFF2-40B4-BE49-F238E27FC236}">
                <a16:creationId xmlns:a16="http://schemas.microsoft.com/office/drawing/2014/main" id="{51BDC44F-FC3C-4D30-ADD9-E558F5086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665" y="905527"/>
            <a:ext cx="4199965" cy="2789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02FF01CB-4646-43C5-82E2-BF19B1C37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666" y="3955236"/>
            <a:ext cx="4199965" cy="2789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16B45A0-ECB6-4143-8648-A7E18B63A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728" y="4654696"/>
            <a:ext cx="7443937" cy="695305"/>
          </a:xfrm>
        </p:spPr>
        <p:txBody>
          <a:bodyPr>
            <a:normAutofit/>
          </a:bodyPr>
          <a:lstStyle/>
          <a:p>
            <a:pPr algn="l"/>
            <a:r>
              <a:rPr lang="en-US" sz="4267" dirty="0"/>
              <a:t>First Green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D91A59-A460-4C09-ADD9-17083120B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619" y="5216972"/>
            <a:ext cx="7454508" cy="126761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667" dirty="0">
                <a:solidFill>
                  <a:schemeClr val="tx1"/>
                </a:solidFill>
              </a:rPr>
              <a:t>GCSAA’s First Green program is a science, technology, engineering and math (STEM) environmental outreach program that uses the golf course as a living laboratory. K-12 students participate in hands-on learning stations.</a:t>
            </a:r>
          </a:p>
        </p:txBody>
      </p:sp>
    </p:spTree>
    <p:extLst>
      <p:ext uri="{BB962C8B-B14F-4D97-AF65-F5344CB8AC3E}">
        <p14:creationId xmlns:p14="http://schemas.microsoft.com/office/powerpoint/2010/main" val="1096409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09C2F0-0E97-4284-AFDD-3D97A9B3D9FA}"/>
              </a:ext>
            </a:extLst>
          </p:cNvPr>
          <p:cNvSpPr/>
          <p:nvPr/>
        </p:nvSpPr>
        <p:spPr>
          <a:xfrm>
            <a:off x="5934418" y="318278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ADBAC-4B2A-40F8-B0EE-466BB05D67AC}"/>
              </a:ext>
            </a:extLst>
          </p:cNvPr>
          <p:cNvSpPr/>
          <p:nvPr/>
        </p:nvSpPr>
        <p:spPr>
          <a:xfrm>
            <a:off x="5934418" y="318278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D33EF8-A21B-4E9A-84AE-9D87A8FC76FC}"/>
              </a:ext>
            </a:extLst>
          </p:cNvPr>
          <p:cNvSpPr/>
          <p:nvPr/>
        </p:nvSpPr>
        <p:spPr>
          <a:xfrm>
            <a:off x="5934418" y="318278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788059-2E83-4560-BD32-0CBAC78B56EE}"/>
              </a:ext>
            </a:extLst>
          </p:cNvPr>
          <p:cNvSpPr txBox="1"/>
          <p:nvPr/>
        </p:nvSpPr>
        <p:spPr>
          <a:xfrm>
            <a:off x="645773" y="4412652"/>
            <a:ext cx="7091458" cy="2246769"/>
          </a:xfrm>
          <a:prstGeom prst="rect">
            <a:avLst/>
          </a:prstGeom>
          <a:solidFill>
            <a:srgbClr val="025E3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First Green Liaisons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$500 Grants (limited)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Swag bags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Field Staff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Thefirstgreen.org – lesson plans; ideas</a:t>
            </a:r>
          </a:p>
        </p:txBody>
      </p:sp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3EBA2BD-3EB2-4EF4-BC92-1E8B0A1D3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5" y="402942"/>
            <a:ext cx="3436445" cy="373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4CDED91D-6409-4E82-B58B-83D57D0A8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3"/>
          <a:stretch/>
        </p:blipFill>
        <p:spPr>
          <a:xfrm>
            <a:off x="553882" y="402942"/>
            <a:ext cx="3397250" cy="3763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9725F923-D328-4E2D-B675-5BB46236BE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6923" r="15868"/>
          <a:stretch/>
        </p:blipFill>
        <p:spPr>
          <a:xfrm>
            <a:off x="7992470" y="402941"/>
            <a:ext cx="3543157" cy="380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FC6BF8F-D047-428B-89EB-5E22A2198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941" y="4504907"/>
            <a:ext cx="2648829" cy="16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025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CSAA OFFICIAL">
      <a:dk1>
        <a:srgbClr val="000000"/>
      </a:dk1>
      <a:lt1>
        <a:srgbClr val="FFFFFF"/>
      </a:lt1>
      <a:dk2>
        <a:srgbClr val="125235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271</Words>
  <Application>Microsoft Office PowerPoint</Application>
  <PresentationFormat>Widescreen</PresentationFormat>
  <Paragraphs>49</Paragraphs>
  <Slides>12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1_Office Theme</vt:lpstr>
      <vt:lpstr>10_Custom Design</vt:lpstr>
      <vt:lpstr>Acrobat Document</vt:lpstr>
      <vt:lpstr>PowerPoint Presentation</vt:lpstr>
      <vt:lpstr>Strategic Planning/Board Orientation</vt:lpstr>
      <vt:lpstr>Facility Visits – Membership Recruitment</vt:lpstr>
      <vt:lpstr>Outreach After Disasters</vt:lpstr>
      <vt:lpstr>Advocacy Efforts/Promoting the Profession</vt:lpstr>
      <vt:lpstr>Board Outreach Visits</vt:lpstr>
      <vt:lpstr>Working at Various Championships</vt:lpstr>
      <vt:lpstr>First Green</vt:lpstr>
      <vt:lpstr>PowerPoint Presentation</vt:lpstr>
      <vt:lpstr>PowerPoint Presentation</vt:lpstr>
      <vt:lpstr>Chapter Outreach Task Group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 Cooper</dc:creator>
  <cp:lastModifiedBy>Angela Hartmann</cp:lastModifiedBy>
  <cp:revision>4</cp:revision>
  <dcterms:created xsi:type="dcterms:W3CDTF">2021-10-12T16:49:21Z</dcterms:created>
  <dcterms:modified xsi:type="dcterms:W3CDTF">2022-03-28T18:05:07Z</dcterms:modified>
</cp:coreProperties>
</file>